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87" r:id="rId8"/>
    <p:sldId id="272" r:id="rId9"/>
    <p:sldId id="273" r:id="rId10"/>
    <p:sldId id="274" r:id="rId11"/>
    <p:sldId id="291" r:id="rId12"/>
    <p:sldId id="290" r:id="rId13"/>
    <p:sldId id="262" r:id="rId14"/>
    <p:sldId id="263" r:id="rId15"/>
    <p:sldId id="275" r:id="rId16"/>
    <p:sldId id="286" r:id="rId17"/>
    <p:sldId id="265" r:id="rId18"/>
    <p:sldId id="266" r:id="rId19"/>
    <p:sldId id="267" r:id="rId20"/>
    <p:sldId id="276" r:id="rId21"/>
    <p:sldId id="268" r:id="rId22"/>
    <p:sldId id="277" r:id="rId23"/>
    <p:sldId id="278" r:id="rId24"/>
    <p:sldId id="279" r:id="rId25"/>
    <p:sldId id="280" r:id="rId26"/>
    <p:sldId id="288" r:id="rId27"/>
    <p:sldId id="289" r:id="rId28"/>
    <p:sldId id="281" r:id="rId29"/>
    <p:sldId id="282" r:id="rId30"/>
    <p:sldId id="283" r:id="rId31"/>
    <p:sldId id="269" r:id="rId32"/>
    <p:sldId id="284" r:id="rId33"/>
    <p:sldId id="270" r:id="rId34"/>
    <p:sldId id="271" r:id="rId35"/>
    <p:sldId id="28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650B1F-54FD-42BA-A09D-DB05490A4D21}" type="doc">
      <dgm:prSet loTypeId="urn:microsoft.com/office/officeart/2005/8/layout/hierarchy1" loCatId="hierarchy" qsTypeId="urn:microsoft.com/office/officeart/2005/8/quickstyle/simple4" qsCatId="simple" csTypeId="urn:microsoft.com/office/officeart/2005/8/colors/colorful2" csCatId="colorful" phldr="1"/>
      <dgm:spPr/>
      <dgm:t>
        <a:bodyPr/>
        <a:lstStyle/>
        <a:p>
          <a:endParaRPr lang="en-US"/>
        </a:p>
      </dgm:t>
    </dgm:pt>
    <dgm:pt modelId="{0C40B811-3460-4003-9D91-9F1EB8002E4F}">
      <dgm:prSet custT="1"/>
      <dgm:spPr/>
      <dgm:t>
        <a:bodyPr/>
        <a:lstStyle/>
        <a:p>
          <a:r>
            <a:rPr lang="en-CA" sz="1600" dirty="0"/>
            <a:t>The government published Canadian Aviation Regulations (CARs) and the revisions to the legislation cover all the rules pertaining to operation of aircraft in Canada. </a:t>
          </a:r>
          <a:endParaRPr lang="en-US" sz="1600" dirty="0"/>
        </a:p>
      </dgm:t>
    </dgm:pt>
    <dgm:pt modelId="{F83A56FA-A010-499E-9DF1-864F7799EAB1}" type="parTrans" cxnId="{95A8631A-B130-43C1-BDFC-8A7226634884}">
      <dgm:prSet/>
      <dgm:spPr/>
      <dgm:t>
        <a:bodyPr/>
        <a:lstStyle/>
        <a:p>
          <a:endParaRPr lang="en-US"/>
        </a:p>
      </dgm:t>
    </dgm:pt>
    <dgm:pt modelId="{113EE158-AE41-4573-9940-945FD53931BB}" type="sibTrans" cxnId="{95A8631A-B130-43C1-BDFC-8A7226634884}">
      <dgm:prSet/>
      <dgm:spPr/>
      <dgm:t>
        <a:bodyPr/>
        <a:lstStyle/>
        <a:p>
          <a:endParaRPr lang="en-US"/>
        </a:p>
      </dgm:t>
    </dgm:pt>
    <dgm:pt modelId="{C389C60D-A869-4539-8DB0-E810379C13B0}">
      <dgm:prSet custT="1"/>
      <dgm:spPr/>
      <dgm:t>
        <a:bodyPr/>
        <a:lstStyle/>
        <a:p>
          <a:r>
            <a:rPr lang="en-CA" sz="1600" dirty="0"/>
            <a:t>The AIM Canada is especially useful as it is updated on a regular schedule and incorporates Canadian Aviation Regulations and other aeronautical information that is pertinent to the basic requirements to fly within Canadian airspace. </a:t>
          </a:r>
          <a:endParaRPr lang="en-US" sz="1600" dirty="0"/>
        </a:p>
      </dgm:t>
    </dgm:pt>
    <dgm:pt modelId="{367512BC-0269-4D8C-B5B6-29CC0EB4E85A}" type="parTrans" cxnId="{7507A312-BF82-4945-B6E1-5965875712F1}">
      <dgm:prSet/>
      <dgm:spPr/>
      <dgm:t>
        <a:bodyPr/>
        <a:lstStyle/>
        <a:p>
          <a:endParaRPr lang="en-US"/>
        </a:p>
      </dgm:t>
    </dgm:pt>
    <dgm:pt modelId="{73EFA697-F00A-40B1-BD78-8B408F0A33DF}" type="sibTrans" cxnId="{7507A312-BF82-4945-B6E1-5965875712F1}">
      <dgm:prSet/>
      <dgm:spPr/>
      <dgm:t>
        <a:bodyPr/>
        <a:lstStyle/>
        <a:p>
          <a:endParaRPr lang="en-US"/>
        </a:p>
      </dgm:t>
    </dgm:pt>
    <dgm:pt modelId="{D190153F-07A1-479D-A7C6-544579A9094B}">
      <dgm:prSet custT="1"/>
      <dgm:spPr/>
      <dgm:t>
        <a:bodyPr/>
        <a:lstStyle/>
        <a:p>
          <a:r>
            <a:rPr lang="en-CA" sz="1600" dirty="0"/>
            <a:t>Information Circulars are available to all pilots. They cover practically every subject to do with aviation in Canada. </a:t>
          </a:r>
          <a:endParaRPr lang="en-US" sz="1600" dirty="0"/>
        </a:p>
      </dgm:t>
    </dgm:pt>
    <dgm:pt modelId="{D921AF09-E551-48EB-8B98-DB59112A901D}" type="parTrans" cxnId="{8B9F45AC-FF29-46A4-832F-55886D937A1E}">
      <dgm:prSet/>
      <dgm:spPr/>
      <dgm:t>
        <a:bodyPr/>
        <a:lstStyle/>
        <a:p>
          <a:endParaRPr lang="en-US"/>
        </a:p>
      </dgm:t>
    </dgm:pt>
    <dgm:pt modelId="{202BA051-3F2A-4B74-BD40-A3AFEC4E77FE}" type="sibTrans" cxnId="{8B9F45AC-FF29-46A4-832F-55886D937A1E}">
      <dgm:prSet/>
      <dgm:spPr/>
      <dgm:t>
        <a:bodyPr/>
        <a:lstStyle/>
        <a:p>
          <a:endParaRPr lang="en-US"/>
        </a:p>
      </dgm:t>
    </dgm:pt>
    <dgm:pt modelId="{BDD0C585-66A3-4B4E-8726-4A8777DF8C81}" type="pres">
      <dgm:prSet presAssocID="{40650B1F-54FD-42BA-A09D-DB05490A4D21}" presName="hierChild1" presStyleCnt="0">
        <dgm:presLayoutVars>
          <dgm:chPref val="1"/>
          <dgm:dir/>
          <dgm:animOne val="branch"/>
          <dgm:animLvl val="lvl"/>
          <dgm:resizeHandles/>
        </dgm:presLayoutVars>
      </dgm:prSet>
      <dgm:spPr/>
    </dgm:pt>
    <dgm:pt modelId="{A564C171-A236-43F3-B34E-BC7266BEE1FA}" type="pres">
      <dgm:prSet presAssocID="{0C40B811-3460-4003-9D91-9F1EB8002E4F}" presName="hierRoot1" presStyleCnt="0"/>
      <dgm:spPr/>
    </dgm:pt>
    <dgm:pt modelId="{E5130200-345F-44B0-83EC-B851DF872678}" type="pres">
      <dgm:prSet presAssocID="{0C40B811-3460-4003-9D91-9F1EB8002E4F}" presName="composite" presStyleCnt="0"/>
      <dgm:spPr/>
    </dgm:pt>
    <dgm:pt modelId="{E27C3D3D-1D49-4E14-9739-1FE5663A6601}" type="pres">
      <dgm:prSet presAssocID="{0C40B811-3460-4003-9D91-9F1EB8002E4F}" presName="background" presStyleLbl="node0" presStyleIdx="0" presStyleCnt="3"/>
      <dgm:spPr/>
    </dgm:pt>
    <dgm:pt modelId="{AB351657-E540-4797-8D46-CEC51EC56BA2}" type="pres">
      <dgm:prSet presAssocID="{0C40B811-3460-4003-9D91-9F1EB8002E4F}" presName="text" presStyleLbl="fgAcc0" presStyleIdx="0" presStyleCnt="3">
        <dgm:presLayoutVars>
          <dgm:chPref val="3"/>
        </dgm:presLayoutVars>
      </dgm:prSet>
      <dgm:spPr/>
    </dgm:pt>
    <dgm:pt modelId="{15E2ED26-BAA0-4A16-B22D-CD2A92D5A757}" type="pres">
      <dgm:prSet presAssocID="{0C40B811-3460-4003-9D91-9F1EB8002E4F}" presName="hierChild2" presStyleCnt="0"/>
      <dgm:spPr/>
    </dgm:pt>
    <dgm:pt modelId="{EF909815-9BD6-4A72-BFBF-377368DB7335}" type="pres">
      <dgm:prSet presAssocID="{C389C60D-A869-4539-8DB0-E810379C13B0}" presName="hierRoot1" presStyleCnt="0"/>
      <dgm:spPr/>
    </dgm:pt>
    <dgm:pt modelId="{80C1EA18-CA57-4FB1-B15C-875CF0F51FF8}" type="pres">
      <dgm:prSet presAssocID="{C389C60D-A869-4539-8DB0-E810379C13B0}" presName="composite" presStyleCnt="0"/>
      <dgm:spPr/>
    </dgm:pt>
    <dgm:pt modelId="{D0D4134B-1CBF-498E-A8C6-9232383E6837}" type="pres">
      <dgm:prSet presAssocID="{C389C60D-A869-4539-8DB0-E810379C13B0}" presName="background" presStyleLbl="node0" presStyleIdx="1" presStyleCnt="3"/>
      <dgm:spPr/>
    </dgm:pt>
    <dgm:pt modelId="{6E6854D4-5566-4342-97F4-7AF8C272B746}" type="pres">
      <dgm:prSet presAssocID="{C389C60D-A869-4539-8DB0-E810379C13B0}" presName="text" presStyleLbl="fgAcc0" presStyleIdx="1" presStyleCnt="3" custScaleY="129761">
        <dgm:presLayoutVars>
          <dgm:chPref val="3"/>
        </dgm:presLayoutVars>
      </dgm:prSet>
      <dgm:spPr/>
    </dgm:pt>
    <dgm:pt modelId="{19C5B6B9-D531-4571-9153-605F1486B036}" type="pres">
      <dgm:prSet presAssocID="{C389C60D-A869-4539-8DB0-E810379C13B0}" presName="hierChild2" presStyleCnt="0"/>
      <dgm:spPr/>
    </dgm:pt>
    <dgm:pt modelId="{0FC761EE-B0A2-4113-98D8-2E1F14AD25A8}" type="pres">
      <dgm:prSet presAssocID="{D190153F-07A1-479D-A7C6-544579A9094B}" presName="hierRoot1" presStyleCnt="0"/>
      <dgm:spPr/>
    </dgm:pt>
    <dgm:pt modelId="{81DA6E15-EE76-41F1-8FBB-15436881A375}" type="pres">
      <dgm:prSet presAssocID="{D190153F-07A1-479D-A7C6-544579A9094B}" presName="composite" presStyleCnt="0"/>
      <dgm:spPr/>
    </dgm:pt>
    <dgm:pt modelId="{0C739C74-2468-4CE5-9687-E297BFFBC3D5}" type="pres">
      <dgm:prSet presAssocID="{D190153F-07A1-479D-A7C6-544579A9094B}" presName="background" presStyleLbl="node0" presStyleIdx="2" presStyleCnt="3"/>
      <dgm:spPr/>
    </dgm:pt>
    <dgm:pt modelId="{674C0446-7B0C-4167-A2A4-DDC519F0877C}" type="pres">
      <dgm:prSet presAssocID="{D190153F-07A1-479D-A7C6-544579A9094B}" presName="text" presStyleLbl="fgAcc0" presStyleIdx="2" presStyleCnt="3">
        <dgm:presLayoutVars>
          <dgm:chPref val="3"/>
        </dgm:presLayoutVars>
      </dgm:prSet>
      <dgm:spPr/>
    </dgm:pt>
    <dgm:pt modelId="{9C412D63-CED3-4184-BB74-A5A97FDE68E9}" type="pres">
      <dgm:prSet presAssocID="{D190153F-07A1-479D-A7C6-544579A9094B}" presName="hierChild2" presStyleCnt="0"/>
      <dgm:spPr/>
    </dgm:pt>
  </dgm:ptLst>
  <dgm:cxnLst>
    <dgm:cxn modelId="{7507A312-BF82-4945-B6E1-5965875712F1}" srcId="{40650B1F-54FD-42BA-A09D-DB05490A4D21}" destId="{C389C60D-A869-4539-8DB0-E810379C13B0}" srcOrd="1" destOrd="0" parTransId="{367512BC-0269-4D8C-B5B6-29CC0EB4E85A}" sibTransId="{73EFA697-F00A-40B1-BD78-8B408F0A33DF}"/>
    <dgm:cxn modelId="{95A8631A-B130-43C1-BDFC-8A7226634884}" srcId="{40650B1F-54FD-42BA-A09D-DB05490A4D21}" destId="{0C40B811-3460-4003-9D91-9F1EB8002E4F}" srcOrd="0" destOrd="0" parTransId="{F83A56FA-A010-499E-9DF1-864F7799EAB1}" sibTransId="{113EE158-AE41-4573-9940-945FD53931BB}"/>
    <dgm:cxn modelId="{1C156189-997B-43D1-9D39-215957EAA3E1}" type="presOf" srcId="{0C40B811-3460-4003-9D91-9F1EB8002E4F}" destId="{AB351657-E540-4797-8D46-CEC51EC56BA2}" srcOrd="0" destOrd="0" presId="urn:microsoft.com/office/officeart/2005/8/layout/hierarchy1"/>
    <dgm:cxn modelId="{E4DA21A0-332D-4D3D-BEEA-CC9A0083643F}" type="presOf" srcId="{40650B1F-54FD-42BA-A09D-DB05490A4D21}" destId="{BDD0C585-66A3-4B4E-8726-4A8777DF8C81}" srcOrd="0" destOrd="0" presId="urn:microsoft.com/office/officeart/2005/8/layout/hierarchy1"/>
    <dgm:cxn modelId="{8B9F45AC-FF29-46A4-832F-55886D937A1E}" srcId="{40650B1F-54FD-42BA-A09D-DB05490A4D21}" destId="{D190153F-07A1-479D-A7C6-544579A9094B}" srcOrd="2" destOrd="0" parTransId="{D921AF09-E551-48EB-8B98-DB59112A901D}" sibTransId="{202BA051-3F2A-4B74-BD40-A3AFEC4E77FE}"/>
    <dgm:cxn modelId="{4CD88ECA-1B39-45C7-A39F-4C4493A1A2D0}" type="presOf" srcId="{C389C60D-A869-4539-8DB0-E810379C13B0}" destId="{6E6854D4-5566-4342-97F4-7AF8C272B746}" srcOrd="0" destOrd="0" presId="urn:microsoft.com/office/officeart/2005/8/layout/hierarchy1"/>
    <dgm:cxn modelId="{483C84CD-665D-4A81-85D6-A085307D366B}" type="presOf" srcId="{D190153F-07A1-479D-A7C6-544579A9094B}" destId="{674C0446-7B0C-4167-A2A4-DDC519F0877C}" srcOrd="0" destOrd="0" presId="urn:microsoft.com/office/officeart/2005/8/layout/hierarchy1"/>
    <dgm:cxn modelId="{5FA2CCF1-6030-4DA4-9571-19EFF80032D7}" type="presParOf" srcId="{BDD0C585-66A3-4B4E-8726-4A8777DF8C81}" destId="{A564C171-A236-43F3-B34E-BC7266BEE1FA}" srcOrd="0" destOrd="0" presId="urn:microsoft.com/office/officeart/2005/8/layout/hierarchy1"/>
    <dgm:cxn modelId="{5E40813C-6E01-415F-BE78-8CA1E63472DE}" type="presParOf" srcId="{A564C171-A236-43F3-B34E-BC7266BEE1FA}" destId="{E5130200-345F-44B0-83EC-B851DF872678}" srcOrd="0" destOrd="0" presId="urn:microsoft.com/office/officeart/2005/8/layout/hierarchy1"/>
    <dgm:cxn modelId="{852B8063-5F7E-4341-B66C-8E4201331926}" type="presParOf" srcId="{E5130200-345F-44B0-83EC-B851DF872678}" destId="{E27C3D3D-1D49-4E14-9739-1FE5663A6601}" srcOrd="0" destOrd="0" presId="urn:microsoft.com/office/officeart/2005/8/layout/hierarchy1"/>
    <dgm:cxn modelId="{B0C78E4B-DEA1-450E-B314-4AC750B52B58}" type="presParOf" srcId="{E5130200-345F-44B0-83EC-B851DF872678}" destId="{AB351657-E540-4797-8D46-CEC51EC56BA2}" srcOrd="1" destOrd="0" presId="urn:microsoft.com/office/officeart/2005/8/layout/hierarchy1"/>
    <dgm:cxn modelId="{1C232FAE-EADF-48BC-AB18-AC313BFF3448}" type="presParOf" srcId="{A564C171-A236-43F3-B34E-BC7266BEE1FA}" destId="{15E2ED26-BAA0-4A16-B22D-CD2A92D5A757}" srcOrd="1" destOrd="0" presId="urn:microsoft.com/office/officeart/2005/8/layout/hierarchy1"/>
    <dgm:cxn modelId="{73E54AEB-5B0B-4808-B00C-861AD0DA64D8}" type="presParOf" srcId="{BDD0C585-66A3-4B4E-8726-4A8777DF8C81}" destId="{EF909815-9BD6-4A72-BFBF-377368DB7335}" srcOrd="1" destOrd="0" presId="urn:microsoft.com/office/officeart/2005/8/layout/hierarchy1"/>
    <dgm:cxn modelId="{9E73F454-991C-4DBB-8B3D-2025476F3106}" type="presParOf" srcId="{EF909815-9BD6-4A72-BFBF-377368DB7335}" destId="{80C1EA18-CA57-4FB1-B15C-875CF0F51FF8}" srcOrd="0" destOrd="0" presId="urn:microsoft.com/office/officeart/2005/8/layout/hierarchy1"/>
    <dgm:cxn modelId="{DD6DBBA1-99B3-4981-B327-5EA3C66B1475}" type="presParOf" srcId="{80C1EA18-CA57-4FB1-B15C-875CF0F51FF8}" destId="{D0D4134B-1CBF-498E-A8C6-9232383E6837}" srcOrd="0" destOrd="0" presId="urn:microsoft.com/office/officeart/2005/8/layout/hierarchy1"/>
    <dgm:cxn modelId="{4758CD45-9584-41EF-AC9F-F60CADC38716}" type="presParOf" srcId="{80C1EA18-CA57-4FB1-B15C-875CF0F51FF8}" destId="{6E6854D4-5566-4342-97F4-7AF8C272B746}" srcOrd="1" destOrd="0" presId="urn:microsoft.com/office/officeart/2005/8/layout/hierarchy1"/>
    <dgm:cxn modelId="{8F79A4A7-7FDB-430D-8E95-34ED4EABAEC8}" type="presParOf" srcId="{EF909815-9BD6-4A72-BFBF-377368DB7335}" destId="{19C5B6B9-D531-4571-9153-605F1486B036}" srcOrd="1" destOrd="0" presId="urn:microsoft.com/office/officeart/2005/8/layout/hierarchy1"/>
    <dgm:cxn modelId="{298F6FD3-EF7F-4C8C-AE64-C4D0533CD7DE}" type="presParOf" srcId="{BDD0C585-66A3-4B4E-8726-4A8777DF8C81}" destId="{0FC761EE-B0A2-4113-98D8-2E1F14AD25A8}" srcOrd="2" destOrd="0" presId="urn:microsoft.com/office/officeart/2005/8/layout/hierarchy1"/>
    <dgm:cxn modelId="{1C979809-9D3F-4304-B159-7691732F5066}" type="presParOf" srcId="{0FC761EE-B0A2-4113-98D8-2E1F14AD25A8}" destId="{81DA6E15-EE76-41F1-8FBB-15436881A375}" srcOrd="0" destOrd="0" presId="urn:microsoft.com/office/officeart/2005/8/layout/hierarchy1"/>
    <dgm:cxn modelId="{217977F4-2538-475E-875E-98D31F68FE1D}" type="presParOf" srcId="{81DA6E15-EE76-41F1-8FBB-15436881A375}" destId="{0C739C74-2468-4CE5-9687-E297BFFBC3D5}" srcOrd="0" destOrd="0" presId="urn:microsoft.com/office/officeart/2005/8/layout/hierarchy1"/>
    <dgm:cxn modelId="{24791438-2BF6-4E44-876C-71AF25ED0A97}" type="presParOf" srcId="{81DA6E15-EE76-41F1-8FBB-15436881A375}" destId="{674C0446-7B0C-4167-A2A4-DDC519F0877C}" srcOrd="1" destOrd="0" presId="urn:microsoft.com/office/officeart/2005/8/layout/hierarchy1"/>
    <dgm:cxn modelId="{7DDB69DC-7107-4016-BFCF-0BB064FF1BC2}" type="presParOf" srcId="{0FC761EE-B0A2-4113-98D8-2E1F14AD25A8}" destId="{9C412D63-CED3-4184-BB74-A5A97FDE68E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C61A9D-D229-4685-9700-85DEEA7B48F5}" type="doc">
      <dgm:prSet loTypeId="urn:microsoft.com/office/officeart/2005/8/layout/process4" loCatId="process" qsTypeId="urn:microsoft.com/office/officeart/2005/8/quickstyle/simple2" qsCatId="simple" csTypeId="urn:microsoft.com/office/officeart/2005/8/colors/colorful5" csCatId="colorful"/>
      <dgm:spPr/>
      <dgm:t>
        <a:bodyPr/>
        <a:lstStyle/>
        <a:p>
          <a:endParaRPr lang="en-US"/>
        </a:p>
      </dgm:t>
    </dgm:pt>
    <dgm:pt modelId="{F8BD5968-7D72-4337-AC49-EA3E4C42CE01}">
      <dgm:prSet custT="1"/>
      <dgm:spPr/>
      <dgm:t>
        <a:bodyPr/>
        <a:lstStyle/>
        <a:p>
          <a:r>
            <a:rPr lang="en-CA" sz="1800" dirty="0"/>
            <a:t>Licenses of all members on board must be valid for the airplane being flown and for the type of operation or the aircraft may not be flown. </a:t>
          </a:r>
          <a:endParaRPr lang="en-US" sz="1800" dirty="0"/>
        </a:p>
      </dgm:t>
    </dgm:pt>
    <dgm:pt modelId="{9095A56D-AA9C-4BCE-836F-574311344A6B}" type="parTrans" cxnId="{8F05F11A-B9BB-4262-8D80-275D11DE05E8}">
      <dgm:prSet/>
      <dgm:spPr/>
      <dgm:t>
        <a:bodyPr/>
        <a:lstStyle/>
        <a:p>
          <a:endParaRPr lang="en-US"/>
        </a:p>
      </dgm:t>
    </dgm:pt>
    <dgm:pt modelId="{CAC2B284-0A20-4E7F-8A06-BB6677733DEE}" type="sibTrans" cxnId="{8F05F11A-B9BB-4262-8D80-275D11DE05E8}">
      <dgm:prSet/>
      <dgm:spPr/>
      <dgm:t>
        <a:bodyPr/>
        <a:lstStyle/>
        <a:p>
          <a:endParaRPr lang="en-US"/>
        </a:p>
      </dgm:t>
    </dgm:pt>
    <dgm:pt modelId="{56128C25-EB9F-4EFE-AF02-28ADE5FD93E9}">
      <dgm:prSet custT="1"/>
      <dgm:spPr/>
      <dgm:t>
        <a:bodyPr/>
        <a:lstStyle/>
        <a:p>
          <a:r>
            <a:rPr lang="en-CA" sz="1800" dirty="0"/>
            <a:t>Also on board must be the certificate of registration and the certificate of airworthiness, proof of insurance coverage, the license for the radio equipment installed and the radio operator’s license of the pilot or other crew members, and the journey log. </a:t>
          </a:r>
          <a:endParaRPr lang="en-US" sz="1800" dirty="0"/>
        </a:p>
      </dgm:t>
    </dgm:pt>
    <dgm:pt modelId="{D73B5E0A-F85B-4E6E-9072-16D6FBE3FE4E}" type="parTrans" cxnId="{F21A66F4-050A-4BD1-B60A-82020992E938}">
      <dgm:prSet/>
      <dgm:spPr/>
      <dgm:t>
        <a:bodyPr/>
        <a:lstStyle/>
        <a:p>
          <a:endParaRPr lang="en-US"/>
        </a:p>
      </dgm:t>
    </dgm:pt>
    <dgm:pt modelId="{7CA84780-C12A-462B-8DA9-7DFBE4A77ADF}" type="sibTrans" cxnId="{F21A66F4-050A-4BD1-B60A-82020992E938}">
      <dgm:prSet/>
      <dgm:spPr/>
      <dgm:t>
        <a:bodyPr/>
        <a:lstStyle/>
        <a:p>
          <a:endParaRPr lang="en-US"/>
        </a:p>
      </dgm:t>
    </dgm:pt>
    <dgm:pt modelId="{3815F9AC-27AA-420B-A46B-CC940E0723BD}">
      <dgm:prSet custT="1"/>
      <dgm:spPr/>
      <dgm:t>
        <a:bodyPr/>
        <a:lstStyle/>
        <a:p>
          <a:r>
            <a:rPr lang="en-CA" sz="1800" dirty="0"/>
            <a:t>It is the responsibility of the pilot to keep logbooks up to date by recording the facts of every flight.  </a:t>
          </a:r>
          <a:endParaRPr lang="en-US" sz="1800" dirty="0"/>
        </a:p>
      </dgm:t>
    </dgm:pt>
    <dgm:pt modelId="{2FB097E8-7E61-4D45-96DD-B149D4565AB0}" type="parTrans" cxnId="{883B4B85-6036-4BC3-AA28-DB78A63D20DE}">
      <dgm:prSet/>
      <dgm:spPr/>
      <dgm:t>
        <a:bodyPr/>
        <a:lstStyle/>
        <a:p>
          <a:endParaRPr lang="en-US"/>
        </a:p>
      </dgm:t>
    </dgm:pt>
    <dgm:pt modelId="{1CB97E13-BFE5-4E36-860D-81EEBCE5D42A}" type="sibTrans" cxnId="{883B4B85-6036-4BC3-AA28-DB78A63D20DE}">
      <dgm:prSet/>
      <dgm:spPr/>
      <dgm:t>
        <a:bodyPr/>
        <a:lstStyle/>
        <a:p>
          <a:endParaRPr lang="en-US"/>
        </a:p>
      </dgm:t>
    </dgm:pt>
    <dgm:pt modelId="{8829FD57-3FC3-4DF5-9EE7-7C52F9415C14}" type="pres">
      <dgm:prSet presAssocID="{EAC61A9D-D229-4685-9700-85DEEA7B48F5}" presName="Name0" presStyleCnt="0">
        <dgm:presLayoutVars>
          <dgm:dir/>
          <dgm:animLvl val="lvl"/>
          <dgm:resizeHandles val="exact"/>
        </dgm:presLayoutVars>
      </dgm:prSet>
      <dgm:spPr/>
    </dgm:pt>
    <dgm:pt modelId="{04F0D71B-AC70-4B3B-8215-66E42CBEDB26}" type="pres">
      <dgm:prSet presAssocID="{3815F9AC-27AA-420B-A46B-CC940E0723BD}" presName="boxAndChildren" presStyleCnt="0"/>
      <dgm:spPr/>
    </dgm:pt>
    <dgm:pt modelId="{4AC8DB2B-303C-4825-A935-842DF006FFD6}" type="pres">
      <dgm:prSet presAssocID="{3815F9AC-27AA-420B-A46B-CC940E0723BD}" presName="parentTextBox" presStyleLbl="node1" presStyleIdx="0" presStyleCnt="3"/>
      <dgm:spPr/>
    </dgm:pt>
    <dgm:pt modelId="{A83CDF23-4A23-4D6E-95E6-208DA2EC58AF}" type="pres">
      <dgm:prSet presAssocID="{7CA84780-C12A-462B-8DA9-7DFBE4A77ADF}" presName="sp" presStyleCnt="0"/>
      <dgm:spPr/>
    </dgm:pt>
    <dgm:pt modelId="{4B0492C8-3692-4283-8BE8-CD8C8E67866D}" type="pres">
      <dgm:prSet presAssocID="{56128C25-EB9F-4EFE-AF02-28ADE5FD93E9}" presName="arrowAndChildren" presStyleCnt="0"/>
      <dgm:spPr/>
    </dgm:pt>
    <dgm:pt modelId="{12F9402F-5774-4F25-B1D6-325A12FD0B6C}" type="pres">
      <dgm:prSet presAssocID="{56128C25-EB9F-4EFE-AF02-28ADE5FD93E9}" presName="parentTextArrow" presStyleLbl="node1" presStyleIdx="1" presStyleCnt="3"/>
      <dgm:spPr/>
    </dgm:pt>
    <dgm:pt modelId="{77FA32FC-09AD-4FF5-8CC6-EE90F937E98C}" type="pres">
      <dgm:prSet presAssocID="{CAC2B284-0A20-4E7F-8A06-BB6677733DEE}" presName="sp" presStyleCnt="0"/>
      <dgm:spPr/>
    </dgm:pt>
    <dgm:pt modelId="{CF8AA51A-170E-45BE-A390-070AE94DD8DE}" type="pres">
      <dgm:prSet presAssocID="{F8BD5968-7D72-4337-AC49-EA3E4C42CE01}" presName="arrowAndChildren" presStyleCnt="0"/>
      <dgm:spPr/>
    </dgm:pt>
    <dgm:pt modelId="{21014AE7-2A9F-43ED-A437-60C53D028C7C}" type="pres">
      <dgm:prSet presAssocID="{F8BD5968-7D72-4337-AC49-EA3E4C42CE01}" presName="parentTextArrow" presStyleLbl="node1" presStyleIdx="2" presStyleCnt="3"/>
      <dgm:spPr/>
    </dgm:pt>
  </dgm:ptLst>
  <dgm:cxnLst>
    <dgm:cxn modelId="{8F05F11A-B9BB-4262-8D80-275D11DE05E8}" srcId="{EAC61A9D-D229-4685-9700-85DEEA7B48F5}" destId="{F8BD5968-7D72-4337-AC49-EA3E4C42CE01}" srcOrd="0" destOrd="0" parTransId="{9095A56D-AA9C-4BCE-836F-574311344A6B}" sibTransId="{CAC2B284-0A20-4E7F-8A06-BB6677733DEE}"/>
    <dgm:cxn modelId="{BA79786B-5D4D-43C5-8BD7-4EC333FAC950}" type="presOf" srcId="{3815F9AC-27AA-420B-A46B-CC940E0723BD}" destId="{4AC8DB2B-303C-4825-A935-842DF006FFD6}" srcOrd="0" destOrd="0" presId="urn:microsoft.com/office/officeart/2005/8/layout/process4"/>
    <dgm:cxn modelId="{883B4B85-6036-4BC3-AA28-DB78A63D20DE}" srcId="{EAC61A9D-D229-4685-9700-85DEEA7B48F5}" destId="{3815F9AC-27AA-420B-A46B-CC940E0723BD}" srcOrd="2" destOrd="0" parTransId="{2FB097E8-7E61-4D45-96DD-B149D4565AB0}" sibTransId="{1CB97E13-BFE5-4E36-860D-81EEBCE5D42A}"/>
    <dgm:cxn modelId="{57A0458C-8806-4B30-8B94-6C5206A2E898}" type="presOf" srcId="{EAC61A9D-D229-4685-9700-85DEEA7B48F5}" destId="{8829FD57-3FC3-4DF5-9EE7-7C52F9415C14}" srcOrd="0" destOrd="0" presId="urn:microsoft.com/office/officeart/2005/8/layout/process4"/>
    <dgm:cxn modelId="{251525E3-0A74-42F1-81F9-DEF14773DE15}" type="presOf" srcId="{F8BD5968-7D72-4337-AC49-EA3E4C42CE01}" destId="{21014AE7-2A9F-43ED-A437-60C53D028C7C}" srcOrd="0" destOrd="0" presId="urn:microsoft.com/office/officeart/2005/8/layout/process4"/>
    <dgm:cxn modelId="{ED51FEE4-C459-4FAA-8D76-CD267AC50192}" type="presOf" srcId="{56128C25-EB9F-4EFE-AF02-28ADE5FD93E9}" destId="{12F9402F-5774-4F25-B1D6-325A12FD0B6C}" srcOrd="0" destOrd="0" presId="urn:microsoft.com/office/officeart/2005/8/layout/process4"/>
    <dgm:cxn modelId="{F21A66F4-050A-4BD1-B60A-82020992E938}" srcId="{EAC61A9D-D229-4685-9700-85DEEA7B48F5}" destId="{56128C25-EB9F-4EFE-AF02-28ADE5FD93E9}" srcOrd="1" destOrd="0" parTransId="{D73B5E0A-F85B-4E6E-9072-16D6FBE3FE4E}" sibTransId="{7CA84780-C12A-462B-8DA9-7DFBE4A77ADF}"/>
    <dgm:cxn modelId="{5AAA841C-B919-44AA-BD5F-49E364462C03}" type="presParOf" srcId="{8829FD57-3FC3-4DF5-9EE7-7C52F9415C14}" destId="{04F0D71B-AC70-4B3B-8215-66E42CBEDB26}" srcOrd="0" destOrd="0" presId="urn:microsoft.com/office/officeart/2005/8/layout/process4"/>
    <dgm:cxn modelId="{E2EF4B40-76A0-43B6-9432-EFA2EF067D57}" type="presParOf" srcId="{04F0D71B-AC70-4B3B-8215-66E42CBEDB26}" destId="{4AC8DB2B-303C-4825-A935-842DF006FFD6}" srcOrd="0" destOrd="0" presId="urn:microsoft.com/office/officeart/2005/8/layout/process4"/>
    <dgm:cxn modelId="{977CC3CD-C514-4843-8263-C5D4C04F06BD}" type="presParOf" srcId="{8829FD57-3FC3-4DF5-9EE7-7C52F9415C14}" destId="{A83CDF23-4A23-4D6E-95E6-208DA2EC58AF}" srcOrd="1" destOrd="0" presId="urn:microsoft.com/office/officeart/2005/8/layout/process4"/>
    <dgm:cxn modelId="{92F905B8-89C6-4091-91DE-1F74293676AF}" type="presParOf" srcId="{8829FD57-3FC3-4DF5-9EE7-7C52F9415C14}" destId="{4B0492C8-3692-4283-8BE8-CD8C8E67866D}" srcOrd="2" destOrd="0" presId="urn:microsoft.com/office/officeart/2005/8/layout/process4"/>
    <dgm:cxn modelId="{C43D69C8-8BF3-4245-858D-9F61152414A1}" type="presParOf" srcId="{4B0492C8-3692-4283-8BE8-CD8C8E67866D}" destId="{12F9402F-5774-4F25-B1D6-325A12FD0B6C}" srcOrd="0" destOrd="0" presId="urn:microsoft.com/office/officeart/2005/8/layout/process4"/>
    <dgm:cxn modelId="{D4E69305-A93E-417E-93DE-08E8B377394A}" type="presParOf" srcId="{8829FD57-3FC3-4DF5-9EE7-7C52F9415C14}" destId="{77FA32FC-09AD-4FF5-8CC6-EE90F937E98C}" srcOrd="3" destOrd="0" presId="urn:microsoft.com/office/officeart/2005/8/layout/process4"/>
    <dgm:cxn modelId="{016A6DFC-C4A9-47DE-970C-999889C8B1B4}" type="presParOf" srcId="{8829FD57-3FC3-4DF5-9EE7-7C52F9415C14}" destId="{CF8AA51A-170E-45BE-A390-070AE94DD8DE}" srcOrd="4" destOrd="0" presId="urn:microsoft.com/office/officeart/2005/8/layout/process4"/>
    <dgm:cxn modelId="{54ABEF5E-EE3D-4915-A132-143F5976FD76}" type="presParOf" srcId="{CF8AA51A-170E-45BE-A390-070AE94DD8DE}" destId="{21014AE7-2A9F-43ED-A437-60C53D028C7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036C2B-A226-4C04-B96C-758E1EE81169}" type="doc">
      <dgm:prSet loTypeId="urn:microsoft.com/office/officeart/2016/7/layout/BasicProcessNew" loCatId="process" qsTypeId="urn:microsoft.com/office/officeart/2005/8/quickstyle/simple3" qsCatId="simple" csTypeId="urn:microsoft.com/office/officeart/2005/8/colors/accent1_2" csCatId="accent1"/>
      <dgm:spPr/>
      <dgm:t>
        <a:bodyPr/>
        <a:lstStyle/>
        <a:p>
          <a:endParaRPr lang="en-US"/>
        </a:p>
      </dgm:t>
    </dgm:pt>
    <dgm:pt modelId="{84AEEC78-6872-40E0-9768-CBF560938D50}">
      <dgm:prSet custT="1"/>
      <dgm:spPr/>
      <dgm:t>
        <a:bodyPr/>
        <a:lstStyle/>
        <a:p>
          <a:r>
            <a:rPr lang="en-CA" sz="1200" dirty="0"/>
            <a:t>No person may act as pilot-in-command or Co-pilot unless they are the holder of a valid pilot license, valid for the particular class and type of aircraft being flown.</a:t>
          </a:r>
          <a:endParaRPr lang="en-US" sz="1200" dirty="0"/>
        </a:p>
      </dgm:t>
    </dgm:pt>
    <dgm:pt modelId="{2C44C826-F6BC-44E5-BB2A-1FF67D04B081}" type="parTrans" cxnId="{CEE8E0DD-F8B9-455E-BE66-A981CE070F1A}">
      <dgm:prSet/>
      <dgm:spPr/>
      <dgm:t>
        <a:bodyPr/>
        <a:lstStyle/>
        <a:p>
          <a:endParaRPr lang="en-US"/>
        </a:p>
      </dgm:t>
    </dgm:pt>
    <dgm:pt modelId="{17CC5684-4FF2-47E7-BC60-AA4948EABCEA}" type="sibTrans" cxnId="{CEE8E0DD-F8B9-455E-BE66-A981CE070F1A}">
      <dgm:prSet/>
      <dgm:spPr/>
      <dgm:t>
        <a:bodyPr/>
        <a:lstStyle/>
        <a:p>
          <a:endParaRPr lang="en-US"/>
        </a:p>
      </dgm:t>
    </dgm:pt>
    <dgm:pt modelId="{9B98B4A0-9B51-4633-A1A7-22AAE2E33B52}">
      <dgm:prSet/>
      <dgm:spPr/>
      <dgm:t>
        <a:bodyPr/>
        <a:lstStyle/>
        <a:p>
          <a:r>
            <a:rPr lang="en-CA" dirty="0"/>
            <a:t>The holder of a student permit may fly an aircraft only under the supervision of an authorized instructor and may not carry passengers.</a:t>
          </a:r>
          <a:endParaRPr lang="en-US" dirty="0"/>
        </a:p>
      </dgm:t>
    </dgm:pt>
    <dgm:pt modelId="{67B4A23E-7817-45E1-A86B-479BC38F2B56}" type="parTrans" cxnId="{4C908483-EC53-42DF-A12B-73DD0D4CEC36}">
      <dgm:prSet/>
      <dgm:spPr/>
      <dgm:t>
        <a:bodyPr/>
        <a:lstStyle/>
        <a:p>
          <a:endParaRPr lang="en-US"/>
        </a:p>
      </dgm:t>
    </dgm:pt>
    <dgm:pt modelId="{6A893118-75E5-475A-A8BF-F30C2E970BDE}" type="sibTrans" cxnId="{4C908483-EC53-42DF-A12B-73DD0D4CEC36}">
      <dgm:prSet/>
      <dgm:spPr/>
      <dgm:t>
        <a:bodyPr/>
        <a:lstStyle/>
        <a:p>
          <a:endParaRPr lang="en-US"/>
        </a:p>
      </dgm:t>
    </dgm:pt>
    <dgm:pt modelId="{9FEC066D-45DD-4B80-BAED-7BEBAE06D924}">
      <dgm:prSet/>
      <dgm:spPr/>
      <dgm:t>
        <a:bodyPr/>
        <a:lstStyle/>
        <a:p>
          <a:r>
            <a:rPr lang="en-CA" dirty="0"/>
            <a:t>Every holder of a pilots license shall maintain a personal logbook and record the particulars of every flight. The date, type and registration of the aircraft, the capacity in which he/she acted and the names of other crew members. The place of departure, the place of arrival, any intermediate stops and any instrument approaches, the amount of flight time, the conditions under which the flight was conducted. </a:t>
          </a:r>
          <a:endParaRPr lang="en-US" dirty="0"/>
        </a:p>
      </dgm:t>
    </dgm:pt>
    <dgm:pt modelId="{6935D2BD-07E7-48DC-82B9-5C434C2262B1}" type="parTrans" cxnId="{34C9B523-F174-45E7-B7D4-65CB46FADE3E}">
      <dgm:prSet/>
      <dgm:spPr/>
      <dgm:t>
        <a:bodyPr/>
        <a:lstStyle/>
        <a:p>
          <a:endParaRPr lang="en-US"/>
        </a:p>
      </dgm:t>
    </dgm:pt>
    <dgm:pt modelId="{014F9647-09D3-47B0-824B-874AC6BBF2BA}" type="sibTrans" cxnId="{34C9B523-F174-45E7-B7D4-65CB46FADE3E}">
      <dgm:prSet/>
      <dgm:spPr/>
      <dgm:t>
        <a:bodyPr/>
        <a:lstStyle/>
        <a:p>
          <a:endParaRPr lang="en-US"/>
        </a:p>
      </dgm:t>
    </dgm:pt>
    <dgm:pt modelId="{490D92A2-5D0D-4C4F-859F-3F6A66FDF210}">
      <dgm:prSet/>
      <dgm:spPr/>
      <dgm:t>
        <a:bodyPr/>
        <a:lstStyle/>
        <a:p>
          <a:r>
            <a:rPr lang="en-CA" dirty="0"/>
            <a:t>The holder of a pilot license shall not exercise its privileges under instrument flight rules unless the license includes an instrument rating. </a:t>
          </a:r>
          <a:endParaRPr lang="en-US" dirty="0"/>
        </a:p>
      </dgm:t>
    </dgm:pt>
    <dgm:pt modelId="{621C266A-1D7D-4F06-B85E-9653A0279A77}" type="parTrans" cxnId="{9B2722A4-10E1-4EF1-8798-4B998E4139D0}">
      <dgm:prSet/>
      <dgm:spPr/>
      <dgm:t>
        <a:bodyPr/>
        <a:lstStyle/>
        <a:p>
          <a:endParaRPr lang="en-US"/>
        </a:p>
      </dgm:t>
    </dgm:pt>
    <dgm:pt modelId="{CF7C4386-C638-4D44-9FEB-FE0D5DC09A2B}" type="sibTrans" cxnId="{9B2722A4-10E1-4EF1-8798-4B998E4139D0}">
      <dgm:prSet/>
      <dgm:spPr/>
      <dgm:t>
        <a:bodyPr/>
        <a:lstStyle/>
        <a:p>
          <a:endParaRPr lang="en-US"/>
        </a:p>
      </dgm:t>
    </dgm:pt>
    <dgm:pt modelId="{2B8E663F-7AA0-487B-B3AA-4A7783B6FE69}">
      <dgm:prSet/>
      <dgm:spPr/>
      <dgm:t>
        <a:bodyPr/>
        <a:lstStyle/>
        <a:p>
          <a:r>
            <a:rPr lang="en-CA" dirty="0"/>
            <a:t>A private pilot may carry passengers by day in any aircraft which has been endorsed on the license, but not for remuneration.</a:t>
          </a:r>
          <a:endParaRPr lang="en-US" dirty="0"/>
        </a:p>
      </dgm:t>
    </dgm:pt>
    <dgm:pt modelId="{495D2C06-E89A-4A76-8252-8ACD8244B696}" type="parTrans" cxnId="{DD23B20C-22A4-4206-8BFC-1BA7C36FF3D2}">
      <dgm:prSet/>
      <dgm:spPr/>
      <dgm:t>
        <a:bodyPr/>
        <a:lstStyle/>
        <a:p>
          <a:endParaRPr lang="en-US"/>
        </a:p>
      </dgm:t>
    </dgm:pt>
    <dgm:pt modelId="{D9EA8ED2-1045-4063-B743-5AB253C78201}" type="sibTrans" cxnId="{DD23B20C-22A4-4206-8BFC-1BA7C36FF3D2}">
      <dgm:prSet/>
      <dgm:spPr/>
      <dgm:t>
        <a:bodyPr/>
        <a:lstStyle/>
        <a:p>
          <a:endParaRPr lang="en-US"/>
        </a:p>
      </dgm:t>
    </dgm:pt>
    <dgm:pt modelId="{9E2E88D5-AD6C-4AB8-AE7B-AA3CF9A72534}">
      <dgm:prSet/>
      <dgm:spPr/>
      <dgm:t>
        <a:bodyPr/>
        <a:lstStyle/>
        <a:p>
          <a:r>
            <a:rPr lang="en-CA" dirty="0"/>
            <a:t>A commercial pilot may carry passengers for hire or reward in any aircraft endorsed on their license, provided the aircraft flight crew document specifies a minimum flight crew of one pilot.</a:t>
          </a:r>
          <a:endParaRPr lang="en-US" dirty="0"/>
        </a:p>
      </dgm:t>
    </dgm:pt>
    <dgm:pt modelId="{D7415EEB-B7E3-48E0-9851-CBE2815863E2}" type="parTrans" cxnId="{5332665E-9B9A-4F5E-89A6-60C83D5C1EA3}">
      <dgm:prSet/>
      <dgm:spPr/>
      <dgm:t>
        <a:bodyPr/>
        <a:lstStyle/>
        <a:p>
          <a:endParaRPr lang="en-US"/>
        </a:p>
      </dgm:t>
    </dgm:pt>
    <dgm:pt modelId="{32C8C283-7847-4E11-B0D4-311DEC491D78}" type="sibTrans" cxnId="{5332665E-9B9A-4F5E-89A6-60C83D5C1EA3}">
      <dgm:prSet/>
      <dgm:spPr/>
      <dgm:t>
        <a:bodyPr/>
        <a:lstStyle/>
        <a:p>
          <a:endParaRPr lang="en-US"/>
        </a:p>
      </dgm:t>
    </dgm:pt>
    <dgm:pt modelId="{19451978-0569-4211-A5CE-0F7C37CA7699}">
      <dgm:prSet/>
      <dgm:spPr/>
      <dgm:t>
        <a:bodyPr/>
        <a:lstStyle/>
        <a:p>
          <a:r>
            <a:rPr lang="en-CA" dirty="0"/>
            <a:t>Pilot carrying passengers by night must have their licenses endorsed for night rating. </a:t>
          </a:r>
          <a:endParaRPr lang="en-US" dirty="0"/>
        </a:p>
      </dgm:t>
    </dgm:pt>
    <dgm:pt modelId="{A0691F57-65E0-4CC0-9D2E-301299E58581}" type="parTrans" cxnId="{C78D5779-A300-4895-B4DD-B362568921AB}">
      <dgm:prSet/>
      <dgm:spPr/>
      <dgm:t>
        <a:bodyPr/>
        <a:lstStyle/>
        <a:p>
          <a:endParaRPr lang="en-US"/>
        </a:p>
      </dgm:t>
    </dgm:pt>
    <dgm:pt modelId="{2CE94734-A49C-481F-B1E6-11A04F743D8B}" type="sibTrans" cxnId="{C78D5779-A300-4895-B4DD-B362568921AB}">
      <dgm:prSet/>
      <dgm:spPr/>
      <dgm:t>
        <a:bodyPr/>
        <a:lstStyle/>
        <a:p>
          <a:endParaRPr lang="en-US"/>
        </a:p>
      </dgm:t>
    </dgm:pt>
    <dgm:pt modelId="{27A5F23D-DD37-4A04-832C-3B3FD65718AC}" type="pres">
      <dgm:prSet presAssocID="{1B036C2B-A226-4C04-B96C-758E1EE81169}" presName="Name0" presStyleCnt="0">
        <dgm:presLayoutVars>
          <dgm:dir/>
          <dgm:resizeHandles val="exact"/>
        </dgm:presLayoutVars>
      </dgm:prSet>
      <dgm:spPr/>
    </dgm:pt>
    <dgm:pt modelId="{C5A64E00-68FF-490B-96D3-51C019D20D38}" type="pres">
      <dgm:prSet presAssocID="{84AEEC78-6872-40E0-9768-CBF560938D50}" presName="node" presStyleLbl="node1" presStyleIdx="0" presStyleCnt="13">
        <dgm:presLayoutVars>
          <dgm:bulletEnabled val="1"/>
        </dgm:presLayoutVars>
      </dgm:prSet>
      <dgm:spPr/>
    </dgm:pt>
    <dgm:pt modelId="{A22F4D15-ED43-4053-A143-7778439FFFA7}" type="pres">
      <dgm:prSet presAssocID="{17CC5684-4FF2-47E7-BC60-AA4948EABCEA}" presName="sibTransSpacerBeforeConnector" presStyleCnt="0"/>
      <dgm:spPr/>
    </dgm:pt>
    <dgm:pt modelId="{83EC7DED-0E00-40EA-908C-C454BDD3E8FB}" type="pres">
      <dgm:prSet presAssocID="{17CC5684-4FF2-47E7-BC60-AA4948EABCEA}" presName="sibTrans" presStyleLbl="node1" presStyleIdx="1" presStyleCnt="13"/>
      <dgm:spPr/>
    </dgm:pt>
    <dgm:pt modelId="{DE6C8FAC-36D0-497E-AF44-C5CEDAB9CFF1}" type="pres">
      <dgm:prSet presAssocID="{17CC5684-4FF2-47E7-BC60-AA4948EABCEA}" presName="sibTransSpacerAfterConnector" presStyleCnt="0"/>
      <dgm:spPr/>
    </dgm:pt>
    <dgm:pt modelId="{1AB20A1B-30DC-4BCA-888B-D3BA4144EF5E}" type="pres">
      <dgm:prSet presAssocID="{9B98B4A0-9B51-4633-A1A7-22AAE2E33B52}" presName="node" presStyleLbl="node1" presStyleIdx="2" presStyleCnt="13">
        <dgm:presLayoutVars>
          <dgm:bulletEnabled val="1"/>
        </dgm:presLayoutVars>
      </dgm:prSet>
      <dgm:spPr/>
    </dgm:pt>
    <dgm:pt modelId="{152DABFA-9F90-4E81-AAE9-77FCBF118553}" type="pres">
      <dgm:prSet presAssocID="{6A893118-75E5-475A-A8BF-F30C2E970BDE}" presName="sibTransSpacerBeforeConnector" presStyleCnt="0"/>
      <dgm:spPr/>
    </dgm:pt>
    <dgm:pt modelId="{7D3F05B4-29CE-4CC1-83B7-1623F0946575}" type="pres">
      <dgm:prSet presAssocID="{6A893118-75E5-475A-A8BF-F30C2E970BDE}" presName="sibTrans" presStyleLbl="node1" presStyleIdx="3" presStyleCnt="13"/>
      <dgm:spPr/>
    </dgm:pt>
    <dgm:pt modelId="{7804BC0D-8CE5-4B00-AC41-F2872569BC33}" type="pres">
      <dgm:prSet presAssocID="{6A893118-75E5-475A-A8BF-F30C2E970BDE}" presName="sibTransSpacerAfterConnector" presStyleCnt="0"/>
      <dgm:spPr/>
    </dgm:pt>
    <dgm:pt modelId="{E86E3ABB-EDD8-4CA6-A63A-BCDD42A686B7}" type="pres">
      <dgm:prSet presAssocID="{9FEC066D-45DD-4B80-BAED-7BEBAE06D924}" presName="node" presStyleLbl="node1" presStyleIdx="4" presStyleCnt="13">
        <dgm:presLayoutVars>
          <dgm:bulletEnabled val="1"/>
        </dgm:presLayoutVars>
      </dgm:prSet>
      <dgm:spPr/>
    </dgm:pt>
    <dgm:pt modelId="{6CC2AFFE-1229-456D-8A43-0B8593A18F9B}" type="pres">
      <dgm:prSet presAssocID="{014F9647-09D3-47B0-824B-874AC6BBF2BA}" presName="sibTransSpacerBeforeConnector" presStyleCnt="0"/>
      <dgm:spPr/>
    </dgm:pt>
    <dgm:pt modelId="{A7E30CAE-3946-43D0-B921-7E256588067C}" type="pres">
      <dgm:prSet presAssocID="{014F9647-09D3-47B0-824B-874AC6BBF2BA}" presName="sibTrans" presStyleLbl="node1" presStyleIdx="5" presStyleCnt="13"/>
      <dgm:spPr/>
    </dgm:pt>
    <dgm:pt modelId="{26D36AC3-1C9F-4211-A73B-B03C83052BFE}" type="pres">
      <dgm:prSet presAssocID="{014F9647-09D3-47B0-824B-874AC6BBF2BA}" presName="sibTransSpacerAfterConnector" presStyleCnt="0"/>
      <dgm:spPr/>
    </dgm:pt>
    <dgm:pt modelId="{5A514E8A-D914-45F7-9810-8285DF10660A}" type="pres">
      <dgm:prSet presAssocID="{490D92A2-5D0D-4C4F-859F-3F6A66FDF210}" presName="node" presStyleLbl="node1" presStyleIdx="6" presStyleCnt="13">
        <dgm:presLayoutVars>
          <dgm:bulletEnabled val="1"/>
        </dgm:presLayoutVars>
      </dgm:prSet>
      <dgm:spPr/>
    </dgm:pt>
    <dgm:pt modelId="{9B492E4D-8E2A-44BB-A5E4-DB9B346EED86}" type="pres">
      <dgm:prSet presAssocID="{CF7C4386-C638-4D44-9FEB-FE0D5DC09A2B}" presName="sibTransSpacerBeforeConnector" presStyleCnt="0"/>
      <dgm:spPr/>
    </dgm:pt>
    <dgm:pt modelId="{2374D43E-61B0-4143-92C9-54D5DA33D03A}" type="pres">
      <dgm:prSet presAssocID="{CF7C4386-C638-4D44-9FEB-FE0D5DC09A2B}" presName="sibTrans" presStyleLbl="node1" presStyleIdx="7" presStyleCnt="13"/>
      <dgm:spPr/>
    </dgm:pt>
    <dgm:pt modelId="{722CCCF3-96EE-415C-A50F-7961B9678EF0}" type="pres">
      <dgm:prSet presAssocID="{CF7C4386-C638-4D44-9FEB-FE0D5DC09A2B}" presName="sibTransSpacerAfterConnector" presStyleCnt="0"/>
      <dgm:spPr/>
    </dgm:pt>
    <dgm:pt modelId="{AF82B3D1-DE4B-4168-9F56-89D4328EAA00}" type="pres">
      <dgm:prSet presAssocID="{2B8E663F-7AA0-487B-B3AA-4A7783B6FE69}" presName="node" presStyleLbl="node1" presStyleIdx="8" presStyleCnt="13">
        <dgm:presLayoutVars>
          <dgm:bulletEnabled val="1"/>
        </dgm:presLayoutVars>
      </dgm:prSet>
      <dgm:spPr/>
    </dgm:pt>
    <dgm:pt modelId="{2414643D-B702-42ED-9F52-EA0AF17E9E7D}" type="pres">
      <dgm:prSet presAssocID="{D9EA8ED2-1045-4063-B743-5AB253C78201}" presName="sibTransSpacerBeforeConnector" presStyleCnt="0"/>
      <dgm:spPr/>
    </dgm:pt>
    <dgm:pt modelId="{A9410CF3-38D2-4804-966B-7A31E6D01277}" type="pres">
      <dgm:prSet presAssocID="{D9EA8ED2-1045-4063-B743-5AB253C78201}" presName="sibTrans" presStyleLbl="node1" presStyleIdx="9" presStyleCnt="13"/>
      <dgm:spPr/>
    </dgm:pt>
    <dgm:pt modelId="{A69CBC2F-4277-4A3B-9F1A-84001D6644EB}" type="pres">
      <dgm:prSet presAssocID="{D9EA8ED2-1045-4063-B743-5AB253C78201}" presName="sibTransSpacerAfterConnector" presStyleCnt="0"/>
      <dgm:spPr/>
    </dgm:pt>
    <dgm:pt modelId="{AA87E3A2-936F-46BC-9F04-C2D6FBFB6F8A}" type="pres">
      <dgm:prSet presAssocID="{9E2E88D5-AD6C-4AB8-AE7B-AA3CF9A72534}" presName="node" presStyleLbl="node1" presStyleIdx="10" presStyleCnt="13">
        <dgm:presLayoutVars>
          <dgm:bulletEnabled val="1"/>
        </dgm:presLayoutVars>
      </dgm:prSet>
      <dgm:spPr/>
    </dgm:pt>
    <dgm:pt modelId="{0044ADBF-C9B0-4E94-8F2B-C1B45618DBD3}" type="pres">
      <dgm:prSet presAssocID="{32C8C283-7847-4E11-B0D4-311DEC491D78}" presName="sibTransSpacerBeforeConnector" presStyleCnt="0"/>
      <dgm:spPr/>
    </dgm:pt>
    <dgm:pt modelId="{F179477F-C51B-440C-AE4B-82B92C1DE7B4}" type="pres">
      <dgm:prSet presAssocID="{32C8C283-7847-4E11-B0D4-311DEC491D78}" presName="sibTrans" presStyleLbl="node1" presStyleIdx="11" presStyleCnt="13"/>
      <dgm:spPr/>
    </dgm:pt>
    <dgm:pt modelId="{EAF77740-34E0-4740-84E6-FE792DFB441A}" type="pres">
      <dgm:prSet presAssocID="{32C8C283-7847-4E11-B0D4-311DEC491D78}" presName="sibTransSpacerAfterConnector" presStyleCnt="0"/>
      <dgm:spPr/>
    </dgm:pt>
    <dgm:pt modelId="{01322DC5-7578-4DC2-BF0D-BE095CB82CE5}" type="pres">
      <dgm:prSet presAssocID="{19451978-0569-4211-A5CE-0F7C37CA7699}" presName="node" presStyleLbl="node1" presStyleIdx="12" presStyleCnt="13">
        <dgm:presLayoutVars>
          <dgm:bulletEnabled val="1"/>
        </dgm:presLayoutVars>
      </dgm:prSet>
      <dgm:spPr/>
    </dgm:pt>
  </dgm:ptLst>
  <dgm:cxnLst>
    <dgm:cxn modelId="{CF782605-AD5A-462B-BD97-8ADFBA52504C}" type="presOf" srcId="{2B8E663F-7AA0-487B-B3AA-4A7783B6FE69}" destId="{AF82B3D1-DE4B-4168-9F56-89D4328EAA00}" srcOrd="0" destOrd="0" presId="urn:microsoft.com/office/officeart/2016/7/layout/BasicProcessNew"/>
    <dgm:cxn modelId="{DD23B20C-22A4-4206-8BFC-1BA7C36FF3D2}" srcId="{1B036C2B-A226-4C04-B96C-758E1EE81169}" destId="{2B8E663F-7AA0-487B-B3AA-4A7783B6FE69}" srcOrd="4" destOrd="0" parTransId="{495D2C06-E89A-4A76-8252-8ACD8244B696}" sibTransId="{D9EA8ED2-1045-4063-B743-5AB253C78201}"/>
    <dgm:cxn modelId="{FBD7F715-2E01-44BD-8F58-853C93AB0887}" type="presOf" srcId="{490D92A2-5D0D-4C4F-859F-3F6A66FDF210}" destId="{5A514E8A-D914-45F7-9810-8285DF10660A}" srcOrd="0" destOrd="0" presId="urn:microsoft.com/office/officeart/2016/7/layout/BasicProcessNew"/>
    <dgm:cxn modelId="{34C9B523-F174-45E7-B7D4-65CB46FADE3E}" srcId="{1B036C2B-A226-4C04-B96C-758E1EE81169}" destId="{9FEC066D-45DD-4B80-BAED-7BEBAE06D924}" srcOrd="2" destOrd="0" parTransId="{6935D2BD-07E7-48DC-82B9-5C434C2262B1}" sibTransId="{014F9647-09D3-47B0-824B-874AC6BBF2BA}"/>
    <dgm:cxn modelId="{0E583C2D-7828-4CA2-B0F9-7D01A2FFE763}" type="presOf" srcId="{1B036C2B-A226-4C04-B96C-758E1EE81169}" destId="{27A5F23D-DD37-4A04-832C-3B3FD65718AC}" srcOrd="0" destOrd="0" presId="urn:microsoft.com/office/officeart/2016/7/layout/BasicProcessNew"/>
    <dgm:cxn modelId="{F8EF775B-AB25-4256-B9CA-98AC51C92FD2}" type="presOf" srcId="{014F9647-09D3-47B0-824B-874AC6BBF2BA}" destId="{A7E30CAE-3946-43D0-B921-7E256588067C}" srcOrd="0" destOrd="0" presId="urn:microsoft.com/office/officeart/2016/7/layout/BasicProcessNew"/>
    <dgm:cxn modelId="{5332665E-9B9A-4F5E-89A6-60C83D5C1EA3}" srcId="{1B036C2B-A226-4C04-B96C-758E1EE81169}" destId="{9E2E88D5-AD6C-4AB8-AE7B-AA3CF9A72534}" srcOrd="5" destOrd="0" parTransId="{D7415EEB-B7E3-48E0-9851-CBE2815863E2}" sibTransId="{32C8C283-7847-4E11-B0D4-311DEC491D78}"/>
    <dgm:cxn modelId="{6715C173-5A5D-4EFC-95FD-1724A4299568}" type="presOf" srcId="{6A893118-75E5-475A-A8BF-F30C2E970BDE}" destId="{7D3F05B4-29CE-4CC1-83B7-1623F0946575}" srcOrd="0" destOrd="0" presId="urn:microsoft.com/office/officeart/2016/7/layout/BasicProcessNew"/>
    <dgm:cxn modelId="{C78D5779-A300-4895-B4DD-B362568921AB}" srcId="{1B036C2B-A226-4C04-B96C-758E1EE81169}" destId="{19451978-0569-4211-A5CE-0F7C37CA7699}" srcOrd="6" destOrd="0" parTransId="{A0691F57-65E0-4CC0-9D2E-301299E58581}" sibTransId="{2CE94734-A49C-481F-B1E6-11A04F743D8B}"/>
    <dgm:cxn modelId="{B6B91E7E-18A8-4FCD-A12A-72644925DF2E}" type="presOf" srcId="{19451978-0569-4211-A5CE-0F7C37CA7699}" destId="{01322DC5-7578-4DC2-BF0D-BE095CB82CE5}" srcOrd="0" destOrd="0" presId="urn:microsoft.com/office/officeart/2016/7/layout/BasicProcessNew"/>
    <dgm:cxn modelId="{4C908483-EC53-42DF-A12B-73DD0D4CEC36}" srcId="{1B036C2B-A226-4C04-B96C-758E1EE81169}" destId="{9B98B4A0-9B51-4633-A1A7-22AAE2E33B52}" srcOrd="1" destOrd="0" parTransId="{67B4A23E-7817-45E1-A86B-479BC38F2B56}" sibTransId="{6A893118-75E5-475A-A8BF-F30C2E970BDE}"/>
    <dgm:cxn modelId="{E2D30898-0045-485F-ABC8-077A5A0F3BE8}" type="presOf" srcId="{9E2E88D5-AD6C-4AB8-AE7B-AA3CF9A72534}" destId="{AA87E3A2-936F-46BC-9F04-C2D6FBFB6F8A}" srcOrd="0" destOrd="0" presId="urn:microsoft.com/office/officeart/2016/7/layout/BasicProcessNew"/>
    <dgm:cxn modelId="{D4D3DD98-CC0D-4613-88C1-F63979F5B991}" type="presOf" srcId="{17CC5684-4FF2-47E7-BC60-AA4948EABCEA}" destId="{83EC7DED-0E00-40EA-908C-C454BDD3E8FB}" srcOrd="0" destOrd="0" presId="urn:microsoft.com/office/officeart/2016/7/layout/BasicProcessNew"/>
    <dgm:cxn modelId="{6E6B359A-5CCD-4D0F-B340-7BE97BFC9A05}" type="presOf" srcId="{D9EA8ED2-1045-4063-B743-5AB253C78201}" destId="{A9410CF3-38D2-4804-966B-7A31E6D01277}" srcOrd="0" destOrd="0" presId="urn:microsoft.com/office/officeart/2016/7/layout/BasicProcessNew"/>
    <dgm:cxn modelId="{9B2722A4-10E1-4EF1-8798-4B998E4139D0}" srcId="{1B036C2B-A226-4C04-B96C-758E1EE81169}" destId="{490D92A2-5D0D-4C4F-859F-3F6A66FDF210}" srcOrd="3" destOrd="0" parTransId="{621C266A-1D7D-4F06-B85E-9653A0279A77}" sibTransId="{CF7C4386-C638-4D44-9FEB-FE0D5DC09A2B}"/>
    <dgm:cxn modelId="{720965A8-9041-42B2-ACC5-21D3BA16C2D8}" type="presOf" srcId="{CF7C4386-C638-4D44-9FEB-FE0D5DC09A2B}" destId="{2374D43E-61B0-4143-92C9-54D5DA33D03A}" srcOrd="0" destOrd="0" presId="urn:microsoft.com/office/officeart/2016/7/layout/BasicProcessNew"/>
    <dgm:cxn modelId="{ECB35ABC-AD1D-4615-A022-5C08EF7B3E1D}" type="presOf" srcId="{32C8C283-7847-4E11-B0D4-311DEC491D78}" destId="{F179477F-C51B-440C-AE4B-82B92C1DE7B4}" srcOrd="0" destOrd="0" presId="urn:microsoft.com/office/officeart/2016/7/layout/BasicProcessNew"/>
    <dgm:cxn modelId="{11947ADC-7EC5-444F-9347-CCF5639D1DB5}" type="presOf" srcId="{84AEEC78-6872-40E0-9768-CBF560938D50}" destId="{C5A64E00-68FF-490B-96D3-51C019D20D38}" srcOrd="0" destOrd="0" presId="urn:microsoft.com/office/officeart/2016/7/layout/BasicProcessNew"/>
    <dgm:cxn modelId="{CEE8E0DD-F8B9-455E-BE66-A981CE070F1A}" srcId="{1B036C2B-A226-4C04-B96C-758E1EE81169}" destId="{84AEEC78-6872-40E0-9768-CBF560938D50}" srcOrd="0" destOrd="0" parTransId="{2C44C826-F6BC-44E5-BB2A-1FF67D04B081}" sibTransId="{17CC5684-4FF2-47E7-BC60-AA4948EABCEA}"/>
    <dgm:cxn modelId="{9D7206EE-D5FF-4E7E-B135-89EB33C34AE1}" type="presOf" srcId="{9FEC066D-45DD-4B80-BAED-7BEBAE06D924}" destId="{E86E3ABB-EDD8-4CA6-A63A-BCDD42A686B7}" srcOrd="0" destOrd="0" presId="urn:microsoft.com/office/officeart/2016/7/layout/BasicProcessNew"/>
    <dgm:cxn modelId="{255A65F5-C9C4-413E-9C01-5907EBA60D05}" type="presOf" srcId="{9B98B4A0-9B51-4633-A1A7-22AAE2E33B52}" destId="{1AB20A1B-30DC-4BCA-888B-D3BA4144EF5E}" srcOrd="0" destOrd="0" presId="urn:microsoft.com/office/officeart/2016/7/layout/BasicProcessNew"/>
    <dgm:cxn modelId="{53854905-AF4E-478B-AEA9-22495BB88254}" type="presParOf" srcId="{27A5F23D-DD37-4A04-832C-3B3FD65718AC}" destId="{C5A64E00-68FF-490B-96D3-51C019D20D38}" srcOrd="0" destOrd="0" presId="urn:microsoft.com/office/officeart/2016/7/layout/BasicProcessNew"/>
    <dgm:cxn modelId="{0333B3DB-858D-44E9-8662-BC8520879ABF}" type="presParOf" srcId="{27A5F23D-DD37-4A04-832C-3B3FD65718AC}" destId="{A22F4D15-ED43-4053-A143-7778439FFFA7}" srcOrd="1" destOrd="0" presId="urn:microsoft.com/office/officeart/2016/7/layout/BasicProcessNew"/>
    <dgm:cxn modelId="{A9D35890-3C6C-45D4-BCD4-A17981125580}" type="presParOf" srcId="{27A5F23D-DD37-4A04-832C-3B3FD65718AC}" destId="{83EC7DED-0E00-40EA-908C-C454BDD3E8FB}" srcOrd="2" destOrd="0" presId="urn:microsoft.com/office/officeart/2016/7/layout/BasicProcessNew"/>
    <dgm:cxn modelId="{396BA8EF-9640-45AF-AEE4-A1655851D9A6}" type="presParOf" srcId="{27A5F23D-DD37-4A04-832C-3B3FD65718AC}" destId="{DE6C8FAC-36D0-497E-AF44-C5CEDAB9CFF1}" srcOrd="3" destOrd="0" presId="urn:microsoft.com/office/officeart/2016/7/layout/BasicProcessNew"/>
    <dgm:cxn modelId="{AA41A162-420E-4F19-BD7D-CBB67F248E2E}" type="presParOf" srcId="{27A5F23D-DD37-4A04-832C-3B3FD65718AC}" destId="{1AB20A1B-30DC-4BCA-888B-D3BA4144EF5E}" srcOrd="4" destOrd="0" presId="urn:microsoft.com/office/officeart/2016/7/layout/BasicProcessNew"/>
    <dgm:cxn modelId="{CE27D026-B612-4B0E-B2CC-1A5AF6DF3A5B}" type="presParOf" srcId="{27A5F23D-DD37-4A04-832C-3B3FD65718AC}" destId="{152DABFA-9F90-4E81-AAE9-77FCBF118553}" srcOrd="5" destOrd="0" presId="urn:microsoft.com/office/officeart/2016/7/layout/BasicProcessNew"/>
    <dgm:cxn modelId="{96CC24BA-7127-4D89-AFA4-5B0060E1C70E}" type="presParOf" srcId="{27A5F23D-DD37-4A04-832C-3B3FD65718AC}" destId="{7D3F05B4-29CE-4CC1-83B7-1623F0946575}" srcOrd="6" destOrd="0" presId="urn:microsoft.com/office/officeart/2016/7/layout/BasicProcessNew"/>
    <dgm:cxn modelId="{0EBC8E39-D937-44A8-B362-0EF67E8033D2}" type="presParOf" srcId="{27A5F23D-DD37-4A04-832C-3B3FD65718AC}" destId="{7804BC0D-8CE5-4B00-AC41-F2872569BC33}" srcOrd="7" destOrd="0" presId="urn:microsoft.com/office/officeart/2016/7/layout/BasicProcessNew"/>
    <dgm:cxn modelId="{7A6D9F1F-4A8E-44B6-87AB-B28FB3759910}" type="presParOf" srcId="{27A5F23D-DD37-4A04-832C-3B3FD65718AC}" destId="{E86E3ABB-EDD8-4CA6-A63A-BCDD42A686B7}" srcOrd="8" destOrd="0" presId="urn:microsoft.com/office/officeart/2016/7/layout/BasicProcessNew"/>
    <dgm:cxn modelId="{907B75ED-9ED6-462E-8211-2E6350FC97C2}" type="presParOf" srcId="{27A5F23D-DD37-4A04-832C-3B3FD65718AC}" destId="{6CC2AFFE-1229-456D-8A43-0B8593A18F9B}" srcOrd="9" destOrd="0" presId="urn:microsoft.com/office/officeart/2016/7/layout/BasicProcessNew"/>
    <dgm:cxn modelId="{05F8CC1E-A5A4-40CE-B6DF-824278962315}" type="presParOf" srcId="{27A5F23D-DD37-4A04-832C-3B3FD65718AC}" destId="{A7E30CAE-3946-43D0-B921-7E256588067C}" srcOrd="10" destOrd="0" presId="urn:microsoft.com/office/officeart/2016/7/layout/BasicProcessNew"/>
    <dgm:cxn modelId="{B38BF5BB-B32A-49C0-A15F-815169D661AC}" type="presParOf" srcId="{27A5F23D-DD37-4A04-832C-3B3FD65718AC}" destId="{26D36AC3-1C9F-4211-A73B-B03C83052BFE}" srcOrd="11" destOrd="0" presId="urn:microsoft.com/office/officeart/2016/7/layout/BasicProcessNew"/>
    <dgm:cxn modelId="{1B9288BC-0AF8-4CF3-95D0-0273C963A925}" type="presParOf" srcId="{27A5F23D-DD37-4A04-832C-3B3FD65718AC}" destId="{5A514E8A-D914-45F7-9810-8285DF10660A}" srcOrd="12" destOrd="0" presId="urn:microsoft.com/office/officeart/2016/7/layout/BasicProcessNew"/>
    <dgm:cxn modelId="{CAE8D349-69B2-4F83-8AB1-06EEE7E8B900}" type="presParOf" srcId="{27A5F23D-DD37-4A04-832C-3B3FD65718AC}" destId="{9B492E4D-8E2A-44BB-A5E4-DB9B346EED86}" srcOrd="13" destOrd="0" presId="urn:microsoft.com/office/officeart/2016/7/layout/BasicProcessNew"/>
    <dgm:cxn modelId="{5C857F78-A163-4B4B-AB0B-7B94D97C5B0D}" type="presParOf" srcId="{27A5F23D-DD37-4A04-832C-3B3FD65718AC}" destId="{2374D43E-61B0-4143-92C9-54D5DA33D03A}" srcOrd="14" destOrd="0" presId="urn:microsoft.com/office/officeart/2016/7/layout/BasicProcessNew"/>
    <dgm:cxn modelId="{09DC70FF-895B-4E09-A4F1-C63E83576F7A}" type="presParOf" srcId="{27A5F23D-DD37-4A04-832C-3B3FD65718AC}" destId="{722CCCF3-96EE-415C-A50F-7961B9678EF0}" srcOrd="15" destOrd="0" presId="urn:microsoft.com/office/officeart/2016/7/layout/BasicProcessNew"/>
    <dgm:cxn modelId="{6EE1413E-8193-4C6A-AC37-B11FC6D645CD}" type="presParOf" srcId="{27A5F23D-DD37-4A04-832C-3B3FD65718AC}" destId="{AF82B3D1-DE4B-4168-9F56-89D4328EAA00}" srcOrd="16" destOrd="0" presId="urn:microsoft.com/office/officeart/2016/7/layout/BasicProcessNew"/>
    <dgm:cxn modelId="{EAC2E44D-4348-4414-93E8-E3A488C4D0FC}" type="presParOf" srcId="{27A5F23D-DD37-4A04-832C-3B3FD65718AC}" destId="{2414643D-B702-42ED-9F52-EA0AF17E9E7D}" srcOrd="17" destOrd="0" presId="urn:microsoft.com/office/officeart/2016/7/layout/BasicProcessNew"/>
    <dgm:cxn modelId="{9AD86239-359F-425B-924E-3F0772FF5501}" type="presParOf" srcId="{27A5F23D-DD37-4A04-832C-3B3FD65718AC}" destId="{A9410CF3-38D2-4804-966B-7A31E6D01277}" srcOrd="18" destOrd="0" presId="urn:microsoft.com/office/officeart/2016/7/layout/BasicProcessNew"/>
    <dgm:cxn modelId="{966F9131-B268-429E-B524-5A69934A2F1C}" type="presParOf" srcId="{27A5F23D-DD37-4A04-832C-3B3FD65718AC}" destId="{A69CBC2F-4277-4A3B-9F1A-84001D6644EB}" srcOrd="19" destOrd="0" presId="urn:microsoft.com/office/officeart/2016/7/layout/BasicProcessNew"/>
    <dgm:cxn modelId="{4A898F19-AF86-40EA-A62D-92788921C238}" type="presParOf" srcId="{27A5F23D-DD37-4A04-832C-3B3FD65718AC}" destId="{AA87E3A2-936F-46BC-9F04-C2D6FBFB6F8A}" srcOrd="20" destOrd="0" presId="urn:microsoft.com/office/officeart/2016/7/layout/BasicProcessNew"/>
    <dgm:cxn modelId="{018F816F-C1B1-4BB1-A1A5-443C81E18E55}" type="presParOf" srcId="{27A5F23D-DD37-4A04-832C-3B3FD65718AC}" destId="{0044ADBF-C9B0-4E94-8F2B-C1B45618DBD3}" srcOrd="21" destOrd="0" presId="urn:microsoft.com/office/officeart/2016/7/layout/BasicProcessNew"/>
    <dgm:cxn modelId="{147F4A16-DDAB-4D52-929B-0D17BBFF3109}" type="presParOf" srcId="{27A5F23D-DD37-4A04-832C-3B3FD65718AC}" destId="{F179477F-C51B-440C-AE4B-82B92C1DE7B4}" srcOrd="22" destOrd="0" presId="urn:microsoft.com/office/officeart/2016/7/layout/BasicProcessNew"/>
    <dgm:cxn modelId="{4B357D69-7A44-4B4F-85F1-3858103568E2}" type="presParOf" srcId="{27A5F23D-DD37-4A04-832C-3B3FD65718AC}" destId="{EAF77740-34E0-4740-84E6-FE792DFB441A}" srcOrd="23" destOrd="0" presId="urn:microsoft.com/office/officeart/2016/7/layout/BasicProcessNew"/>
    <dgm:cxn modelId="{3FA97D4C-04F9-4303-B1D9-6E223FABFBF9}" type="presParOf" srcId="{27A5F23D-DD37-4A04-832C-3B3FD65718AC}" destId="{01322DC5-7578-4DC2-BF0D-BE095CB82CE5}" srcOrd="24"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157ECF-DA19-4BB6-8AC3-AAC5C712BF79}" type="doc">
      <dgm:prSet loTypeId="urn:microsoft.com/office/officeart/2005/8/layout/hierarchy1" loCatId="hierarchy" qsTypeId="urn:microsoft.com/office/officeart/2005/8/quickstyle/simple1" qsCatId="simple" csTypeId="urn:microsoft.com/office/officeart/2005/8/colors/accent2_2" csCatId="accent2"/>
      <dgm:spPr/>
      <dgm:t>
        <a:bodyPr/>
        <a:lstStyle/>
        <a:p>
          <a:endParaRPr lang="en-US"/>
        </a:p>
      </dgm:t>
    </dgm:pt>
    <dgm:pt modelId="{6D95599C-A6F4-47B8-AFD5-47F46EAA9E02}">
      <dgm:prSet/>
      <dgm:spPr/>
      <dgm:t>
        <a:bodyPr/>
        <a:lstStyle/>
        <a:p>
          <a:r>
            <a:rPr lang="en-CA" dirty="0"/>
            <a:t>Within control zones, air traffic control may authorize a pilot to fly special VFR under weather conditions that are below VFR minima. </a:t>
          </a:r>
          <a:endParaRPr lang="en-US" dirty="0"/>
        </a:p>
      </dgm:t>
    </dgm:pt>
    <dgm:pt modelId="{C9A5302C-C6C0-4C23-9F3F-6D091DE362E4}" type="parTrans" cxnId="{493D6C21-2612-4EA8-8C88-FC339F1E7FB8}">
      <dgm:prSet/>
      <dgm:spPr/>
      <dgm:t>
        <a:bodyPr/>
        <a:lstStyle/>
        <a:p>
          <a:endParaRPr lang="en-US"/>
        </a:p>
      </dgm:t>
    </dgm:pt>
    <dgm:pt modelId="{CFCB615C-8F99-44BC-A522-2DF33A8AA270}" type="sibTrans" cxnId="{493D6C21-2612-4EA8-8C88-FC339F1E7FB8}">
      <dgm:prSet/>
      <dgm:spPr/>
      <dgm:t>
        <a:bodyPr/>
        <a:lstStyle/>
        <a:p>
          <a:endParaRPr lang="en-US"/>
        </a:p>
      </dgm:t>
    </dgm:pt>
    <dgm:pt modelId="{FF0FE912-061E-4EBF-A91E-B5D834536ECB}">
      <dgm:prSet/>
      <dgm:spPr/>
      <dgm:t>
        <a:bodyPr/>
        <a:lstStyle/>
        <a:p>
          <a:r>
            <a:rPr lang="en-CA" dirty="0"/>
            <a:t>Special VFR may be authorized only if the flight visibility and the ground visibility are each not less than ½ mile. Because of the limited visibility, it is advisable that the helicopter be operated at a reduced airspeed that will give the pilot-in-command adequate opportunity to see other air traffic or obstructions in time to avoid them. </a:t>
          </a:r>
          <a:endParaRPr lang="en-US" dirty="0"/>
        </a:p>
      </dgm:t>
    </dgm:pt>
    <dgm:pt modelId="{6702A4DB-9AB5-4620-B616-0A17D4017E97}" type="parTrans" cxnId="{DD163D4E-5D57-4884-8C3B-42561B6A3BFD}">
      <dgm:prSet/>
      <dgm:spPr/>
      <dgm:t>
        <a:bodyPr/>
        <a:lstStyle/>
        <a:p>
          <a:endParaRPr lang="en-US"/>
        </a:p>
      </dgm:t>
    </dgm:pt>
    <dgm:pt modelId="{947218F9-FE92-4A55-ACE2-4F1E2BE09EDE}" type="sibTrans" cxnId="{DD163D4E-5D57-4884-8C3B-42561B6A3BFD}">
      <dgm:prSet/>
      <dgm:spPr/>
      <dgm:t>
        <a:bodyPr/>
        <a:lstStyle/>
        <a:p>
          <a:endParaRPr lang="en-US"/>
        </a:p>
      </dgm:t>
    </dgm:pt>
    <dgm:pt modelId="{E4655728-1CA8-4613-8D5F-81EA5C21BECE}" type="pres">
      <dgm:prSet presAssocID="{8B157ECF-DA19-4BB6-8AC3-AAC5C712BF79}" presName="hierChild1" presStyleCnt="0">
        <dgm:presLayoutVars>
          <dgm:chPref val="1"/>
          <dgm:dir/>
          <dgm:animOne val="branch"/>
          <dgm:animLvl val="lvl"/>
          <dgm:resizeHandles/>
        </dgm:presLayoutVars>
      </dgm:prSet>
      <dgm:spPr/>
    </dgm:pt>
    <dgm:pt modelId="{844CE3CE-2E7C-4FAD-B5F1-8372CA27244B}" type="pres">
      <dgm:prSet presAssocID="{6D95599C-A6F4-47B8-AFD5-47F46EAA9E02}" presName="hierRoot1" presStyleCnt="0"/>
      <dgm:spPr/>
    </dgm:pt>
    <dgm:pt modelId="{525D6375-71F5-40CB-BE08-D34E63F90724}" type="pres">
      <dgm:prSet presAssocID="{6D95599C-A6F4-47B8-AFD5-47F46EAA9E02}" presName="composite" presStyleCnt="0"/>
      <dgm:spPr/>
    </dgm:pt>
    <dgm:pt modelId="{26F3A6BD-84C1-4981-80A3-CAC885D21EF2}" type="pres">
      <dgm:prSet presAssocID="{6D95599C-A6F4-47B8-AFD5-47F46EAA9E02}" presName="background" presStyleLbl="node0" presStyleIdx="0" presStyleCnt="2"/>
      <dgm:spPr/>
    </dgm:pt>
    <dgm:pt modelId="{EFCD08FE-4B8B-42EB-8557-6511A87E6C4E}" type="pres">
      <dgm:prSet presAssocID="{6D95599C-A6F4-47B8-AFD5-47F46EAA9E02}" presName="text" presStyleLbl="fgAcc0" presStyleIdx="0" presStyleCnt="2" custLinFactNeighborX="-5772" custLinFactNeighborY="-12901">
        <dgm:presLayoutVars>
          <dgm:chPref val="3"/>
        </dgm:presLayoutVars>
      </dgm:prSet>
      <dgm:spPr/>
    </dgm:pt>
    <dgm:pt modelId="{C6C0A9A3-7F4B-4C71-8FDF-0F54A24CB523}" type="pres">
      <dgm:prSet presAssocID="{6D95599C-A6F4-47B8-AFD5-47F46EAA9E02}" presName="hierChild2" presStyleCnt="0"/>
      <dgm:spPr/>
    </dgm:pt>
    <dgm:pt modelId="{708BDAF6-4700-4CCA-A0AD-B8AC6640F828}" type="pres">
      <dgm:prSet presAssocID="{FF0FE912-061E-4EBF-A91E-B5D834536ECB}" presName="hierRoot1" presStyleCnt="0"/>
      <dgm:spPr/>
    </dgm:pt>
    <dgm:pt modelId="{01DFA377-9ADC-4521-8A15-0FF104AC3227}" type="pres">
      <dgm:prSet presAssocID="{FF0FE912-061E-4EBF-A91E-B5D834536ECB}" presName="composite" presStyleCnt="0"/>
      <dgm:spPr/>
    </dgm:pt>
    <dgm:pt modelId="{666CAE25-9DE4-40C8-A433-08151887E3A6}" type="pres">
      <dgm:prSet presAssocID="{FF0FE912-061E-4EBF-A91E-B5D834536ECB}" presName="background" presStyleLbl="node0" presStyleIdx="1" presStyleCnt="2"/>
      <dgm:spPr/>
    </dgm:pt>
    <dgm:pt modelId="{A50F559E-CFB8-4C9C-82B9-0423F5938A5F}" type="pres">
      <dgm:prSet presAssocID="{FF0FE912-061E-4EBF-A91E-B5D834536ECB}" presName="text" presStyleLbl="fgAcc0" presStyleIdx="1" presStyleCnt="2">
        <dgm:presLayoutVars>
          <dgm:chPref val="3"/>
        </dgm:presLayoutVars>
      </dgm:prSet>
      <dgm:spPr/>
    </dgm:pt>
    <dgm:pt modelId="{40CED787-76EC-4136-9574-415CD42D3987}" type="pres">
      <dgm:prSet presAssocID="{FF0FE912-061E-4EBF-A91E-B5D834536ECB}" presName="hierChild2" presStyleCnt="0"/>
      <dgm:spPr/>
    </dgm:pt>
  </dgm:ptLst>
  <dgm:cxnLst>
    <dgm:cxn modelId="{493D6C21-2612-4EA8-8C88-FC339F1E7FB8}" srcId="{8B157ECF-DA19-4BB6-8AC3-AAC5C712BF79}" destId="{6D95599C-A6F4-47B8-AFD5-47F46EAA9E02}" srcOrd="0" destOrd="0" parTransId="{C9A5302C-C6C0-4C23-9F3F-6D091DE362E4}" sibTransId="{CFCB615C-8F99-44BC-A522-2DF33A8AA270}"/>
    <dgm:cxn modelId="{DD163D4E-5D57-4884-8C3B-42561B6A3BFD}" srcId="{8B157ECF-DA19-4BB6-8AC3-AAC5C712BF79}" destId="{FF0FE912-061E-4EBF-A91E-B5D834536ECB}" srcOrd="1" destOrd="0" parTransId="{6702A4DB-9AB5-4620-B616-0A17D4017E97}" sibTransId="{947218F9-FE92-4A55-ACE2-4F1E2BE09EDE}"/>
    <dgm:cxn modelId="{84B07454-A8B3-4776-8DE5-F3A95E90A235}" type="presOf" srcId="{8B157ECF-DA19-4BB6-8AC3-AAC5C712BF79}" destId="{E4655728-1CA8-4613-8D5F-81EA5C21BECE}" srcOrd="0" destOrd="0" presId="urn:microsoft.com/office/officeart/2005/8/layout/hierarchy1"/>
    <dgm:cxn modelId="{D66C5B7F-D935-43D1-B1D8-7A6F07BE1495}" type="presOf" srcId="{6D95599C-A6F4-47B8-AFD5-47F46EAA9E02}" destId="{EFCD08FE-4B8B-42EB-8557-6511A87E6C4E}" srcOrd="0" destOrd="0" presId="urn:microsoft.com/office/officeart/2005/8/layout/hierarchy1"/>
    <dgm:cxn modelId="{214354C1-4608-48BB-937A-75F21CD24F9B}" type="presOf" srcId="{FF0FE912-061E-4EBF-A91E-B5D834536ECB}" destId="{A50F559E-CFB8-4C9C-82B9-0423F5938A5F}" srcOrd="0" destOrd="0" presId="urn:microsoft.com/office/officeart/2005/8/layout/hierarchy1"/>
    <dgm:cxn modelId="{4B40AEBF-5A56-43E6-8D82-6F6EDC613DC3}" type="presParOf" srcId="{E4655728-1CA8-4613-8D5F-81EA5C21BECE}" destId="{844CE3CE-2E7C-4FAD-B5F1-8372CA27244B}" srcOrd="0" destOrd="0" presId="urn:microsoft.com/office/officeart/2005/8/layout/hierarchy1"/>
    <dgm:cxn modelId="{15188384-7543-4333-AF4D-256987D0C9B4}" type="presParOf" srcId="{844CE3CE-2E7C-4FAD-B5F1-8372CA27244B}" destId="{525D6375-71F5-40CB-BE08-D34E63F90724}" srcOrd="0" destOrd="0" presId="urn:microsoft.com/office/officeart/2005/8/layout/hierarchy1"/>
    <dgm:cxn modelId="{6DC25803-07FB-40DB-AF33-39B5EDD244AC}" type="presParOf" srcId="{525D6375-71F5-40CB-BE08-D34E63F90724}" destId="{26F3A6BD-84C1-4981-80A3-CAC885D21EF2}" srcOrd="0" destOrd="0" presId="urn:microsoft.com/office/officeart/2005/8/layout/hierarchy1"/>
    <dgm:cxn modelId="{18DBF730-E797-44E1-AD97-D63ED1886892}" type="presParOf" srcId="{525D6375-71F5-40CB-BE08-D34E63F90724}" destId="{EFCD08FE-4B8B-42EB-8557-6511A87E6C4E}" srcOrd="1" destOrd="0" presId="urn:microsoft.com/office/officeart/2005/8/layout/hierarchy1"/>
    <dgm:cxn modelId="{3D29099A-89DF-4B15-AF03-8F8F9EB38CC9}" type="presParOf" srcId="{844CE3CE-2E7C-4FAD-B5F1-8372CA27244B}" destId="{C6C0A9A3-7F4B-4C71-8FDF-0F54A24CB523}" srcOrd="1" destOrd="0" presId="urn:microsoft.com/office/officeart/2005/8/layout/hierarchy1"/>
    <dgm:cxn modelId="{760B3D83-A883-460E-B639-03689F822603}" type="presParOf" srcId="{E4655728-1CA8-4613-8D5F-81EA5C21BECE}" destId="{708BDAF6-4700-4CCA-A0AD-B8AC6640F828}" srcOrd="1" destOrd="0" presId="urn:microsoft.com/office/officeart/2005/8/layout/hierarchy1"/>
    <dgm:cxn modelId="{2B9E74AE-D66B-4E63-81B2-60F343C43261}" type="presParOf" srcId="{708BDAF6-4700-4CCA-A0AD-B8AC6640F828}" destId="{01DFA377-9ADC-4521-8A15-0FF104AC3227}" srcOrd="0" destOrd="0" presId="urn:microsoft.com/office/officeart/2005/8/layout/hierarchy1"/>
    <dgm:cxn modelId="{43890F30-EC23-4658-B916-A6948183E757}" type="presParOf" srcId="{01DFA377-9ADC-4521-8A15-0FF104AC3227}" destId="{666CAE25-9DE4-40C8-A433-08151887E3A6}" srcOrd="0" destOrd="0" presId="urn:microsoft.com/office/officeart/2005/8/layout/hierarchy1"/>
    <dgm:cxn modelId="{14DA52F8-A494-494D-B8AA-BE0AC0E6D375}" type="presParOf" srcId="{01DFA377-9ADC-4521-8A15-0FF104AC3227}" destId="{A50F559E-CFB8-4C9C-82B9-0423F5938A5F}" srcOrd="1" destOrd="0" presId="urn:microsoft.com/office/officeart/2005/8/layout/hierarchy1"/>
    <dgm:cxn modelId="{8E87743B-C5CC-40F4-89BF-18F7455B8F70}" type="presParOf" srcId="{708BDAF6-4700-4CCA-A0AD-B8AC6640F828}" destId="{40CED787-76EC-4136-9574-415CD42D398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72CEF5-148E-464A-8AE1-45329E9F79D5}"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BE4CC403-3588-4A66-B83A-4DF2D131CE83}">
      <dgm:prSet custT="1"/>
      <dgm:spPr/>
      <dgm:t>
        <a:bodyPr/>
        <a:lstStyle/>
        <a:p>
          <a:pPr algn="ctr"/>
          <a:r>
            <a:rPr lang="en-CA" sz="1600" dirty="0"/>
            <a:t>Transition areas are established when it is considered advantageous or necessary to provide additional controlled airspace for the containment of IFR operations. </a:t>
          </a:r>
          <a:endParaRPr lang="en-US" sz="1600" dirty="0"/>
        </a:p>
      </dgm:t>
    </dgm:pt>
    <dgm:pt modelId="{5E97808A-3E44-47B9-81D2-47538355AB84}" type="parTrans" cxnId="{1A4CC8EB-D7EF-47E6-AE9B-DEC5657822DE}">
      <dgm:prSet/>
      <dgm:spPr/>
      <dgm:t>
        <a:bodyPr/>
        <a:lstStyle/>
        <a:p>
          <a:endParaRPr lang="en-US"/>
        </a:p>
      </dgm:t>
    </dgm:pt>
    <dgm:pt modelId="{CACD2355-4CF0-4344-A862-4B3F983CB473}" type="sibTrans" cxnId="{1A4CC8EB-D7EF-47E6-AE9B-DEC5657822DE}">
      <dgm:prSet/>
      <dgm:spPr/>
      <dgm:t>
        <a:bodyPr/>
        <a:lstStyle/>
        <a:p>
          <a:endParaRPr lang="en-US"/>
        </a:p>
      </dgm:t>
    </dgm:pt>
    <dgm:pt modelId="{AD79434A-A1CB-4DDF-B5B4-817DBE356A51}">
      <dgm:prSet custT="1"/>
      <dgm:spPr/>
      <dgm:t>
        <a:bodyPr/>
        <a:lstStyle/>
        <a:p>
          <a:pPr algn="ctr"/>
          <a:r>
            <a:rPr lang="en-CA" sz="1600" dirty="0"/>
            <a:t>Transitions areas are of defined dimensions, based at 700 ft AGL unless otherwise specified, and extend upwards to the base of overlying controlled airspace. The area provided around an aerodrome coordinates, but shall be of sufficient size to contain all of the aerodrome published instrument approach procedures. </a:t>
          </a:r>
          <a:endParaRPr lang="en-US" sz="1600" dirty="0"/>
        </a:p>
      </dgm:t>
    </dgm:pt>
    <dgm:pt modelId="{84F2E843-2B7C-4751-B263-01903C92D1DF}" type="parTrans" cxnId="{F9430ABF-9945-4F17-A0EA-7F8F6E81E97D}">
      <dgm:prSet/>
      <dgm:spPr/>
      <dgm:t>
        <a:bodyPr/>
        <a:lstStyle/>
        <a:p>
          <a:endParaRPr lang="en-US"/>
        </a:p>
      </dgm:t>
    </dgm:pt>
    <dgm:pt modelId="{3E66D2D3-4A9F-494F-A8B3-EE133B7C1C69}" type="sibTrans" cxnId="{F9430ABF-9945-4F17-A0EA-7F8F6E81E97D}">
      <dgm:prSet/>
      <dgm:spPr/>
      <dgm:t>
        <a:bodyPr/>
        <a:lstStyle/>
        <a:p>
          <a:endParaRPr lang="en-US"/>
        </a:p>
      </dgm:t>
    </dgm:pt>
    <dgm:pt modelId="{6DDF3800-D048-4B2C-820A-8FF3D8D3E03E}" type="pres">
      <dgm:prSet presAssocID="{D272CEF5-148E-464A-8AE1-45329E9F79D5}" presName="linear" presStyleCnt="0">
        <dgm:presLayoutVars>
          <dgm:animLvl val="lvl"/>
          <dgm:resizeHandles val="exact"/>
        </dgm:presLayoutVars>
      </dgm:prSet>
      <dgm:spPr/>
    </dgm:pt>
    <dgm:pt modelId="{D3316509-26F9-4754-9941-CE5841FD0090}" type="pres">
      <dgm:prSet presAssocID="{BE4CC403-3588-4A66-B83A-4DF2D131CE83}" presName="parentText" presStyleLbl="node1" presStyleIdx="0" presStyleCnt="2" custFlipHor="1" custScaleX="91604" custScaleY="201172">
        <dgm:presLayoutVars>
          <dgm:chMax val="0"/>
          <dgm:bulletEnabled val="1"/>
        </dgm:presLayoutVars>
      </dgm:prSet>
      <dgm:spPr/>
    </dgm:pt>
    <dgm:pt modelId="{EED07FB0-67A3-46EA-BA35-436128E0BDBE}" type="pres">
      <dgm:prSet presAssocID="{CACD2355-4CF0-4344-A862-4B3F983CB473}" presName="spacer" presStyleCnt="0"/>
      <dgm:spPr/>
    </dgm:pt>
    <dgm:pt modelId="{44648634-F1CF-4F83-8CF3-04FB06476B59}" type="pres">
      <dgm:prSet presAssocID="{AD79434A-A1CB-4DDF-B5B4-817DBE356A51}" presName="parentText" presStyleLbl="node1" presStyleIdx="1" presStyleCnt="2" custScaleY="203841">
        <dgm:presLayoutVars>
          <dgm:chMax val="0"/>
          <dgm:bulletEnabled val="1"/>
        </dgm:presLayoutVars>
      </dgm:prSet>
      <dgm:spPr/>
    </dgm:pt>
  </dgm:ptLst>
  <dgm:cxnLst>
    <dgm:cxn modelId="{EBC1C253-732C-4145-B338-581C304E3585}" type="presOf" srcId="{D272CEF5-148E-464A-8AE1-45329E9F79D5}" destId="{6DDF3800-D048-4B2C-820A-8FF3D8D3E03E}" srcOrd="0" destOrd="0" presId="urn:microsoft.com/office/officeart/2005/8/layout/vList2"/>
    <dgm:cxn modelId="{6998AFA0-B65C-498E-ACB6-0957201AD818}" type="presOf" srcId="{BE4CC403-3588-4A66-B83A-4DF2D131CE83}" destId="{D3316509-26F9-4754-9941-CE5841FD0090}" srcOrd="0" destOrd="0" presId="urn:microsoft.com/office/officeart/2005/8/layout/vList2"/>
    <dgm:cxn modelId="{F9430ABF-9945-4F17-A0EA-7F8F6E81E97D}" srcId="{D272CEF5-148E-464A-8AE1-45329E9F79D5}" destId="{AD79434A-A1CB-4DDF-B5B4-817DBE356A51}" srcOrd="1" destOrd="0" parTransId="{84F2E843-2B7C-4751-B263-01903C92D1DF}" sibTransId="{3E66D2D3-4A9F-494F-A8B3-EE133B7C1C69}"/>
    <dgm:cxn modelId="{ACCC0ADF-4254-4B0C-BE35-A2175D0BF20A}" type="presOf" srcId="{AD79434A-A1CB-4DDF-B5B4-817DBE356A51}" destId="{44648634-F1CF-4F83-8CF3-04FB06476B59}" srcOrd="0" destOrd="0" presId="urn:microsoft.com/office/officeart/2005/8/layout/vList2"/>
    <dgm:cxn modelId="{1A4CC8EB-D7EF-47E6-AE9B-DEC5657822DE}" srcId="{D272CEF5-148E-464A-8AE1-45329E9F79D5}" destId="{BE4CC403-3588-4A66-B83A-4DF2D131CE83}" srcOrd="0" destOrd="0" parTransId="{5E97808A-3E44-47B9-81D2-47538355AB84}" sibTransId="{CACD2355-4CF0-4344-A862-4B3F983CB473}"/>
    <dgm:cxn modelId="{F71E9BF9-258B-4CD2-87C2-4809DA28FB78}" type="presParOf" srcId="{6DDF3800-D048-4B2C-820A-8FF3D8D3E03E}" destId="{D3316509-26F9-4754-9941-CE5841FD0090}" srcOrd="0" destOrd="0" presId="urn:microsoft.com/office/officeart/2005/8/layout/vList2"/>
    <dgm:cxn modelId="{AD50ACFF-C02F-4E4E-876A-9914B4905B0C}" type="presParOf" srcId="{6DDF3800-D048-4B2C-820A-8FF3D8D3E03E}" destId="{EED07FB0-67A3-46EA-BA35-436128E0BDBE}" srcOrd="1" destOrd="0" presId="urn:microsoft.com/office/officeart/2005/8/layout/vList2"/>
    <dgm:cxn modelId="{CA4A3F7C-90F2-4CD0-9598-BCEA7A05250A}" type="presParOf" srcId="{6DDF3800-D048-4B2C-820A-8FF3D8D3E03E}" destId="{44648634-F1CF-4F83-8CF3-04FB06476B5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C3D3D-1D49-4E14-9739-1FE5663A6601}">
      <dsp:nvSpPr>
        <dsp:cNvPr id="0" name=""/>
        <dsp:cNvSpPr/>
      </dsp:nvSpPr>
      <dsp:spPr>
        <a:xfrm>
          <a:off x="0" y="242917"/>
          <a:ext cx="2846069" cy="180725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B351657-E540-4797-8D46-CEC51EC56BA2}">
      <dsp:nvSpPr>
        <dsp:cNvPr id="0" name=""/>
        <dsp:cNvSpPr/>
      </dsp:nvSpPr>
      <dsp:spPr>
        <a:xfrm>
          <a:off x="316230" y="543335"/>
          <a:ext cx="2846069" cy="180725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t>The government published Canadian Aviation Regulations (CARs) and the revisions to the legislation cover all the rules pertaining to operation of aircraft in Canada. </a:t>
          </a:r>
          <a:endParaRPr lang="en-US" sz="1600" kern="1200" dirty="0"/>
        </a:p>
      </dsp:txBody>
      <dsp:txXfrm>
        <a:off x="369163" y="596268"/>
        <a:ext cx="2740203" cy="1701388"/>
      </dsp:txXfrm>
    </dsp:sp>
    <dsp:sp modelId="{D0D4134B-1CBF-498E-A8C6-9232383E6837}">
      <dsp:nvSpPr>
        <dsp:cNvPr id="0" name=""/>
        <dsp:cNvSpPr/>
      </dsp:nvSpPr>
      <dsp:spPr>
        <a:xfrm>
          <a:off x="3478529" y="242917"/>
          <a:ext cx="2846069" cy="234511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E6854D4-5566-4342-97F4-7AF8C272B746}">
      <dsp:nvSpPr>
        <dsp:cNvPr id="0" name=""/>
        <dsp:cNvSpPr/>
      </dsp:nvSpPr>
      <dsp:spPr>
        <a:xfrm>
          <a:off x="3794760" y="543335"/>
          <a:ext cx="2846069" cy="234511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t>The AIM Canada is especially useful as it is updated on a regular schedule and incorporates Canadian Aviation Regulations and other aeronautical information that is pertinent to the basic requirements to fly within Canadian airspace. </a:t>
          </a:r>
          <a:endParaRPr lang="en-US" sz="1600" kern="1200" dirty="0"/>
        </a:p>
      </dsp:txBody>
      <dsp:txXfrm>
        <a:off x="3863446" y="612021"/>
        <a:ext cx="2708697" cy="2207739"/>
      </dsp:txXfrm>
    </dsp:sp>
    <dsp:sp modelId="{0C739C74-2468-4CE5-9687-E297BFFBC3D5}">
      <dsp:nvSpPr>
        <dsp:cNvPr id="0" name=""/>
        <dsp:cNvSpPr/>
      </dsp:nvSpPr>
      <dsp:spPr>
        <a:xfrm>
          <a:off x="6957059" y="242917"/>
          <a:ext cx="2846069" cy="180725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74C0446-7B0C-4167-A2A4-DDC519F0877C}">
      <dsp:nvSpPr>
        <dsp:cNvPr id="0" name=""/>
        <dsp:cNvSpPr/>
      </dsp:nvSpPr>
      <dsp:spPr>
        <a:xfrm>
          <a:off x="7273290" y="543335"/>
          <a:ext cx="2846069" cy="180725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t>Information Circulars are available to all pilots. They cover practically every subject to do with aviation in Canada. </a:t>
          </a:r>
          <a:endParaRPr lang="en-US" sz="1600" kern="1200" dirty="0"/>
        </a:p>
      </dsp:txBody>
      <dsp:txXfrm>
        <a:off x="7326223" y="596268"/>
        <a:ext cx="2740203" cy="17013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C8DB2B-303C-4825-A935-842DF006FFD6}">
      <dsp:nvSpPr>
        <dsp:cNvPr id="0" name=""/>
        <dsp:cNvSpPr/>
      </dsp:nvSpPr>
      <dsp:spPr>
        <a:xfrm>
          <a:off x="0" y="2357143"/>
          <a:ext cx="10119359" cy="773667"/>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CA" sz="1800" kern="1200" dirty="0"/>
            <a:t>It is the responsibility of the pilot to keep logbooks up to date by recording the facts of every flight.  </a:t>
          </a:r>
          <a:endParaRPr lang="en-US" sz="1800" kern="1200" dirty="0"/>
        </a:p>
      </dsp:txBody>
      <dsp:txXfrm>
        <a:off x="0" y="2357143"/>
        <a:ext cx="10119359" cy="773667"/>
      </dsp:txXfrm>
    </dsp:sp>
    <dsp:sp modelId="{12F9402F-5774-4F25-B1D6-325A12FD0B6C}">
      <dsp:nvSpPr>
        <dsp:cNvPr id="0" name=""/>
        <dsp:cNvSpPr/>
      </dsp:nvSpPr>
      <dsp:spPr>
        <a:xfrm rot="10800000">
          <a:off x="0" y="1178848"/>
          <a:ext cx="10119359" cy="1189899"/>
        </a:xfrm>
        <a:prstGeom prst="upArrowCallout">
          <a:avLst/>
        </a:prstGeom>
        <a:solidFill>
          <a:schemeClr val="accent5">
            <a:hueOff val="6209999"/>
            <a:satOff val="47368"/>
            <a:lumOff val="3137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CA" sz="1800" kern="1200" dirty="0"/>
            <a:t>Also on board must be the certificate of registration and the certificate of airworthiness, proof of insurance coverage, the license for the radio equipment installed and the radio operator’s license of the pilot or other crew members, and the journey log. </a:t>
          </a:r>
          <a:endParaRPr lang="en-US" sz="1800" kern="1200" dirty="0"/>
        </a:p>
      </dsp:txBody>
      <dsp:txXfrm rot="10800000">
        <a:off x="0" y="1178848"/>
        <a:ext cx="10119359" cy="773161"/>
      </dsp:txXfrm>
    </dsp:sp>
    <dsp:sp modelId="{21014AE7-2A9F-43ED-A437-60C53D028C7C}">
      <dsp:nvSpPr>
        <dsp:cNvPr id="0" name=""/>
        <dsp:cNvSpPr/>
      </dsp:nvSpPr>
      <dsp:spPr>
        <a:xfrm rot="10800000">
          <a:off x="0" y="553"/>
          <a:ext cx="10119359" cy="1189899"/>
        </a:xfrm>
        <a:prstGeom prst="upArrowCallout">
          <a:avLst/>
        </a:prstGeom>
        <a:solidFill>
          <a:schemeClr val="accent5">
            <a:hueOff val="12419998"/>
            <a:satOff val="94736"/>
            <a:lumOff val="6274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CA" sz="1800" kern="1200" dirty="0"/>
            <a:t>Licenses of all members on board must be valid for the airplane being flown and for the type of operation or the aircraft may not be flown. </a:t>
          </a:r>
          <a:endParaRPr lang="en-US" sz="1800" kern="1200" dirty="0"/>
        </a:p>
      </dsp:txBody>
      <dsp:txXfrm rot="10800000">
        <a:off x="0" y="553"/>
        <a:ext cx="10119359" cy="7731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A64E00-68FF-490B-96D3-51C019D20D38}">
      <dsp:nvSpPr>
        <dsp:cNvPr id="0" name=""/>
        <dsp:cNvSpPr/>
      </dsp:nvSpPr>
      <dsp:spPr>
        <a:xfrm>
          <a:off x="5803" y="167874"/>
          <a:ext cx="1476997" cy="401558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ctr" anchorCtr="0">
          <a:noAutofit/>
        </a:bodyPr>
        <a:lstStyle/>
        <a:p>
          <a:pPr marL="0" lvl="0" indent="0" algn="ctr" defTabSz="533400">
            <a:lnSpc>
              <a:spcPct val="90000"/>
            </a:lnSpc>
            <a:spcBef>
              <a:spcPct val="0"/>
            </a:spcBef>
            <a:spcAft>
              <a:spcPct val="35000"/>
            </a:spcAft>
            <a:buNone/>
          </a:pPr>
          <a:r>
            <a:rPr lang="en-CA" sz="1200" kern="1200" dirty="0"/>
            <a:t>No person may act as pilot-in-command or Co-pilot unless they are the holder of a valid pilot license, valid for the particular class and type of aircraft being flown.</a:t>
          </a:r>
          <a:endParaRPr lang="en-US" sz="1200" kern="1200" dirty="0"/>
        </a:p>
      </dsp:txBody>
      <dsp:txXfrm>
        <a:off x="5803" y="167874"/>
        <a:ext cx="1476997" cy="4015588"/>
      </dsp:txXfrm>
    </dsp:sp>
    <dsp:sp modelId="{83EC7DED-0E00-40EA-908C-C454BDD3E8FB}">
      <dsp:nvSpPr>
        <dsp:cNvPr id="0" name=""/>
        <dsp:cNvSpPr/>
      </dsp:nvSpPr>
      <dsp:spPr>
        <a:xfrm>
          <a:off x="1502873" y="2054169"/>
          <a:ext cx="221549" cy="243000"/>
        </a:xfrm>
        <a:prstGeom prst="rightArrow">
          <a:avLst>
            <a:gd name="adj1" fmla="val 50000"/>
            <a:gd name="adj2" fmla="val 5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AB20A1B-30DC-4BCA-888B-D3BA4144EF5E}">
      <dsp:nvSpPr>
        <dsp:cNvPr id="0" name=""/>
        <dsp:cNvSpPr/>
      </dsp:nvSpPr>
      <dsp:spPr>
        <a:xfrm>
          <a:off x="1744495" y="167874"/>
          <a:ext cx="1476997" cy="401558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ctr" anchorCtr="0">
          <a:noAutofit/>
        </a:bodyPr>
        <a:lstStyle/>
        <a:p>
          <a:pPr marL="0" lvl="0" indent="0" algn="ctr" defTabSz="488950">
            <a:lnSpc>
              <a:spcPct val="90000"/>
            </a:lnSpc>
            <a:spcBef>
              <a:spcPct val="0"/>
            </a:spcBef>
            <a:spcAft>
              <a:spcPct val="35000"/>
            </a:spcAft>
            <a:buNone/>
          </a:pPr>
          <a:r>
            <a:rPr lang="en-CA" sz="1100" kern="1200" dirty="0"/>
            <a:t>The holder of a student permit may fly an aircraft only under the supervision of an authorized instructor and may not carry passengers.</a:t>
          </a:r>
          <a:endParaRPr lang="en-US" sz="1100" kern="1200" dirty="0"/>
        </a:p>
      </dsp:txBody>
      <dsp:txXfrm>
        <a:off x="1744495" y="167874"/>
        <a:ext cx="1476997" cy="4015588"/>
      </dsp:txXfrm>
    </dsp:sp>
    <dsp:sp modelId="{7D3F05B4-29CE-4CC1-83B7-1623F0946575}">
      <dsp:nvSpPr>
        <dsp:cNvPr id="0" name=""/>
        <dsp:cNvSpPr/>
      </dsp:nvSpPr>
      <dsp:spPr>
        <a:xfrm>
          <a:off x="3241565" y="2054169"/>
          <a:ext cx="221549" cy="243000"/>
        </a:xfrm>
        <a:prstGeom prst="rightArrow">
          <a:avLst>
            <a:gd name="adj1" fmla="val 50000"/>
            <a:gd name="adj2" fmla="val 5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86E3ABB-EDD8-4CA6-A63A-BCDD42A686B7}">
      <dsp:nvSpPr>
        <dsp:cNvPr id="0" name=""/>
        <dsp:cNvSpPr/>
      </dsp:nvSpPr>
      <dsp:spPr>
        <a:xfrm>
          <a:off x="3483187" y="167874"/>
          <a:ext cx="1476997" cy="401558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ctr" anchorCtr="0">
          <a:noAutofit/>
        </a:bodyPr>
        <a:lstStyle/>
        <a:p>
          <a:pPr marL="0" lvl="0" indent="0" algn="ctr" defTabSz="488950">
            <a:lnSpc>
              <a:spcPct val="90000"/>
            </a:lnSpc>
            <a:spcBef>
              <a:spcPct val="0"/>
            </a:spcBef>
            <a:spcAft>
              <a:spcPct val="35000"/>
            </a:spcAft>
            <a:buNone/>
          </a:pPr>
          <a:r>
            <a:rPr lang="en-CA" sz="1100" kern="1200" dirty="0"/>
            <a:t>Every holder of a pilots license shall maintain a personal logbook and record the particulars of every flight. The date, type and registration of the aircraft, the capacity in which he/she acted and the names of other crew members. The place of departure, the place of arrival, any intermediate stops and any instrument approaches, the amount of flight time, the conditions under which the flight was conducted. </a:t>
          </a:r>
          <a:endParaRPr lang="en-US" sz="1100" kern="1200" dirty="0"/>
        </a:p>
      </dsp:txBody>
      <dsp:txXfrm>
        <a:off x="3483187" y="167874"/>
        <a:ext cx="1476997" cy="4015588"/>
      </dsp:txXfrm>
    </dsp:sp>
    <dsp:sp modelId="{A7E30CAE-3946-43D0-B921-7E256588067C}">
      <dsp:nvSpPr>
        <dsp:cNvPr id="0" name=""/>
        <dsp:cNvSpPr/>
      </dsp:nvSpPr>
      <dsp:spPr>
        <a:xfrm>
          <a:off x="4980257" y="2054169"/>
          <a:ext cx="221549" cy="243000"/>
        </a:xfrm>
        <a:prstGeom prst="rightArrow">
          <a:avLst>
            <a:gd name="adj1" fmla="val 50000"/>
            <a:gd name="adj2" fmla="val 5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A514E8A-D914-45F7-9810-8285DF10660A}">
      <dsp:nvSpPr>
        <dsp:cNvPr id="0" name=""/>
        <dsp:cNvSpPr/>
      </dsp:nvSpPr>
      <dsp:spPr>
        <a:xfrm>
          <a:off x="5221879" y="167874"/>
          <a:ext cx="1476997" cy="401558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ctr" anchorCtr="0">
          <a:noAutofit/>
        </a:bodyPr>
        <a:lstStyle/>
        <a:p>
          <a:pPr marL="0" lvl="0" indent="0" algn="ctr" defTabSz="488950">
            <a:lnSpc>
              <a:spcPct val="90000"/>
            </a:lnSpc>
            <a:spcBef>
              <a:spcPct val="0"/>
            </a:spcBef>
            <a:spcAft>
              <a:spcPct val="35000"/>
            </a:spcAft>
            <a:buNone/>
          </a:pPr>
          <a:r>
            <a:rPr lang="en-CA" sz="1100" kern="1200" dirty="0"/>
            <a:t>The holder of a pilot license shall not exercise its privileges under instrument flight rules unless the license includes an instrument rating. </a:t>
          </a:r>
          <a:endParaRPr lang="en-US" sz="1100" kern="1200" dirty="0"/>
        </a:p>
      </dsp:txBody>
      <dsp:txXfrm>
        <a:off x="5221879" y="167874"/>
        <a:ext cx="1476997" cy="4015588"/>
      </dsp:txXfrm>
    </dsp:sp>
    <dsp:sp modelId="{2374D43E-61B0-4143-92C9-54D5DA33D03A}">
      <dsp:nvSpPr>
        <dsp:cNvPr id="0" name=""/>
        <dsp:cNvSpPr/>
      </dsp:nvSpPr>
      <dsp:spPr>
        <a:xfrm>
          <a:off x="6718949" y="2054169"/>
          <a:ext cx="221549" cy="243000"/>
        </a:xfrm>
        <a:prstGeom prst="rightArrow">
          <a:avLst>
            <a:gd name="adj1" fmla="val 50000"/>
            <a:gd name="adj2" fmla="val 5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F82B3D1-DE4B-4168-9F56-89D4328EAA00}">
      <dsp:nvSpPr>
        <dsp:cNvPr id="0" name=""/>
        <dsp:cNvSpPr/>
      </dsp:nvSpPr>
      <dsp:spPr>
        <a:xfrm>
          <a:off x="6960570" y="167874"/>
          <a:ext cx="1476997" cy="401558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ctr" anchorCtr="0">
          <a:noAutofit/>
        </a:bodyPr>
        <a:lstStyle/>
        <a:p>
          <a:pPr marL="0" lvl="0" indent="0" algn="ctr" defTabSz="488950">
            <a:lnSpc>
              <a:spcPct val="90000"/>
            </a:lnSpc>
            <a:spcBef>
              <a:spcPct val="0"/>
            </a:spcBef>
            <a:spcAft>
              <a:spcPct val="35000"/>
            </a:spcAft>
            <a:buNone/>
          </a:pPr>
          <a:r>
            <a:rPr lang="en-CA" sz="1100" kern="1200" dirty="0"/>
            <a:t>A private pilot may carry passengers by day in any aircraft which has been endorsed on the license, but not for remuneration.</a:t>
          </a:r>
          <a:endParaRPr lang="en-US" sz="1100" kern="1200" dirty="0"/>
        </a:p>
      </dsp:txBody>
      <dsp:txXfrm>
        <a:off x="6960570" y="167874"/>
        <a:ext cx="1476997" cy="4015588"/>
      </dsp:txXfrm>
    </dsp:sp>
    <dsp:sp modelId="{A9410CF3-38D2-4804-966B-7A31E6D01277}">
      <dsp:nvSpPr>
        <dsp:cNvPr id="0" name=""/>
        <dsp:cNvSpPr/>
      </dsp:nvSpPr>
      <dsp:spPr>
        <a:xfrm>
          <a:off x="8457640" y="2054169"/>
          <a:ext cx="221549" cy="243000"/>
        </a:xfrm>
        <a:prstGeom prst="rightArrow">
          <a:avLst>
            <a:gd name="adj1" fmla="val 50000"/>
            <a:gd name="adj2" fmla="val 5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A87E3A2-936F-46BC-9F04-C2D6FBFB6F8A}">
      <dsp:nvSpPr>
        <dsp:cNvPr id="0" name=""/>
        <dsp:cNvSpPr/>
      </dsp:nvSpPr>
      <dsp:spPr>
        <a:xfrm>
          <a:off x="8699262" y="167874"/>
          <a:ext cx="1476997" cy="401558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ctr" anchorCtr="0">
          <a:noAutofit/>
        </a:bodyPr>
        <a:lstStyle/>
        <a:p>
          <a:pPr marL="0" lvl="0" indent="0" algn="ctr" defTabSz="488950">
            <a:lnSpc>
              <a:spcPct val="90000"/>
            </a:lnSpc>
            <a:spcBef>
              <a:spcPct val="0"/>
            </a:spcBef>
            <a:spcAft>
              <a:spcPct val="35000"/>
            </a:spcAft>
            <a:buNone/>
          </a:pPr>
          <a:r>
            <a:rPr lang="en-CA" sz="1100" kern="1200" dirty="0"/>
            <a:t>A commercial pilot may carry passengers for hire or reward in any aircraft endorsed on their license, provided the aircraft flight crew document specifies a minimum flight crew of one pilot.</a:t>
          </a:r>
          <a:endParaRPr lang="en-US" sz="1100" kern="1200" dirty="0"/>
        </a:p>
      </dsp:txBody>
      <dsp:txXfrm>
        <a:off x="8699262" y="167874"/>
        <a:ext cx="1476997" cy="4015588"/>
      </dsp:txXfrm>
    </dsp:sp>
    <dsp:sp modelId="{F179477F-C51B-440C-AE4B-82B92C1DE7B4}">
      <dsp:nvSpPr>
        <dsp:cNvPr id="0" name=""/>
        <dsp:cNvSpPr/>
      </dsp:nvSpPr>
      <dsp:spPr>
        <a:xfrm>
          <a:off x="10196332" y="2054169"/>
          <a:ext cx="221549" cy="243000"/>
        </a:xfrm>
        <a:prstGeom prst="rightArrow">
          <a:avLst>
            <a:gd name="adj1" fmla="val 50000"/>
            <a:gd name="adj2" fmla="val 5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1322DC5-7578-4DC2-BF0D-BE095CB82CE5}">
      <dsp:nvSpPr>
        <dsp:cNvPr id="0" name=""/>
        <dsp:cNvSpPr/>
      </dsp:nvSpPr>
      <dsp:spPr>
        <a:xfrm>
          <a:off x="10437954" y="167874"/>
          <a:ext cx="1476997" cy="401558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ctr" anchorCtr="0">
          <a:noAutofit/>
        </a:bodyPr>
        <a:lstStyle/>
        <a:p>
          <a:pPr marL="0" lvl="0" indent="0" algn="ctr" defTabSz="488950">
            <a:lnSpc>
              <a:spcPct val="90000"/>
            </a:lnSpc>
            <a:spcBef>
              <a:spcPct val="0"/>
            </a:spcBef>
            <a:spcAft>
              <a:spcPct val="35000"/>
            </a:spcAft>
            <a:buNone/>
          </a:pPr>
          <a:r>
            <a:rPr lang="en-CA" sz="1100" kern="1200" dirty="0"/>
            <a:t>Pilot carrying passengers by night must have their licenses endorsed for night rating. </a:t>
          </a:r>
          <a:endParaRPr lang="en-US" sz="1100" kern="1200" dirty="0"/>
        </a:p>
      </dsp:txBody>
      <dsp:txXfrm>
        <a:off x="10437954" y="167874"/>
        <a:ext cx="1476997" cy="40155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3A6BD-84C1-4981-80A3-CAC885D21EF2}">
      <dsp:nvSpPr>
        <dsp:cNvPr id="0" name=""/>
        <dsp:cNvSpPr/>
      </dsp:nvSpPr>
      <dsp:spPr>
        <a:xfrm>
          <a:off x="-258778" y="3065"/>
          <a:ext cx="4505585" cy="286104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CD08FE-4B8B-42EB-8557-6511A87E6C4E}">
      <dsp:nvSpPr>
        <dsp:cNvPr id="0" name=""/>
        <dsp:cNvSpPr/>
      </dsp:nvSpPr>
      <dsp:spPr>
        <a:xfrm>
          <a:off x="241841" y="478654"/>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t>Within control zones, air traffic control may authorize a pilot to fly special VFR under weather conditions that are below VFR minima. </a:t>
          </a:r>
          <a:endParaRPr lang="en-US" sz="2000" kern="1200" dirty="0"/>
        </a:p>
      </dsp:txBody>
      <dsp:txXfrm>
        <a:off x="325638" y="562451"/>
        <a:ext cx="4337991" cy="2693452"/>
      </dsp:txXfrm>
    </dsp:sp>
    <dsp:sp modelId="{666CAE25-9DE4-40C8-A433-08151887E3A6}">
      <dsp:nvSpPr>
        <dsp:cNvPr id="0" name=""/>
        <dsp:cNvSpPr/>
      </dsp:nvSpPr>
      <dsp:spPr>
        <a:xfrm>
          <a:off x="5508110" y="372168"/>
          <a:ext cx="4505585" cy="286104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0F559E-CFB8-4C9C-82B9-0423F5938A5F}">
      <dsp:nvSpPr>
        <dsp:cNvPr id="0" name=""/>
        <dsp:cNvSpPr/>
      </dsp:nvSpPr>
      <dsp:spPr>
        <a:xfrm>
          <a:off x="6008730" y="847758"/>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t>Special VFR may be authorized only if the flight visibility and the ground visibility are each not less than ½ mile. Because of the limited visibility, it is advisable that the helicopter be operated at a reduced airspeed that will give the pilot-in-command adequate opportunity to see other air traffic or obstructions in time to avoid them. </a:t>
          </a:r>
          <a:endParaRPr lang="en-US" sz="2000" kern="1200" dirty="0"/>
        </a:p>
      </dsp:txBody>
      <dsp:txXfrm>
        <a:off x="6092527" y="931555"/>
        <a:ext cx="4337991" cy="26934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316509-26F9-4754-9941-CE5841FD0090}">
      <dsp:nvSpPr>
        <dsp:cNvPr id="0" name=""/>
        <dsp:cNvSpPr/>
      </dsp:nvSpPr>
      <dsp:spPr>
        <a:xfrm flipH="1">
          <a:off x="273441" y="45270"/>
          <a:ext cx="5966721" cy="278679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t>Transition areas are established when it is considered advantageous or necessary to provide additional controlled airspace for the containment of IFR operations. </a:t>
          </a:r>
          <a:endParaRPr lang="en-US" sz="1600" kern="1200" dirty="0"/>
        </a:p>
      </dsp:txBody>
      <dsp:txXfrm>
        <a:off x="409481" y="181310"/>
        <a:ext cx="5694641" cy="2514715"/>
      </dsp:txXfrm>
    </dsp:sp>
    <dsp:sp modelId="{44648634-F1CF-4F83-8CF3-04FB06476B59}">
      <dsp:nvSpPr>
        <dsp:cNvPr id="0" name=""/>
        <dsp:cNvSpPr/>
      </dsp:nvSpPr>
      <dsp:spPr>
        <a:xfrm>
          <a:off x="0" y="3016386"/>
          <a:ext cx="6513603" cy="2823768"/>
        </a:xfrm>
        <a:prstGeom prst="roundRect">
          <a:avLst/>
        </a:prstGeom>
        <a:gradFill rotWithShape="0">
          <a:gsLst>
            <a:gs pos="0">
              <a:schemeClr val="accent5">
                <a:hueOff val="12419998"/>
                <a:satOff val="94736"/>
                <a:lumOff val="62745"/>
                <a:alphaOff val="0"/>
                <a:satMod val="103000"/>
                <a:lumMod val="102000"/>
                <a:tint val="94000"/>
              </a:schemeClr>
            </a:gs>
            <a:gs pos="50000">
              <a:schemeClr val="accent5">
                <a:hueOff val="12419998"/>
                <a:satOff val="94736"/>
                <a:lumOff val="62745"/>
                <a:alphaOff val="0"/>
                <a:satMod val="110000"/>
                <a:lumMod val="100000"/>
                <a:shade val="100000"/>
              </a:schemeClr>
            </a:gs>
            <a:gs pos="100000">
              <a:schemeClr val="accent5">
                <a:hueOff val="12419998"/>
                <a:satOff val="94736"/>
                <a:lumOff val="6274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t>Transitions areas are of defined dimensions, based at 700 ft AGL unless otherwise specified, and extend upwards to the base of overlying controlled airspace. The area provided around an aerodrome coordinates, but shall be of sufficient size to contain all of the aerodrome published instrument approach procedures. </a:t>
          </a:r>
          <a:endParaRPr lang="en-US" sz="1600" kern="1200" dirty="0"/>
        </a:p>
      </dsp:txBody>
      <dsp:txXfrm>
        <a:off x="137845" y="3154231"/>
        <a:ext cx="6237913" cy="254807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F0E19-F322-4D00-B115-EA64248355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98CE1DE5-2202-4555-BB96-DDF8728D2E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61F4E8F-25F1-4EDA-B543-C42A9C933CF6}"/>
              </a:ext>
            </a:extLst>
          </p:cNvPr>
          <p:cNvSpPr>
            <a:spLocks noGrp="1"/>
          </p:cNvSpPr>
          <p:nvPr>
            <p:ph type="dt" sz="half" idx="10"/>
          </p:nvPr>
        </p:nvSpPr>
        <p:spPr/>
        <p:txBody>
          <a:bodyPr/>
          <a:lstStyle/>
          <a:p>
            <a:fld id="{533EEA87-4188-429F-83B5-97004217E875}" type="datetimeFigureOut">
              <a:rPr lang="en-CA" smtClean="0"/>
              <a:t>2018-12-11</a:t>
            </a:fld>
            <a:endParaRPr lang="en-CA" dirty="0"/>
          </a:p>
        </p:txBody>
      </p:sp>
      <p:sp>
        <p:nvSpPr>
          <p:cNvPr id="5" name="Footer Placeholder 4">
            <a:extLst>
              <a:ext uri="{FF2B5EF4-FFF2-40B4-BE49-F238E27FC236}">
                <a16:creationId xmlns:a16="http://schemas.microsoft.com/office/drawing/2014/main" id="{E33A8BF2-9F7B-4B4A-80F9-615617DE695D}"/>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CEC06856-03B8-4F09-B447-DA56ADB7BC4E}"/>
              </a:ext>
            </a:extLst>
          </p:cNvPr>
          <p:cNvSpPr>
            <a:spLocks noGrp="1"/>
          </p:cNvSpPr>
          <p:nvPr>
            <p:ph type="sldNum" sz="quarter" idx="12"/>
          </p:nvPr>
        </p:nvSpPr>
        <p:spPr/>
        <p:txBody>
          <a:bodyPr/>
          <a:lstStyle/>
          <a:p>
            <a:fld id="{68BC18E8-1426-4413-B765-B259CD598127}" type="slidenum">
              <a:rPr lang="en-CA" smtClean="0"/>
              <a:t>‹#›</a:t>
            </a:fld>
            <a:endParaRPr lang="en-CA" dirty="0"/>
          </a:p>
        </p:txBody>
      </p:sp>
    </p:spTree>
    <p:extLst>
      <p:ext uri="{BB962C8B-B14F-4D97-AF65-F5344CB8AC3E}">
        <p14:creationId xmlns:p14="http://schemas.microsoft.com/office/powerpoint/2010/main" val="3351281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880F-0986-4D2C-B02D-3ED91EE7D71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1BCF6F5-130C-404B-9AC8-B647D37CB63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A80B74D-2C26-48E0-B44B-2019B805FAF0}"/>
              </a:ext>
            </a:extLst>
          </p:cNvPr>
          <p:cNvSpPr>
            <a:spLocks noGrp="1"/>
          </p:cNvSpPr>
          <p:nvPr>
            <p:ph type="dt" sz="half" idx="10"/>
          </p:nvPr>
        </p:nvSpPr>
        <p:spPr/>
        <p:txBody>
          <a:bodyPr/>
          <a:lstStyle/>
          <a:p>
            <a:fld id="{533EEA87-4188-429F-83B5-97004217E875}" type="datetimeFigureOut">
              <a:rPr lang="en-CA" smtClean="0"/>
              <a:t>2018-12-11</a:t>
            </a:fld>
            <a:endParaRPr lang="en-CA" dirty="0"/>
          </a:p>
        </p:txBody>
      </p:sp>
      <p:sp>
        <p:nvSpPr>
          <p:cNvPr id="5" name="Footer Placeholder 4">
            <a:extLst>
              <a:ext uri="{FF2B5EF4-FFF2-40B4-BE49-F238E27FC236}">
                <a16:creationId xmlns:a16="http://schemas.microsoft.com/office/drawing/2014/main" id="{B9400B2B-28EF-40D0-881F-9EF1ACF697A7}"/>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198031FE-5BE1-4D9A-9B7A-BF409019665B}"/>
              </a:ext>
            </a:extLst>
          </p:cNvPr>
          <p:cNvSpPr>
            <a:spLocks noGrp="1"/>
          </p:cNvSpPr>
          <p:nvPr>
            <p:ph type="sldNum" sz="quarter" idx="12"/>
          </p:nvPr>
        </p:nvSpPr>
        <p:spPr/>
        <p:txBody>
          <a:bodyPr/>
          <a:lstStyle/>
          <a:p>
            <a:fld id="{68BC18E8-1426-4413-B765-B259CD598127}" type="slidenum">
              <a:rPr lang="en-CA" smtClean="0"/>
              <a:t>‹#›</a:t>
            </a:fld>
            <a:endParaRPr lang="en-CA" dirty="0"/>
          </a:p>
        </p:txBody>
      </p:sp>
    </p:spTree>
    <p:extLst>
      <p:ext uri="{BB962C8B-B14F-4D97-AF65-F5344CB8AC3E}">
        <p14:creationId xmlns:p14="http://schemas.microsoft.com/office/powerpoint/2010/main" val="4045388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43C627-E27D-43C8-BD98-757647F20D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EF673E6-8235-44B7-BC44-169EC03FA5C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84EB8E6-0489-495F-8A7A-C37E6456B657}"/>
              </a:ext>
            </a:extLst>
          </p:cNvPr>
          <p:cNvSpPr>
            <a:spLocks noGrp="1"/>
          </p:cNvSpPr>
          <p:nvPr>
            <p:ph type="dt" sz="half" idx="10"/>
          </p:nvPr>
        </p:nvSpPr>
        <p:spPr/>
        <p:txBody>
          <a:bodyPr/>
          <a:lstStyle/>
          <a:p>
            <a:fld id="{533EEA87-4188-429F-83B5-97004217E875}" type="datetimeFigureOut">
              <a:rPr lang="en-CA" smtClean="0"/>
              <a:t>2018-12-11</a:t>
            </a:fld>
            <a:endParaRPr lang="en-CA" dirty="0"/>
          </a:p>
        </p:txBody>
      </p:sp>
      <p:sp>
        <p:nvSpPr>
          <p:cNvPr id="5" name="Footer Placeholder 4">
            <a:extLst>
              <a:ext uri="{FF2B5EF4-FFF2-40B4-BE49-F238E27FC236}">
                <a16:creationId xmlns:a16="http://schemas.microsoft.com/office/drawing/2014/main" id="{5F8F0FC8-6766-4E3F-A6BD-EC2CB2BBF5D0}"/>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4578EFDE-4A5D-4CDF-845E-54DF6FE02FFB}"/>
              </a:ext>
            </a:extLst>
          </p:cNvPr>
          <p:cNvSpPr>
            <a:spLocks noGrp="1"/>
          </p:cNvSpPr>
          <p:nvPr>
            <p:ph type="sldNum" sz="quarter" idx="12"/>
          </p:nvPr>
        </p:nvSpPr>
        <p:spPr/>
        <p:txBody>
          <a:bodyPr/>
          <a:lstStyle/>
          <a:p>
            <a:fld id="{68BC18E8-1426-4413-B765-B259CD598127}" type="slidenum">
              <a:rPr lang="en-CA" smtClean="0"/>
              <a:t>‹#›</a:t>
            </a:fld>
            <a:endParaRPr lang="en-CA" dirty="0"/>
          </a:p>
        </p:txBody>
      </p:sp>
    </p:spTree>
    <p:extLst>
      <p:ext uri="{BB962C8B-B14F-4D97-AF65-F5344CB8AC3E}">
        <p14:creationId xmlns:p14="http://schemas.microsoft.com/office/powerpoint/2010/main" val="3773446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8E151-78F7-4273-B246-1332B110CEE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CEF0F35-2B45-4254-9210-47D3FADFD64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C8DF053-63B9-423C-8848-A7149026C5E6}"/>
              </a:ext>
            </a:extLst>
          </p:cNvPr>
          <p:cNvSpPr>
            <a:spLocks noGrp="1"/>
          </p:cNvSpPr>
          <p:nvPr>
            <p:ph type="dt" sz="half" idx="10"/>
          </p:nvPr>
        </p:nvSpPr>
        <p:spPr/>
        <p:txBody>
          <a:bodyPr/>
          <a:lstStyle/>
          <a:p>
            <a:fld id="{533EEA87-4188-429F-83B5-97004217E875}" type="datetimeFigureOut">
              <a:rPr lang="en-CA" smtClean="0"/>
              <a:t>2018-12-11</a:t>
            </a:fld>
            <a:endParaRPr lang="en-CA" dirty="0"/>
          </a:p>
        </p:txBody>
      </p:sp>
      <p:sp>
        <p:nvSpPr>
          <p:cNvPr id="5" name="Footer Placeholder 4">
            <a:extLst>
              <a:ext uri="{FF2B5EF4-FFF2-40B4-BE49-F238E27FC236}">
                <a16:creationId xmlns:a16="http://schemas.microsoft.com/office/drawing/2014/main" id="{0DB3AB69-06CC-4BD9-BFF0-032177FE56E4}"/>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BF0D0D77-0DEE-42FE-865A-ABD8A3ED5909}"/>
              </a:ext>
            </a:extLst>
          </p:cNvPr>
          <p:cNvSpPr>
            <a:spLocks noGrp="1"/>
          </p:cNvSpPr>
          <p:nvPr>
            <p:ph type="sldNum" sz="quarter" idx="12"/>
          </p:nvPr>
        </p:nvSpPr>
        <p:spPr/>
        <p:txBody>
          <a:bodyPr/>
          <a:lstStyle/>
          <a:p>
            <a:fld id="{68BC18E8-1426-4413-B765-B259CD598127}" type="slidenum">
              <a:rPr lang="en-CA" smtClean="0"/>
              <a:t>‹#›</a:t>
            </a:fld>
            <a:endParaRPr lang="en-CA" dirty="0"/>
          </a:p>
        </p:txBody>
      </p:sp>
    </p:spTree>
    <p:extLst>
      <p:ext uri="{BB962C8B-B14F-4D97-AF65-F5344CB8AC3E}">
        <p14:creationId xmlns:p14="http://schemas.microsoft.com/office/powerpoint/2010/main" val="217896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729CA-3BD0-413E-B02D-E5709A876B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293A64B0-EEC7-4C2D-8915-03A5F4C3DA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7C6D734-6F23-4131-824C-BE4111E77C63}"/>
              </a:ext>
            </a:extLst>
          </p:cNvPr>
          <p:cNvSpPr>
            <a:spLocks noGrp="1"/>
          </p:cNvSpPr>
          <p:nvPr>
            <p:ph type="dt" sz="half" idx="10"/>
          </p:nvPr>
        </p:nvSpPr>
        <p:spPr/>
        <p:txBody>
          <a:bodyPr/>
          <a:lstStyle/>
          <a:p>
            <a:fld id="{533EEA87-4188-429F-83B5-97004217E875}" type="datetimeFigureOut">
              <a:rPr lang="en-CA" smtClean="0"/>
              <a:t>2018-12-11</a:t>
            </a:fld>
            <a:endParaRPr lang="en-CA" dirty="0"/>
          </a:p>
        </p:txBody>
      </p:sp>
      <p:sp>
        <p:nvSpPr>
          <p:cNvPr id="5" name="Footer Placeholder 4">
            <a:extLst>
              <a:ext uri="{FF2B5EF4-FFF2-40B4-BE49-F238E27FC236}">
                <a16:creationId xmlns:a16="http://schemas.microsoft.com/office/drawing/2014/main" id="{8595C6EC-FC0C-4DD6-A1D7-7D80666AC69C}"/>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CD1702F2-B0C3-4DFB-8199-AEFD3140EA75}"/>
              </a:ext>
            </a:extLst>
          </p:cNvPr>
          <p:cNvSpPr>
            <a:spLocks noGrp="1"/>
          </p:cNvSpPr>
          <p:nvPr>
            <p:ph type="sldNum" sz="quarter" idx="12"/>
          </p:nvPr>
        </p:nvSpPr>
        <p:spPr/>
        <p:txBody>
          <a:bodyPr/>
          <a:lstStyle/>
          <a:p>
            <a:fld id="{68BC18E8-1426-4413-B765-B259CD598127}" type="slidenum">
              <a:rPr lang="en-CA" smtClean="0"/>
              <a:t>‹#›</a:t>
            </a:fld>
            <a:endParaRPr lang="en-CA" dirty="0"/>
          </a:p>
        </p:txBody>
      </p:sp>
    </p:spTree>
    <p:extLst>
      <p:ext uri="{BB962C8B-B14F-4D97-AF65-F5344CB8AC3E}">
        <p14:creationId xmlns:p14="http://schemas.microsoft.com/office/powerpoint/2010/main" val="1353675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543E1-0FC7-41E5-9ADB-A38F71CC7E0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A80DEDD-7877-4DED-A5B1-C798ED57970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4D6694C-34F2-49F6-BA88-12DDCE4EDB9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F5DD500-7972-4BD5-ACE1-2F83E4E669E5}"/>
              </a:ext>
            </a:extLst>
          </p:cNvPr>
          <p:cNvSpPr>
            <a:spLocks noGrp="1"/>
          </p:cNvSpPr>
          <p:nvPr>
            <p:ph type="dt" sz="half" idx="10"/>
          </p:nvPr>
        </p:nvSpPr>
        <p:spPr/>
        <p:txBody>
          <a:bodyPr/>
          <a:lstStyle/>
          <a:p>
            <a:fld id="{533EEA87-4188-429F-83B5-97004217E875}" type="datetimeFigureOut">
              <a:rPr lang="en-CA" smtClean="0"/>
              <a:t>2018-12-11</a:t>
            </a:fld>
            <a:endParaRPr lang="en-CA" dirty="0"/>
          </a:p>
        </p:txBody>
      </p:sp>
      <p:sp>
        <p:nvSpPr>
          <p:cNvPr id="6" name="Footer Placeholder 5">
            <a:extLst>
              <a:ext uri="{FF2B5EF4-FFF2-40B4-BE49-F238E27FC236}">
                <a16:creationId xmlns:a16="http://schemas.microsoft.com/office/drawing/2014/main" id="{042FB9A4-E367-4B4F-A8F8-2999645DC0B5}"/>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32D1F1FE-C50B-4047-BA73-3667B9827A12}"/>
              </a:ext>
            </a:extLst>
          </p:cNvPr>
          <p:cNvSpPr>
            <a:spLocks noGrp="1"/>
          </p:cNvSpPr>
          <p:nvPr>
            <p:ph type="sldNum" sz="quarter" idx="12"/>
          </p:nvPr>
        </p:nvSpPr>
        <p:spPr/>
        <p:txBody>
          <a:bodyPr/>
          <a:lstStyle/>
          <a:p>
            <a:fld id="{68BC18E8-1426-4413-B765-B259CD598127}" type="slidenum">
              <a:rPr lang="en-CA" smtClean="0"/>
              <a:t>‹#›</a:t>
            </a:fld>
            <a:endParaRPr lang="en-CA" dirty="0"/>
          </a:p>
        </p:txBody>
      </p:sp>
    </p:spTree>
    <p:extLst>
      <p:ext uri="{BB962C8B-B14F-4D97-AF65-F5344CB8AC3E}">
        <p14:creationId xmlns:p14="http://schemas.microsoft.com/office/powerpoint/2010/main" val="3360136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548DC-73F0-4D3E-B428-DD3ECCAA984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FC809FA-08C3-45AB-ADB4-2A00CDAB24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10B0080-1AF7-4959-9CD0-A7B9AA69E96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6F79D0C-B6F5-4C86-9B78-7962848E85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74E5CFB-A2DB-4536-85C1-137CC5308AC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E8A39A96-2142-4F79-A470-211887F68289}"/>
              </a:ext>
            </a:extLst>
          </p:cNvPr>
          <p:cNvSpPr>
            <a:spLocks noGrp="1"/>
          </p:cNvSpPr>
          <p:nvPr>
            <p:ph type="dt" sz="half" idx="10"/>
          </p:nvPr>
        </p:nvSpPr>
        <p:spPr/>
        <p:txBody>
          <a:bodyPr/>
          <a:lstStyle/>
          <a:p>
            <a:fld id="{533EEA87-4188-429F-83B5-97004217E875}" type="datetimeFigureOut">
              <a:rPr lang="en-CA" smtClean="0"/>
              <a:t>2018-12-11</a:t>
            </a:fld>
            <a:endParaRPr lang="en-CA" dirty="0"/>
          </a:p>
        </p:txBody>
      </p:sp>
      <p:sp>
        <p:nvSpPr>
          <p:cNvPr id="8" name="Footer Placeholder 7">
            <a:extLst>
              <a:ext uri="{FF2B5EF4-FFF2-40B4-BE49-F238E27FC236}">
                <a16:creationId xmlns:a16="http://schemas.microsoft.com/office/drawing/2014/main" id="{1C63AAD1-B428-4212-A2A5-A98FFF322ADC}"/>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AC9A4185-3C0A-4106-92EA-90FE907FD49A}"/>
              </a:ext>
            </a:extLst>
          </p:cNvPr>
          <p:cNvSpPr>
            <a:spLocks noGrp="1"/>
          </p:cNvSpPr>
          <p:nvPr>
            <p:ph type="sldNum" sz="quarter" idx="12"/>
          </p:nvPr>
        </p:nvSpPr>
        <p:spPr/>
        <p:txBody>
          <a:bodyPr/>
          <a:lstStyle/>
          <a:p>
            <a:fld id="{68BC18E8-1426-4413-B765-B259CD598127}" type="slidenum">
              <a:rPr lang="en-CA" smtClean="0"/>
              <a:t>‹#›</a:t>
            </a:fld>
            <a:endParaRPr lang="en-CA" dirty="0"/>
          </a:p>
        </p:txBody>
      </p:sp>
    </p:spTree>
    <p:extLst>
      <p:ext uri="{BB962C8B-B14F-4D97-AF65-F5344CB8AC3E}">
        <p14:creationId xmlns:p14="http://schemas.microsoft.com/office/powerpoint/2010/main" val="2853282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1F398-C692-445A-BE34-5312DE1C547D}"/>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0095461-1ABA-4FBF-B697-A4DD5FE60C59}"/>
              </a:ext>
            </a:extLst>
          </p:cNvPr>
          <p:cNvSpPr>
            <a:spLocks noGrp="1"/>
          </p:cNvSpPr>
          <p:nvPr>
            <p:ph type="dt" sz="half" idx="10"/>
          </p:nvPr>
        </p:nvSpPr>
        <p:spPr/>
        <p:txBody>
          <a:bodyPr/>
          <a:lstStyle/>
          <a:p>
            <a:fld id="{533EEA87-4188-429F-83B5-97004217E875}" type="datetimeFigureOut">
              <a:rPr lang="en-CA" smtClean="0"/>
              <a:t>2018-12-11</a:t>
            </a:fld>
            <a:endParaRPr lang="en-CA" dirty="0"/>
          </a:p>
        </p:txBody>
      </p:sp>
      <p:sp>
        <p:nvSpPr>
          <p:cNvPr id="4" name="Footer Placeholder 3">
            <a:extLst>
              <a:ext uri="{FF2B5EF4-FFF2-40B4-BE49-F238E27FC236}">
                <a16:creationId xmlns:a16="http://schemas.microsoft.com/office/drawing/2014/main" id="{D2B24CDA-45B1-4D35-8F70-C24EBD0EA77F}"/>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52F019F6-D5BC-442E-BB38-A467216E0FB9}"/>
              </a:ext>
            </a:extLst>
          </p:cNvPr>
          <p:cNvSpPr>
            <a:spLocks noGrp="1"/>
          </p:cNvSpPr>
          <p:nvPr>
            <p:ph type="sldNum" sz="quarter" idx="12"/>
          </p:nvPr>
        </p:nvSpPr>
        <p:spPr/>
        <p:txBody>
          <a:bodyPr/>
          <a:lstStyle/>
          <a:p>
            <a:fld id="{68BC18E8-1426-4413-B765-B259CD598127}" type="slidenum">
              <a:rPr lang="en-CA" smtClean="0"/>
              <a:t>‹#›</a:t>
            </a:fld>
            <a:endParaRPr lang="en-CA" dirty="0"/>
          </a:p>
        </p:txBody>
      </p:sp>
    </p:spTree>
    <p:extLst>
      <p:ext uri="{BB962C8B-B14F-4D97-AF65-F5344CB8AC3E}">
        <p14:creationId xmlns:p14="http://schemas.microsoft.com/office/powerpoint/2010/main" val="1160787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387AFB-DF24-43EA-8167-914EA3BA7E94}"/>
              </a:ext>
            </a:extLst>
          </p:cNvPr>
          <p:cNvSpPr>
            <a:spLocks noGrp="1"/>
          </p:cNvSpPr>
          <p:nvPr>
            <p:ph type="dt" sz="half" idx="10"/>
          </p:nvPr>
        </p:nvSpPr>
        <p:spPr/>
        <p:txBody>
          <a:bodyPr/>
          <a:lstStyle/>
          <a:p>
            <a:fld id="{533EEA87-4188-429F-83B5-97004217E875}" type="datetimeFigureOut">
              <a:rPr lang="en-CA" smtClean="0"/>
              <a:t>2018-12-11</a:t>
            </a:fld>
            <a:endParaRPr lang="en-CA" dirty="0"/>
          </a:p>
        </p:txBody>
      </p:sp>
      <p:sp>
        <p:nvSpPr>
          <p:cNvPr id="3" name="Footer Placeholder 2">
            <a:extLst>
              <a:ext uri="{FF2B5EF4-FFF2-40B4-BE49-F238E27FC236}">
                <a16:creationId xmlns:a16="http://schemas.microsoft.com/office/drawing/2014/main" id="{D3187237-DFCD-47B7-861D-C6F2058F542B}"/>
              </a:ext>
            </a:extLst>
          </p:cNvPr>
          <p:cNvSpPr>
            <a:spLocks noGrp="1"/>
          </p:cNvSpPr>
          <p:nvPr>
            <p:ph type="ftr" sz="quarter" idx="11"/>
          </p:nvPr>
        </p:nvSpPr>
        <p:spPr/>
        <p:txBody>
          <a:bodyPr/>
          <a:lstStyle/>
          <a:p>
            <a:endParaRPr lang="en-CA" dirty="0"/>
          </a:p>
        </p:txBody>
      </p:sp>
      <p:sp>
        <p:nvSpPr>
          <p:cNvPr id="4" name="Slide Number Placeholder 3">
            <a:extLst>
              <a:ext uri="{FF2B5EF4-FFF2-40B4-BE49-F238E27FC236}">
                <a16:creationId xmlns:a16="http://schemas.microsoft.com/office/drawing/2014/main" id="{474C1015-BCB9-4E49-98CA-ACC31E098233}"/>
              </a:ext>
            </a:extLst>
          </p:cNvPr>
          <p:cNvSpPr>
            <a:spLocks noGrp="1"/>
          </p:cNvSpPr>
          <p:nvPr>
            <p:ph type="sldNum" sz="quarter" idx="12"/>
          </p:nvPr>
        </p:nvSpPr>
        <p:spPr/>
        <p:txBody>
          <a:bodyPr/>
          <a:lstStyle/>
          <a:p>
            <a:fld id="{68BC18E8-1426-4413-B765-B259CD598127}" type="slidenum">
              <a:rPr lang="en-CA" smtClean="0"/>
              <a:t>‹#›</a:t>
            </a:fld>
            <a:endParaRPr lang="en-CA" dirty="0"/>
          </a:p>
        </p:txBody>
      </p:sp>
    </p:spTree>
    <p:extLst>
      <p:ext uri="{BB962C8B-B14F-4D97-AF65-F5344CB8AC3E}">
        <p14:creationId xmlns:p14="http://schemas.microsoft.com/office/powerpoint/2010/main" val="1558419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25A6-BFE3-4762-869C-D00D977076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FDE226A-5D51-4DE1-9F47-4DE98CED10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07AF6EDA-3413-410A-A607-258357696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66D407-B63D-4B2C-9B11-C56ABBFB6E8F}"/>
              </a:ext>
            </a:extLst>
          </p:cNvPr>
          <p:cNvSpPr>
            <a:spLocks noGrp="1"/>
          </p:cNvSpPr>
          <p:nvPr>
            <p:ph type="dt" sz="half" idx="10"/>
          </p:nvPr>
        </p:nvSpPr>
        <p:spPr/>
        <p:txBody>
          <a:bodyPr/>
          <a:lstStyle/>
          <a:p>
            <a:fld id="{533EEA87-4188-429F-83B5-97004217E875}" type="datetimeFigureOut">
              <a:rPr lang="en-CA" smtClean="0"/>
              <a:t>2018-12-11</a:t>
            </a:fld>
            <a:endParaRPr lang="en-CA" dirty="0"/>
          </a:p>
        </p:txBody>
      </p:sp>
      <p:sp>
        <p:nvSpPr>
          <p:cNvPr id="6" name="Footer Placeholder 5">
            <a:extLst>
              <a:ext uri="{FF2B5EF4-FFF2-40B4-BE49-F238E27FC236}">
                <a16:creationId xmlns:a16="http://schemas.microsoft.com/office/drawing/2014/main" id="{60D29683-5261-4C24-979D-9199C25F9F6F}"/>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3D7770A6-643B-452A-90A3-BC26F1CE56C5}"/>
              </a:ext>
            </a:extLst>
          </p:cNvPr>
          <p:cNvSpPr>
            <a:spLocks noGrp="1"/>
          </p:cNvSpPr>
          <p:nvPr>
            <p:ph type="sldNum" sz="quarter" idx="12"/>
          </p:nvPr>
        </p:nvSpPr>
        <p:spPr/>
        <p:txBody>
          <a:bodyPr/>
          <a:lstStyle/>
          <a:p>
            <a:fld id="{68BC18E8-1426-4413-B765-B259CD598127}" type="slidenum">
              <a:rPr lang="en-CA" smtClean="0"/>
              <a:t>‹#›</a:t>
            </a:fld>
            <a:endParaRPr lang="en-CA" dirty="0"/>
          </a:p>
        </p:txBody>
      </p:sp>
    </p:spTree>
    <p:extLst>
      <p:ext uri="{BB962C8B-B14F-4D97-AF65-F5344CB8AC3E}">
        <p14:creationId xmlns:p14="http://schemas.microsoft.com/office/powerpoint/2010/main" val="3942949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66701-225A-4D6B-A4E1-39C37C30C4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D01FE93-3CB1-4309-8502-9BF4DE98F8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39EA1347-1F03-4923-9A17-9B6150FD3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F39790-6FF8-4C49-B41D-947A603FB373}"/>
              </a:ext>
            </a:extLst>
          </p:cNvPr>
          <p:cNvSpPr>
            <a:spLocks noGrp="1"/>
          </p:cNvSpPr>
          <p:nvPr>
            <p:ph type="dt" sz="half" idx="10"/>
          </p:nvPr>
        </p:nvSpPr>
        <p:spPr/>
        <p:txBody>
          <a:bodyPr/>
          <a:lstStyle/>
          <a:p>
            <a:fld id="{533EEA87-4188-429F-83B5-97004217E875}" type="datetimeFigureOut">
              <a:rPr lang="en-CA" smtClean="0"/>
              <a:t>2018-12-11</a:t>
            </a:fld>
            <a:endParaRPr lang="en-CA" dirty="0"/>
          </a:p>
        </p:txBody>
      </p:sp>
      <p:sp>
        <p:nvSpPr>
          <p:cNvPr id="6" name="Footer Placeholder 5">
            <a:extLst>
              <a:ext uri="{FF2B5EF4-FFF2-40B4-BE49-F238E27FC236}">
                <a16:creationId xmlns:a16="http://schemas.microsoft.com/office/drawing/2014/main" id="{5EFA491F-A6FD-4DE1-8EB5-1C358492A1B3}"/>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D2651F24-93B4-4BB3-8502-9C43A1C0907A}"/>
              </a:ext>
            </a:extLst>
          </p:cNvPr>
          <p:cNvSpPr>
            <a:spLocks noGrp="1"/>
          </p:cNvSpPr>
          <p:nvPr>
            <p:ph type="sldNum" sz="quarter" idx="12"/>
          </p:nvPr>
        </p:nvSpPr>
        <p:spPr/>
        <p:txBody>
          <a:bodyPr/>
          <a:lstStyle/>
          <a:p>
            <a:fld id="{68BC18E8-1426-4413-B765-B259CD598127}" type="slidenum">
              <a:rPr lang="en-CA" smtClean="0"/>
              <a:t>‹#›</a:t>
            </a:fld>
            <a:endParaRPr lang="en-CA" dirty="0"/>
          </a:p>
        </p:txBody>
      </p:sp>
    </p:spTree>
    <p:extLst>
      <p:ext uri="{BB962C8B-B14F-4D97-AF65-F5344CB8AC3E}">
        <p14:creationId xmlns:p14="http://schemas.microsoft.com/office/powerpoint/2010/main" val="4009323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14DFAE-EF6C-4063-BCD8-D9A296DACC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8001047-9597-4777-815A-E18CB0F4DC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D1C8887-7AE7-4462-B29E-12F9CB8D04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EEA87-4188-429F-83B5-97004217E875}" type="datetimeFigureOut">
              <a:rPr lang="en-CA" smtClean="0"/>
              <a:t>2018-12-11</a:t>
            </a:fld>
            <a:endParaRPr lang="en-CA" dirty="0"/>
          </a:p>
        </p:txBody>
      </p:sp>
      <p:sp>
        <p:nvSpPr>
          <p:cNvPr id="5" name="Footer Placeholder 4">
            <a:extLst>
              <a:ext uri="{FF2B5EF4-FFF2-40B4-BE49-F238E27FC236}">
                <a16:creationId xmlns:a16="http://schemas.microsoft.com/office/drawing/2014/main" id="{14F9D3A0-61E0-4A0A-8D91-74EA3781ED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1DEBB2BE-2909-4513-9F06-11454BDB41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C18E8-1426-4413-B765-B259CD598127}" type="slidenum">
              <a:rPr lang="en-CA" smtClean="0"/>
              <a:t>‹#›</a:t>
            </a:fld>
            <a:endParaRPr lang="en-CA" dirty="0"/>
          </a:p>
        </p:txBody>
      </p:sp>
    </p:spTree>
    <p:extLst>
      <p:ext uri="{BB962C8B-B14F-4D97-AF65-F5344CB8AC3E}">
        <p14:creationId xmlns:p14="http://schemas.microsoft.com/office/powerpoint/2010/main" val="2484882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501587-A6F9-4E77-9FAD-3ADC448BE0ED}"/>
              </a:ext>
            </a:extLst>
          </p:cNvPr>
          <p:cNvSpPr>
            <a:spLocks noGrp="1"/>
          </p:cNvSpPr>
          <p:nvPr>
            <p:ph type="ctrTitle"/>
          </p:nvPr>
        </p:nvSpPr>
        <p:spPr>
          <a:xfrm>
            <a:off x="838199" y="4525347"/>
            <a:ext cx="6801321" cy="1737360"/>
          </a:xfrm>
        </p:spPr>
        <p:txBody>
          <a:bodyPr anchor="ctr">
            <a:normAutofit/>
          </a:bodyPr>
          <a:lstStyle/>
          <a:p>
            <a:pPr algn="r"/>
            <a:r>
              <a:rPr lang="en-CA" dirty="0"/>
              <a:t>AIR RULES AND PROCEDURES </a:t>
            </a:r>
          </a:p>
        </p:txBody>
      </p:sp>
      <p:sp>
        <p:nvSpPr>
          <p:cNvPr id="3" name="Subtitle 2">
            <a:extLst>
              <a:ext uri="{FF2B5EF4-FFF2-40B4-BE49-F238E27FC236}">
                <a16:creationId xmlns:a16="http://schemas.microsoft.com/office/drawing/2014/main" id="{83B38DE0-3EF7-4EFB-96D9-18E042A23977}"/>
              </a:ext>
            </a:extLst>
          </p:cNvPr>
          <p:cNvSpPr>
            <a:spLocks noGrp="1"/>
          </p:cNvSpPr>
          <p:nvPr>
            <p:ph type="subTitle" idx="1"/>
          </p:nvPr>
        </p:nvSpPr>
        <p:spPr>
          <a:xfrm>
            <a:off x="7961258" y="4525347"/>
            <a:ext cx="3258675" cy="1737360"/>
          </a:xfrm>
        </p:spPr>
        <p:txBody>
          <a:bodyPr anchor="ctr">
            <a:normAutofit/>
          </a:bodyPr>
          <a:lstStyle/>
          <a:p>
            <a:pPr algn="l"/>
            <a:r>
              <a:rPr lang="en-CA" dirty="0"/>
              <a:t>Ground School </a:t>
            </a: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officeArt object">
            <a:extLst>
              <a:ext uri="{FF2B5EF4-FFF2-40B4-BE49-F238E27FC236}">
                <a16:creationId xmlns:a16="http://schemas.microsoft.com/office/drawing/2014/main" id="{FB2D3296-235A-4151-BF85-CC9AB72D0228}"/>
              </a:ext>
            </a:extLst>
          </p:cNvPr>
          <p:cNvPicPr/>
          <p:nvPr/>
        </p:nvPicPr>
        <p:blipFill>
          <a:blip r:embed="rId2">
            <a:extLst/>
          </a:blip>
          <a:srcRect/>
          <a:stretch>
            <a:fillRect/>
          </a:stretch>
        </p:blipFill>
        <p:spPr>
          <a:xfrm>
            <a:off x="8796250" y="512295"/>
            <a:ext cx="2562444" cy="1735955"/>
          </a:xfrm>
          <a:prstGeom prst="rect">
            <a:avLst/>
          </a:prstGeom>
          <a:ln w="12700" cap="flat">
            <a:noFill/>
            <a:miter lim="400000"/>
          </a:ln>
          <a:effectLst/>
        </p:spPr>
      </p:pic>
    </p:spTree>
    <p:extLst>
      <p:ext uri="{BB962C8B-B14F-4D97-AF65-F5344CB8AC3E}">
        <p14:creationId xmlns:p14="http://schemas.microsoft.com/office/powerpoint/2010/main" val="4087408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7C2C6-E0D0-42E1-9834-9C98E074F227}"/>
              </a:ext>
            </a:extLst>
          </p:cNvPr>
          <p:cNvSpPr>
            <a:spLocks noGrp="1"/>
          </p:cNvSpPr>
          <p:nvPr>
            <p:ph type="title"/>
          </p:nvPr>
        </p:nvSpPr>
        <p:spPr>
          <a:xfrm>
            <a:off x="267308" y="364755"/>
            <a:ext cx="3591627" cy="1325563"/>
          </a:xfrm>
        </p:spPr>
        <p:txBody>
          <a:bodyPr/>
          <a:lstStyle/>
          <a:p>
            <a:r>
              <a:rPr lang="en-CA" dirty="0"/>
              <a:t>OVER WATER FLIGHTS </a:t>
            </a:r>
            <a:r>
              <a:rPr lang="en-CA" sz="2000" dirty="0"/>
              <a:t>(</a:t>
            </a:r>
            <a:r>
              <a:rPr lang="en-CA" sz="1800" dirty="0"/>
              <a:t>helicopters)  </a:t>
            </a:r>
            <a:endParaRPr lang="en-CA" dirty="0"/>
          </a:p>
        </p:txBody>
      </p:sp>
      <p:sp>
        <p:nvSpPr>
          <p:cNvPr id="3" name="Content Placeholder 2">
            <a:extLst>
              <a:ext uri="{FF2B5EF4-FFF2-40B4-BE49-F238E27FC236}">
                <a16:creationId xmlns:a16="http://schemas.microsoft.com/office/drawing/2014/main" id="{2340539D-0D5D-40C2-A95E-7E5BE20E8273}"/>
              </a:ext>
            </a:extLst>
          </p:cNvPr>
          <p:cNvSpPr>
            <a:spLocks noGrp="1"/>
          </p:cNvSpPr>
          <p:nvPr>
            <p:ph idx="1"/>
          </p:nvPr>
        </p:nvSpPr>
        <p:spPr>
          <a:xfrm>
            <a:off x="465464" y="1690318"/>
            <a:ext cx="4304251" cy="4351338"/>
          </a:xfrm>
        </p:spPr>
        <p:txBody>
          <a:bodyPr/>
          <a:lstStyle/>
          <a:p>
            <a:pPr marL="0" indent="0" algn="ctr">
              <a:buNone/>
            </a:pPr>
            <a:r>
              <a:rPr lang="en-CA" sz="1800" dirty="0"/>
              <a:t>For single engine helicopter</a:t>
            </a:r>
          </a:p>
          <a:p>
            <a:pPr marL="0" indent="0">
              <a:buNone/>
            </a:pPr>
            <a:endParaRPr lang="en-CA" sz="1800" dirty="0"/>
          </a:p>
          <a:p>
            <a:r>
              <a:rPr lang="en-CA" sz="1800" dirty="0"/>
              <a:t>Car’s 602.62/ 602.63 (4) </a:t>
            </a:r>
          </a:p>
          <a:p>
            <a:r>
              <a:rPr lang="en-CA" sz="1800" dirty="0"/>
              <a:t>Must be within gliding distance of shore. </a:t>
            </a:r>
          </a:p>
          <a:p>
            <a:r>
              <a:rPr lang="en-CA" sz="1800" dirty="0"/>
              <a:t>With lifejackets; no more than 15 minutes or 25 nautical miles; whichever is less.</a:t>
            </a:r>
          </a:p>
          <a:p>
            <a:r>
              <a:rPr lang="en-CA" sz="1800" dirty="0"/>
              <a:t>Beyond 25 nautical miles or 15 minutes you require a life raft.</a:t>
            </a:r>
          </a:p>
          <a:p>
            <a:r>
              <a:rPr lang="en-CA" sz="1800" dirty="0"/>
              <a:t>If water is below 10 </a:t>
            </a:r>
            <a:r>
              <a:rPr lang="en-CA" sz="1800" dirty="0">
                <a:latin typeface="Arial" panose="020B0604020202020204" pitchFamily="34" charset="0"/>
                <a:cs typeface="Arial" panose="020B0604020202020204" pitchFamily="34" charset="0"/>
              </a:rPr>
              <a:t>̊</a:t>
            </a:r>
            <a:r>
              <a:rPr lang="en-CA" sz="1800" dirty="0"/>
              <a:t> C a life suit must be on board.</a:t>
            </a:r>
          </a:p>
          <a:p>
            <a:pPr marL="0" indent="0">
              <a:buNone/>
            </a:pPr>
            <a:r>
              <a:rPr lang="en-CA" sz="1800" dirty="0"/>
              <a:t>   </a:t>
            </a:r>
          </a:p>
          <a:p>
            <a:endParaRPr lang="en-CA" dirty="0"/>
          </a:p>
        </p:txBody>
      </p:sp>
      <p:sp>
        <p:nvSpPr>
          <p:cNvPr id="5" name="TextBox 4">
            <a:extLst>
              <a:ext uri="{FF2B5EF4-FFF2-40B4-BE49-F238E27FC236}">
                <a16:creationId xmlns:a16="http://schemas.microsoft.com/office/drawing/2014/main" id="{1B80D48B-6961-4F10-9984-95957F14E69B}"/>
              </a:ext>
            </a:extLst>
          </p:cNvPr>
          <p:cNvSpPr txBox="1"/>
          <p:nvPr/>
        </p:nvSpPr>
        <p:spPr>
          <a:xfrm>
            <a:off x="5835956" y="658204"/>
            <a:ext cx="5621154" cy="369332"/>
          </a:xfrm>
          <a:prstGeom prst="rect">
            <a:avLst/>
          </a:prstGeom>
          <a:noFill/>
        </p:spPr>
        <p:txBody>
          <a:bodyPr wrap="square" rtlCol="0">
            <a:spAutoFit/>
          </a:bodyPr>
          <a:lstStyle/>
          <a:p>
            <a:pPr algn="ctr"/>
            <a:r>
              <a:rPr lang="en-CA" b="1" dirty="0"/>
              <a:t>For multi engine helicopters </a:t>
            </a:r>
          </a:p>
        </p:txBody>
      </p:sp>
      <p:sp>
        <p:nvSpPr>
          <p:cNvPr id="6" name="TextBox 5">
            <a:extLst>
              <a:ext uri="{FF2B5EF4-FFF2-40B4-BE49-F238E27FC236}">
                <a16:creationId xmlns:a16="http://schemas.microsoft.com/office/drawing/2014/main" id="{86E807FE-C264-4787-BE75-36C3DA816355}"/>
              </a:ext>
            </a:extLst>
          </p:cNvPr>
          <p:cNvSpPr txBox="1"/>
          <p:nvPr/>
        </p:nvSpPr>
        <p:spPr>
          <a:xfrm>
            <a:off x="6096000" y="1376412"/>
            <a:ext cx="4668252" cy="3139321"/>
          </a:xfrm>
          <a:prstGeom prst="rect">
            <a:avLst/>
          </a:prstGeom>
          <a:noFill/>
        </p:spPr>
        <p:txBody>
          <a:bodyPr wrap="square" rtlCol="0">
            <a:spAutoFit/>
          </a:bodyPr>
          <a:lstStyle/>
          <a:p>
            <a:pPr marL="285750" indent="-285750">
              <a:buFont typeface="Arial" panose="020B0604020202020204" pitchFamily="34" charset="0"/>
              <a:buChar char="•"/>
            </a:pPr>
            <a:r>
              <a:rPr lang="en-CA" dirty="0"/>
              <a:t>Must be within gliding distance of shore.</a:t>
            </a:r>
          </a:p>
          <a:p>
            <a:endParaRPr lang="en-CA" dirty="0"/>
          </a:p>
          <a:p>
            <a:pPr marL="285750" indent="-285750">
              <a:buFont typeface="Arial" panose="020B0604020202020204" pitchFamily="34" charset="0"/>
              <a:buChar char="•"/>
            </a:pPr>
            <a:r>
              <a:rPr lang="en-CA" dirty="0"/>
              <a:t>With life jackets; no more than 30 minutes or 50 nautical miles; whichever is less.</a:t>
            </a:r>
          </a:p>
          <a:p>
            <a:endParaRPr lang="en-CA" dirty="0"/>
          </a:p>
          <a:p>
            <a:pPr marL="285750" indent="-285750">
              <a:buFont typeface="Arial" panose="020B0604020202020204" pitchFamily="34" charset="0"/>
              <a:buChar char="•"/>
            </a:pPr>
            <a:r>
              <a:rPr lang="en-CA" dirty="0"/>
              <a:t>Beyond 50 nautical miles or 30 minutes you require a life raft and survival kit.</a:t>
            </a:r>
          </a:p>
          <a:p>
            <a:endParaRPr lang="en-CA" dirty="0"/>
          </a:p>
          <a:p>
            <a:pPr marL="285750" indent="-285750">
              <a:buFont typeface="Arial" panose="020B0604020202020204" pitchFamily="34" charset="0"/>
              <a:buChar char="•"/>
            </a:pPr>
            <a:r>
              <a:rPr lang="en-CA" dirty="0"/>
              <a:t>If the water is below 10 </a:t>
            </a:r>
            <a:r>
              <a:rPr lang="en-CA" dirty="0">
                <a:cs typeface="Arial" panose="020B0604020202020204" pitchFamily="34" charset="0"/>
              </a:rPr>
              <a:t>̊ C a life suit must be on board.</a:t>
            </a:r>
            <a:endParaRPr lang="en-CA" dirty="0"/>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3112090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fade">
                                      <p:cBhvr>
                                        <p:cTn id="40" dur="500"/>
                                        <p:tgtEl>
                                          <p:spTgt spid="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Effect transition="in" filter="fade">
                                      <p:cBhvr>
                                        <p:cTn id="45" dur="500"/>
                                        <p:tgtEl>
                                          <p:spTgt spid="6">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4" end="4"/>
                                            </p:txEl>
                                          </p:spTgt>
                                        </p:tgtEl>
                                        <p:attrNameLst>
                                          <p:attrName>style.visibility</p:attrName>
                                        </p:attrNameLst>
                                      </p:cBhvr>
                                      <p:to>
                                        <p:strVal val="visible"/>
                                      </p:to>
                                    </p:set>
                                    <p:animEffect transition="in" filter="fade">
                                      <p:cBhvr>
                                        <p:cTn id="50" dur="500"/>
                                        <p:tgtEl>
                                          <p:spTgt spid="6">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xEl>
                                              <p:pRg st="6" end="6"/>
                                            </p:txEl>
                                          </p:spTgt>
                                        </p:tgtEl>
                                        <p:attrNameLst>
                                          <p:attrName>style.visibility</p:attrName>
                                        </p:attrNameLst>
                                      </p:cBhvr>
                                      <p:to>
                                        <p:strVal val="visible"/>
                                      </p:to>
                                    </p:set>
                                    <p:animEffect transition="in" filter="fade">
                                      <p:cBhvr>
                                        <p:cTn id="5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B7B36-BFFE-43E9-A369-979705665DB4}"/>
              </a:ext>
            </a:extLst>
          </p:cNvPr>
          <p:cNvSpPr>
            <a:spLocks noGrp="1"/>
          </p:cNvSpPr>
          <p:nvPr>
            <p:ph type="title"/>
          </p:nvPr>
        </p:nvSpPr>
        <p:spPr>
          <a:xfrm>
            <a:off x="1136428" y="627564"/>
            <a:ext cx="7474172" cy="1325563"/>
          </a:xfrm>
        </p:spPr>
        <p:txBody>
          <a:bodyPr>
            <a:normAutofit/>
          </a:bodyPr>
          <a:lstStyle/>
          <a:p>
            <a:r>
              <a:rPr lang="en-CA" dirty="0"/>
              <a:t>OVER WATER FLIGHTS </a:t>
            </a:r>
          </a:p>
        </p:txBody>
      </p:sp>
      <p:sp>
        <p:nvSpPr>
          <p:cNvPr id="3" name="Content Placeholder 2">
            <a:extLst>
              <a:ext uri="{FF2B5EF4-FFF2-40B4-BE49-F238E27FC236}">
                <a16:creationId xmlns:a16="http://schemas.microsoft.com/office/drawing/2014/main" id="{A54D9E32-14D3-4FA5-8260-D8B1C1C1D611}"/>
              </a:ext>
            </a:extLst>
          </p:cNvPr>
          <p:cNvSpPr>
            <a:spLocks noGrp="1"/>
          </p:cNvSpPr>
          <p:nvPr>
            <p:ph idx="1"/>
          </p:nvPr>
        </p:nvSpPr>
        <p:spPr>
          <a:xfrm>
            <a:off x="1136429" y="2278173"/>
            <a:ext cx="6573407" cy="3450613"/>
          </a:xfrm>
        </p:spPr>
        <p:txBody>
          <a:bodyPr anchor="ctr">
            <a:normAutofit/>
          </a:bodyPr>
          <a:lstStyle/>
          <a:p>
            <a:pPr marL="0" indent="0">
              <a:buNone/>
            </a:pPr>
            <a:r>
              <a:rPr lang="en-CA" sz="2000" b="1" dirty="0"/>
              <a:t>Class 7 – 703.23 , 723.23</a:t>
            </a:r>
          </a:p>
          <a:p>
            <a:pPr marL="0" indent="0">
              <a:buNone/>
            </a:pPr>
            <a:r>
              <a:rPr lang="en-CA" sz="2000" b="1" dirty="0"/>
              <a:t>Single engine helicopter</a:t>
            </a:r>
          </a:p>
          <a:p>
            <a:r>
              <a:rPr lang="en-CA" sz="2000" dirty="0"/>
              <a:t>No passengers beyond gliding distance at shore </a:t>
            </a:r>
          </a:p>
          <a:p>
            <a:r>
              <a:rPr lang="en-CA" sz="2000" dirty="0"/>
              <a:t>If you have life jackets or pop out floats, you can go up to 15 minutes or 25 nautical miles whichever is less </a:t>
            </a:r>
          </a:p>
          <a:p>
            <a:r>
              <a:rPr lang="en-CA" sz="2000" dirty="0"/>
              <a:t>Beyond 15 minutes and 25 nautical miles you require a life raft, a flight plan, ditching procedures in your ops manual, radio contact at all times, and if the water is less than 10 </a:t>
            </a:r>
            <a:r>
              <a:rPr lang="en-CA" sz="2000" dirty="0">
                <a:latin typeface="Arial" panose="020B0604020202020204" pitchFamily="34" charset="0"/>
                <a:cs typeface="Arial" panose="020B0604020202020204" pitchFamily="34" charset="0"/>
              </a:rPr>
              <a:t>̊ C you must have a life vest. </a:t>
            </a:r>
            <a:endParaRPr lang="en-CA" sz="2000" dirty="0"/>
          </a:p>
          <a:p>
            <a:endParaRPr lang="en-CA" sz="2000" dirty="0"/>
          </a:p>
          <a:p>
            <a:pPr marL="0" indent="0">
              <a:buNone/>
            </a:pPr>
            <a:endParaRPr lang="en-CA" sz="2000"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Stopwatch">
            <a:extLst>
              <a:ext uri="{FF2B5EF4-FFF2-40B4-BE49-F238E27FC236}">
                <a16:creationId xmlns:a16="http://schemas.microsoft.com/office/drawing/2014/main" id="{E0011B92-3F7F-4646-AF8F-BE8D6B649D4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38399379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FCAD4AD-7A2A-4203-ABA8-C3035CBBAD96}"/>
              </a:ext>
            </a:extLst>
          </p:cNvPr>
          <p:cNvSpPr>
            <a:spLocks noGrp="1"/>
          </p:cNvSpPr>
          <p:nvPr>
            <p:ph type="title"/>
          </p:nvPr>
        </p:nvSpPr>
        <p:spPr>
          <a:xfrm>
            <a:off x="1179226" y="826680"/>
            <a:ext cx="9833548" cy="1325563"/>
          </a:xfrm>
        </p:spPr>
        <p:txBody>
          <a:bodyPr>
            <a:normAutofit/>
          </a:bodyPr>
          <a:lstStyle/>
          <a:p>
            <a:pPr algn="ctr"/>
            <a:r>
              <a:rPr lang="en-CA" sz="4000">
                <a:solidFill>
                  <a:srgbClr val="FFFFFF"/>
                </a:solidFill>
              </a:rPr>
              <a:t>AEROBATICS</a:t>
            </a:r>
            <a:br>
              <a:rPr lang="en-CA" sz="4000">
                <a:solidFill>
                  <a:srgbClr val="FFFFFF"/>
                </a:solidFill>
              </a:rPr>
            </a:br>
            <a:endParaRPr lang="en-CA" sz="4000">
              <a:solidFill>
                <a:srgbClr val="FFFFFF"/>
              </a:solidFill>
            </a:endParaRPr>
          </a:p>
        </p:txBody>
      </p:sp>
      <p:sp>
        <p:nvSpPr>
          <p:cNvPr id="3" name="Content Placeholder 2">
            <a:extLst>
              <a:ext uri="{FF2B5EF4-FFF2-40B4-BE49-F238E27FC236}">
                <a16:creationId xmlns:a16="http://schemas.microsoft.com/office/drawing/2014/main" id="{9DD72586-9973-4FCF-AEE4-34DEB9A6662C}"/>
              </a:ext>
            </a:extLst>
          </p:cNvPr>
          <p:cNvSpPr>
            <a:spLocks noGrp="1"/>
          </p:cNvSpPr>
          <p:nvPr>
            <p:ph idx="1"/>
          </p:nvPr>
        </p:nvSpPr>
        <p:spPr>
          <a:xfrm>
            <a:off x="936630" y="2523803"/>
            <a:ext cx="9833548" cy="2693976"/>
          </a:xfrm>
        </p:spPr>
        <p:txBody>
          <a:bodyPr>
            <a:normAutofit/>
          </a:bodyPr>
          <a:lstStyle/>
          <a:p>
            <a:endParaRPr lang="en-CA" sz="1800" dirty="0">
              <a:solidFill>
                <a:srgbClr val="000000"/>
              </a:solidFill>
            </a:endParaRPr>
          </a:p>
          <a:p>
            <a:pPr marL="285750" indent="-285750"/>
            <a:r>
              <a:rPr lang="en-CA" sz="1800" dirty="0">
                <a:solidFill>
                  <a:srgbClr val="000000"/>
                </a:solidFill>
              </a:rPr>
              <a:t>Any maneuver intentionally performed by an aircraft, involving an abrupt change in its altitude, an abnormal attitude, or abrupt variation in speed is considered to be aerobatic flight. </a:t>
            </a:r>
          </a:p>
          <a:p>
            <a:pPr marL="285750" indent="-285750"/>
            <a:r>
              <a:rPr lang="en-CA" sz="1800" dirty="0">
                <a:solidFill>
                  <a:srgbClr val="000000"/>
                </a:solidFill>
              </a:rPr>
              <a:t>Aerobatics are not permitted over any urban or populous areas. They are not permitted in controlled airspace or in any air route, or over any assembly of people except with written authorization from Transport Canada. </a:t>
            </a:r>
          </a:p>
          <a:p>
            <a:pPr marL="285750" indent="-285750"/>
            <a:r>
              <a:rPr lang="en-CA" sz="1800" dirty="0">
                <a:solidFill>
                  <a:srgbClr val="000000"/>
                </a:solidFill>
              </a:rPr>
              <a:t>Passengers may not be carried in an aircraft performing aerobatics unless the pilot-in-command has at least 10 hours dual flight instruction in conducting maneuvers, or 20 hours conducting aerobatic maneuvers. </a:t>
            </a:r>
          </a:p>
          <a:p>
            <a:pPr marL="285750" indent="-285750"/>
            <a:r>
              <a:rPr lang="en-CA" sz="1800" dirty="0">
                <a:solidFill>
                  <a:srgbClr val="000000"/>
                </a:solidFill>
              </a:rPr>
              <a:t>No person operating an aircraft shall conduct aerobatic manoeuvres when flight visibility is less than 3 miles, or below 2,000 feet AGL. </a:t>
            </a:r>
          </a:p>
          <a:p>
            <a:pPr marL="285750" indent="-285750"/>
            <a:r>
              <a:rPr lang="en-CA" sz="1800" dirty="0">
                <a:solidFill>
                  <a:srgbClr val="000000"/>
                </a:solidFill>
              </a:rPr>
              <a:t>The recovery from a practice spin should be made at an altitude not lower than 2,000 feet above the ground. </a:t>
            </a:r>
          </a:p>
          <a:p>
            <a:endParaRPr lang="en-CA" sz="1400" dirty="0">
              <a:solidFill>
                <a:srgbClr val="000000"/>
              </a:solidFill>
            </a:endParaRPr>
          </a:p>
        </p:txBody>
      </p:sp>
    </p:spTree>
    <p:extLst>
      <p:ext uri="{BB962C8B-B14F-4D97-AF65-F5344CB8AC3E}">
        <p14:creationId xmlns:p14="http://schemas.microsoft.com/office/powerpoint/2010/main" val="3625195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933EFC7D-D50D-4ACF-A0D8-A1EF0EEE9EE5}"/>
              </a:ext>
            </a:extLst>
          </p:cNvPr>
          <p:cNvSpPr>
            <a:spLocks noGrp="1"/>
          </p:cNvSpPr>
          <p:nvPr>
            <p:ph type="title"/>
          </p:nvPr>
        </p:nvSpPr>
        <p:spPr>
          <a:xfrm>
            <a:off x="904877" y="2415322"/>
            <a:ext cx="3451730" cy="2399869"/>
          </a:xfrm>
        </p:spPr>
        <p:txBody>
          <a:bodyPr>
            <a:normAutofit/>
          </a:bodyPr>
          <a:lstStyle/>
          <a:p>
            <a:pPr algn="ctr"/>
            <a:r>
              <a:rPr lang="en-CA" sz="4000" dirty="0">
                <a:solidFill>
                  <a:srgbClr val="FFFFFF"/>
                </a:solidFill>
              </a:rPr>
              <a:t>AIRCRAFT OCCURRENCES</a:t>
            </a:r>
          </a:p>
        </p:txBody>
      </p:sp>
      <p:sp>
        <p:nvSpPr>
          <p:cNvPr id="3" name="Content Placeholder 2">
            <a:extLst>
              <a:ext uri="{FF2B5EF4-FFF2-40B4-BE49-F238E27FC236}">
                <a16:creationId xmlns:a16="http://schemas.microsoft.com/office/drawing/2014/main" id="{812CC4E4-C24C-4BF8-B12B-4CE64BDA5721}"/>
              </a:ext>
            </a:extLst>
          </p:cNvPr>
          <p:cNvSpPr>
            <a:spLocks noGrp="1"/>
          </p:cNvSpPr>
          <p:nvPr>
            <p:ph idx="1"/>
          </p:nvPr>
        </p:nvSpPr>
        <p:spPr>
          <a:xfrm>
            <a:off x="4982845" y="815594"/>
            <a:ext cx="6704649" cy="5248656"/>
          </a:xfrm>
        </p:spPr>
        <p:txBody>
          <a:bodyPr anchor="ctr">
            <a:normAutofit/>
          </a:bodyPr>
          <a:lstStyle/>
          <a:p>
            <a:r>
              <a:rPr lang="en-CA" sz="1800" dirty="0"/>
              <a:t>A reportable aviation incident is defined as an occurrence involving an aircraft with a gross weight of over 5,700 kg where an engine fails, smoke or fire occurs, malfunction of aircraft system, fuel shortage or depressurization occurs; the aircraft is refuelled with incorrect fuel; there is  loss of separation or risk of collision during flight; or, during landing or take-off, there is failure of the aircraft to execute a safe and effective procedure. </a:t>
            </a:r>
          </a:p>
          <a:p>
            <a:r>
              <a:rPr lang="en-CA" sz="1800" dirty="0"/>
              <a:t>In the case of an accident, the information to be reported includes the type, nationality and registration marks of the aircraft, the name of the owner or operator, the name of the pilot-in-command, the date and time of the accident, the last point of departure and the point of intended landing of the aircraft, the position of the aircraft with reference to some easily identified geographical point, the number of crew members and passengers and whether they were killed or seriously injured, the nature of the accident and the extent of damage to the aircraft, a description of any dangerous goods aboard the aircraft, the name and address of the person making the report. </a:t>
            </a:r>
          </a:p>
          <a:p>
            <a:pPr marL="0" indent="0">
              <a:buNone/>
            </a:pPr>
            <a:endParaRPr lang="en-CA" sz="1700" dirty="0"/>
          </a:p>
        </p:txBody>
      </p:sp>
    </p:spTree>
    <p:extLst>
      <p:ext uri="{BB962C8B-B14F-4D97-AF65-F5344CB8AC3E}">
        <p14:creationId xmlns:p14="http://schemas.microsoft.com/office/powerpoint/2010/main" val="32590626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EE427-1D8E-4C09-8431-3912C05665BD}"/>
              </a:ext>
            </a:extLst>
          </p:cNvPr>
          <p:cNvSpPr>
            <a:spLocks noGrp="1"/>
          </p:cNvSpPr>
          <p:nvPr>
            <p:ph type="title"/>
          </p:nvPr>
        </p:nvSpPr>
        <p:spPr>
          <a:xfrm>
            <a:off x="1913468" y="178513"/>
            <a:ext cx="9440332" cy="586597"/>
          </a:xfrm>
        </p:spPr>
        <p:txBody>
          <a:bodyPr>
            <a:normAutofit/>
          </a:bodyPr>
          <a:lstStyle/>
          <a:p>
            <a:r>
              <a:rPr lang="en-CA" dirty="0"/>
              <a:t>AIR TRAFFIC SERVICES </a:t>
            </a:r>
          </a:p>
        </p:txBody>
      </p:sp>
      <p:pic>
        <p:nvPicPr>
          <p:cNvPr id="7" name="Graphic 6" descr="Helicopter">
            <a:extLst>
              <a:ext uri="{FF2B5EF4-FFF2-40B4-BE49-F238E27FC236}">
                <a16:creationId xmlns:a16="http://schemas.microsoft.com/office/drawing/2014/main" id="{585408FB-24AA-45EC-938C-FE2D67CCE7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6233" y="14611"/>
            <a:ext cx="914400" cy="914400"/>
          </a:xfrm>
          <a:prstGeom prst="rect">
            <a:avLst/>
          </a:prstGeom>
        </p:spPr>
      </p:pic>
      <p:sp>
        <p:nvSpPr>
          <p:cNvPr id="3" name="Content Placeholder 2">
            <a:extLst>
              <a:ext uri="{FF2B5EF4-FFF2-40B4-BE49-F238E27FC236}">
                <a16:creationId xmlns:a16="http://schemas.microsoft.com/office/drawing/2014/main" id="{DAF1EDFA-73D3-49D0-8E20-E4C989A7A850}"/>
              </a:ext>
            </a:extLst>
          </p:cNvPr>
          <p:cNvSpPr>
            <a:spLocks noGrp="1"/>
          </p:cNvSpPr>
          <p:nvPr>
            <p:ph idx="1"/>
          </p:nvPr>
        </p:nvSpPr>
        <p:spPr>
          <a:xfrm>
            <a:off x="427653" y="1027906"/>
            <a:ext cx="10515600" cy="4351338"/>
          </a:xfrm>
        </p:spPr>
        <p:txBody>
          <a:bodyPr>
            <a:noAutofit/>
          </a:bodyPr>
          <a:lstStyle/>
          <a:p>
            <a:r>
              <a:rPr lang="en-CA" sz="1800" dirty="0"/>
              <a:t>The following air traffic control and information services are provided by ATC through area control centre, terminal control units and control towers. </a:t>
            </a:r>
          </a:p>
          <a:p>
            <a:r>
              <a:rPr lang="en-CA" sz="1800" b="1" dirty="0"/>
              <a:t>Airport Control Service - </a:t>
            </a:r>
            <a:r>
              <a:rPr lang="en-CA" sz="1800" dirty="0"/>
              <a:t>is provided by airport control towers to aircraft and vehicles on the maneuvering area of an airport and to aircraft operating in the vicinity of an airport. </a:t>
            </a:r>
          </a:p>
          <a:p>
            <a:r>
              <a:rPr lang="en-CA" sz="1800" b="1" dirty="0"/>
              <a:t>Area Control Service- </a:t>
            </a:r>
            <a:r>
              <a:rPr lang="en-CA" sz="1800" dirty="0"/>
              <a:t>is provided by ACCs to IFR and VFR flight operating within specified control areas.</a:t>
            </a:r>
          </a:p>
          <a:p>
            <a:r>
              <a:rPr lang="en-CA" sz="1800" b="1" dirty="0"/>
              <a:t>Terminal Control Service- </a:t>
            </a:r>
            <a:r>
              <a:rPr lang="en-CA" sz="1800" dirty="0"/>
              <a:t>is provided by ACC or TCUs to IFR and VFR flights operating within specified control areas. </a:t>
            </a:r>
          </a:p>
          <a:p>
            <a:r>
              <a:rPr lang="en-CA" sz="1800" b="1" dirty="0"/>
              <a:t>Terminal Radar Service- </a:t>
            </a:r>
            <a:r>
              <a:rPr lang="en-CA" sz="1800" dirty="0"/>
              <a:t>is provided by ATC units to IFR aircraft operating within radar service area. </a:t>
            </a:r>
          </a:p>
          <a:p>
            <a:r>
              <a:rPr lang="en-CA" sz="1800" b="1" dirty="0"/>
              <a:t>Alerting Service- </a:t>
            </a:r>
            <a:r>
              <a:rPr lang="en-CA" sz="1800" dirty="0"/>
              <a:t>notifies appropriate organizations regarding aircraft in need of search and rescue services.</a:t>
            </a:r>
          </a:p>
          <a:p>
            <a:r>
              <a:rPr lang="en-CA" sz="1800" b="1" dirty="0"/>
              <a:t>Airspace Reservation Service- </a:t>
            </a:r>
            <a:r>
              <a:rPr lang="en-CA" sz="1800" dirty="0"/>
              <a:t>provides reserved airspace for specified air operations in controlled airspace and disseminates information about these reservations.</a:t>
            </a:r>
          </a:p>
          <a:p>
            <a:r>
              <a:rPr lang="en-CA" sz="1800" b="1" dirty="0"/>
              <a:t>Aircraft Movement Information Service- </a:t>
            </a:r>
            <a:r>
              <a:rPr lang="en-CA" sz="1800" dirty="0"/>
              <a:t>collects, processes and disseminates information about aircraft flights operating into or within the air defence identification zones. </a:t>
            </a:r>
          </a:p>
          <a:p>
            <a:r>
              <a:rPr lang="en-CA" sz="1800" b="1" dirty="0"/>
              <a:t>Customs Notification Service (ADCUS)- </a:t>
            </a:r>
            <a:r>
              <a:rPr lang="en-CA" sz="1800" dirty="0"/>
              <a:t>provides advance notification to customs officials for transborder flights at specified ports of entry. </a:t>
            </a:r>
          </a:p>
          <a:p>
            <a:r>
              <a:rPr lang="en-CA" sz="1800" b="1" dirty="0"/>
              <a:t>Flight Information Service- </a:t>
            </a:r>
            <a:r>
              <a:rPr lang="en-CA" sz="1800" dirty="0"/>
              <a:t>is provided by ATC units to assists pilots by supplying information about known hazardous flight conditions. </a:t>
            </a:r>
          </a:p>
          <a:p>
            <a:pPr marL="0" indent="0">
              <a:buNone/>
            </a:pPr>
            <a:r>
              <a:rPr lang="en-CA" sz="1800" dirty="0"/>
              <a:t> </a:t>
            </a:r>
          </a:p>
        </p:txBody>
      </p:sp>
    </p:spTree>
    <p:extLst>
      <p:ext uri="{BB962C8B-B14F-4D97-AF65-F5344CB8AC3E}">
        <p14:creationId xmlns:p14="http://schemas.microsoft.com/office/powerpoint/2010/main" val="38155955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fade">
                                      <p:cBhvr>
                                        <p:cTn id="51" dur="500"/>
                                        <p:tgtEl>
                                          <p:spTgt spid="3">
                                            <p:txEl>
                                              <p:pRg st="9" end="9"/>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fade">
                                      <p:cBhvr>
                                        <p:cTn id="5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dotDmnd">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9D23A-C454-4300-B2C8-BFD3F49B6B53}"/>
              </a:ext>
            </a:extLst>
          </p:cNvPr>
          <p:cNvSpPr>
            <a:spLocks noGrp="1"/>
          </p:cNvSpPr>
          <p:nvPr>
            <p:ph type="title"/>
          </p:nvPr>
        </p:nvSpPr>
        <p:spPr/>
        <p:txBody>
          <a:bodyPr/>
          <a:lstStyle/>
          <a:p>
            <a:r>
              <a:rPr lang="en-CA" dirty="0"/>
              <a:t>FLIGHT RULES </a:t>
            </a:r>
          </a:p>
        </p:txBody>
      </p:sp>
      <p:sp>
        <p:nvSpPr>
          <p:cNvPr id="3" name="Content Placeholder 2">
            <a:extLst>
              <a:ext uri="{FF2B5EF4-FFF2-40B4-BE49-F238E27FC236}">
                <a16:creationId xmlns:a16="http://schemas.microsoft.com/office/drawing/2014/main" id="{9794AFF3-7E02-4034-B475-7EE34EACB443}"/>
              </a:ext>
            </a:extLst>
          </p:cNvPr>
          <p:cNvSpPr>
            <a:spLocks noGrp="1"/>
          </p:cNvSpPr>
          <p:nvPr>
            <p:ph idx="1"/>
          </p:nvPr>
        </p:nvSpPr>
        <p:spPr>
          <a:xfrm>
            <a:off x="838200" y="1253331"/>
            <a:ext cx="3205294" cy="4351338"/>
          </a:xfrm>
        </p:spPr>
        <p:txBody>
          <a:bodyPr>
            <a:normAutofit/>
          </a:bodyPr>
          <a:lstStyle/>
          <a:p>
            <a:r>
              <a:rPr lang="en-CA" sz="1800" dirty="0"/>
              <a:t>Visual flight rules (VFR)- the rules in which apply when flying by means of visual reference to the ground.</a:t>
            </a:r>
          </a:p>
          <a:p>
            <a:r>
              <a:rPr lang="en-CA" sz="1800" dirty="0"/>
              <a:t>Instrument flight rules (IFR)- the rules in which apply when flying by means of reference to the instruments in the cockpit. </a:t>
            </a:r>
          </a:p>
          <a:p>
            <a:r>
              <a:rPr lang="en-CA" sz="1800" dirty="0"/>
              <a:t>It is the responsibility of the pilot-in-command to determine whether a flight will be conducted in accordance with visual or instrument flight rules.</a:t>
            </a:r>
          </a:p>
          <a:p>
            <a:endParaRPr lang="en-CA" sz="1800" dirty="0"/>
          </a:p>
          <a:p>
            <a:endParaRPr lang="en-CA" sz="1800" dirty="0"/>
          </a:p>
        </p:txBody>
      </p:sp>
      <p:sp>
        <p:nvSpPr>
          <p:cNvPr id="4" name="TextBox 3">
            <a:extLst>
              <a:ext uri="{FF2B5EF4-FFF2-40B4-BE49-F238E27FC236}">
                <a16:creationId xmlns:a16="http://schemas.microsoft.com/office/drawing/2014/main" id="{C9AC9225-3A6D-4298-9403-D8928A579C07}"/>
              </a:ext>
            </a:extLst>
          </p:cNvPr>
          <p:cNvSpPr txBox="1"/>
          <p:nvPr/>
        </p:nvSpPr>
        <p:spPr>
          <a:xfrm>
            <a:off x="5761840" y="1253331"/>
            <a:ext cx="5689132" cy="738664"/>
          </a:xfrm>
          <a:prstGeom prst="rect">
            <a:avLst/>
          </a:prstGeom>
          <a:noFill/>
        </p:spPr>
        <p:txBody>
          <a:bodyPr wrap="square" rtlCol="0">
            <a:spAutoFit/>
          </a:bodyPr>
          <a:lstStyle/>
          <a:p>
            <a:r>
              <a:rPr lang="en-CA" sz="2400" dirty="0"/>
              <a:t>CLEARANCES AND INSTRUCTIONS (ATC)</a:t>
            </a:r>
          </a:p>
          <a:p>
            <a:endParaRPr lang="en-CA" dirty="0"/>
          </a:p>
        </p:txBody>
      </p:sp>
      <p:sp>
        <p:nvSpPr>
          <p:cNvPr id="5" name="TextBox 4">
            <a:extLst>
              <a:ext uri="{FF2B5EF4-FFF2-40B4-BE49-F238E27FC236}">
                <a16:creationId xmlns:a16="http://schemas.microsoft.com/office/drawing/2014/main" id="{31B4B3AD-1EE2-47BC-BADA-508B91EB1C1B}"/>
              </a:ext>
            </a:extLst>
          </p:cNvPr>
          <p:cNvSpPr txBox="1"/>
          <p:nvPr/>
        </p:nvSpPr>
        <p:spPr>
          <a:xfrm>
            <a:off x="6241409" y="2290194"/>
            <a:ext cx="4513277" cy="2308324"/>
          </a:xfrm>
          <a:prstGeom prst="rect">
            <a:avLst/>
          </a:prstGeom>
          <a:noFill/>
        </p:spPr>
        <p:txBody>
          <a:bodyPr wrap="square" rtlCol="0">
            <a:spAutoFit/>
          </a:bodyPr>
          <a:lstStyle/>
          <a:p>
            <a:pPr marL="285750" indent="-285750">
              <a:buFont typeface="Arial" panose="020B0604020202020204" pitchFamily="34" charset="0"/>
              <a:buChar char="•"/>
            </a:pPr>
            <a:r>
              <a:rPr lang="en-CA" dirty="0"/>
              <a:t>An air traffic control clearance is an authorization from an ATC unit for an aircraft to proceed within controlled airspace under specific conditions. </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An air traffic control instruction is a directive issued by an ATC unit for air traffic control purposes. </a:t>
            </a:r>
          </a:p>
        </p:txBody>
      </p:sp>
    </p:spTree>
    <p:extLst>
      <p:ext uri="{BB962C8B-B14F-4D97-AF65-F5344CB8AC3E}">
        <p14:creationId xmlns:p14="http://schemas.microsoft.com/office/powerpoint/2010/main" val="387067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4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79BC-560C-4262-962F-DFA4EF1A6477}"/>
              </a:ext>
            </a:extLst>
          </p:cNvPr>
          <p:cNvSpPr>
            <a:spLocks noGrp="1"/>
          </p:cNvSpPr>
          <p:nvPr>
            <p:ph type="title"/>
          </p:nvPr>
        </p:nvSpPr>
        <p:spPr>
          <a:xfrm>
            <a:off x="943761" y="817739"/>
            <a:ext cx="4173523" cy="607998"/>
          </a:xfrm>
        </p:spPr>
        <p:txBody>
          <a:bodyPr/>
          <a:lstStyle/>
          <a:p>
            <a:r>
              <a:rPr lang="en-CA" dirty="0">
                <a:solidFill>
                  <a:srgbClr val="000000"/>
                </a:solidFill>
              </a:rPr>
              <a:t>FLIGHT PLANS &amp; ITINERARIES </a:t>
            </a:r>
            <a:endParaRPr lang="en-CA" dirty="0"/>
          </a:p>
        </p:txBody>
      </p:sp>
      <p:sp>
        <p:nvSpPr>
          <p:cNvPr id="3" name="Content Placeholder 2">
            <a:extLst>
              <a:ext uri="{FF2B5EF4-FFF2-40B4-BE49-F238E27FC236}">
                <a16:creationId xmlns:a16="http://schemas.microsoft.com/office/drawing/2014/main" id="{5A4DC589-D300-4A27-A151-228CCE158EFF}"/>
              </a:ext>
            </a:extLst>
          </p:cNvPr>
          <p:cNvSpPr>
            <a:spLocks noGrp="1"/>
          </p:cNvSpPr>
          <p:nvPr>
            <p:ph idx="1"/>
          </p:nvPr>
        </p:nvSpPr>
        <p:spPr>
          <a:xfrm>
            <a:off x="400923" y="2361641"/>
            <a:ext cx="7501506" cy="3678620"/>
          </a:xfrm>
        </p:spPr>
        <p:txBody>
          <a:bodyPr/>
          <a:lstStyle/>
          <a:p>
            <a:r>
              <a:rPr lang="en-CA" sz="1800" dirty="0">
                <a:solidFill>
                  <a:srgbClr val="000000"/>
                </a:solidFill>
              </a:rPr>
              <a:t>For any VFR flights that will be conducted beyond a radius of 25 nautical miles from the airport of departure, the pilot-in-command is required to file an ICAO-standard VFR flight plan or VFR flight itinerary with an ATS unit such as air traffic control unit, a flight service station, a flight information centre, or a community aerodrome radio station. The pilot also has the option of leaving a flight itinerary with a responsible person who will notify search and rescue in the event that the flight is overdue. </a:t>
            </a:r>
          </a:p>
          <a:p>
            <a:r>
              <a:rPr lang="en-CA" sz="1800" dirty="0">
                <a:solidFill>
                  <a:srgbClr val="000000"/>
                </a:solidFill>
              </a:rPr>
              <a:t>A flight plan should contain the following information:</a:t>
            </a:r>
          </a:p>
          <a:p>
            <a:pPr marL="514350" indent="-514350">
              <a:buFont typeface="+mj-lt"/>
              <a:buAutoNum type="arabicPeriod"/>
            </a:pPr>
            <a:r>
              <a:rPr lang="en-CA" sz="1800" dirty="0">
                <a:solidFill>
                  <a:srgbClr val="000000"/>
                </a:solidFill>
              </a:rPr>
              <a:t>Type of flight plan </a:t>
            </a:r>
          </a:p>
          <a:p>
            <a:pPr marL="514350" indent="-514350">
              <a:buFont typeface="+mj-lt"/>
              <a:buAutoNum type="arabicPeriod"/>
            </a:pPr>
            <a:r>
              <a:rPr lang="en-CA" sz="1800" dirty="0">
                <a:solidFill>
                  <a:srgbClr val="000000"/>
                </a:solidFill>
              </a:rPr>
              <a:t>Aircraft identification</a:t>
            </a:r>
          </a:p>
          <a:p>
            <a:pPr marL="514350" indent="-514350">
              <a:buFont typeface="+mj-lt"/>
              <a:buAutoNum type="arabicPeriod"/>
            </a:pPr>
            <a:r>
              <a:rPr lang="en-CA" sz="1800" dirty="0">
                <a:solidFill>
                  <a:srgbClr val="000000"/>
                </a:solidFill>
              </a:rPr>
              <a:t>The type of aircraft and the type of NAV/COMM/SSR equipment expressed by means of the equipment codes.</a:t>
            </a:r>
          </a:p>
          <a:p>
            <a:endParaRPr lang="en-CA" dirty="0"/>
          </a:p>
        </p:txBody>
      </p:sp>
      <p:sp>
        <p:nvSpPr>
          <p:cNvPr id="4" name="Rectangle 3">
            <a:extLst>
              <a:ext uri="{FF2B5EF4-FFF2-40B4-BE49-F238E27FC236}">
                <a16:creationId xmlns:a16="http://schemas.microsoft.com/office/drawing/2014/main" id="{F1CB88BA-9CCE-4F01-8588-456E2E9A8EBB}"/>
              </a:ext>
            </a:extLst>
          </p:cNvPr>
          <p:cNvSpPr/>
          <p:nvPr/>
        </p:nvSpPr>
        <p:spPr>
          <a:xfrm>
            <a:off x="6700058" y="869295"/>
            <a:ext cx="2929433" cy="954107"/>
          </a:xfrm>
          <a:prstGeom prst="rect">
            <a:avLst/>
          </a:prstGeom>
        </p:spPr>
        <p:txBody>
          <a:bodyPr wrap="square">
            <a:spAutoFit/>
          </a:bodyPr>
          <a:lstStyle/>
          <a:p>
            <a:r>
              <a:rPr lang="en-CA" sz="1400" b="1" dirty="0"/>
              <a:t>Note: the first suffixes must indicate the NAV/COM equipment followed by an oblique stroke and another suffix to denote SSR equipment. </a:t>
            </a:r>
          </a:p>
        </p:txBody>
      </p:sp>
      <p:pic>
        <p:nvPicPr>
          <p:cNvPr id="5" name="Picture 4" descr="A screenshot of a cell phone&#10;&#10;Description automatically generated">
            <a:extLst>
              <a:ext uri="{FF2B5EF4-FFF2-40B4-BE49-F238E27FC236}">
                <a16:creationId xmlns:a16="http://schemas.microsoft.com/office/drawing/2014/main" id="{ED62B392-041D-4FFA-9A32-F44CBD15C3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9491" y="524935"/>
            <a:ext cx="2407313" cy="3620021"/>
          </a:xfrm>
          <a:prstGeom prst="rect">
            <a:avLst/>
          </a:prstGeom>
        </p:spPr>
      </p:pic>
      <p:sp>
        <p:nvSpPr>
          <p:cNvPr id="6" name="Rectangle 5">
            <a:extLst>
              <a:ext uri="{FF2B5EF4-FFF2-40B4-BE49-F238E27FC236}">
                <a16:creationId xmlns:a16="http://schemas.microsoft.com/office/drawing/2014/main" id="{7DA3DB9A-0610-4848-A259-79E797050387}"/>
              </a:ext>
            </a:extLst>
          </p:cNvPr>
          <p:cNvSpPr/>
          <p:nvPr/>
        </p:nvSpPr>
        <p:spPr>
          <a:xfrm>
            <a:off x="9739144" y="155603"/>
            <a:ext cx="2377830" cy="369332"/>
          </a:xfrm>
          <a:prstGeom prst="rect">
            <a:avLst/>
          </a:prstGeom>
        </p:spPr>
        <p:txBody>
          <a:bodyPr wrap="none">
            <a:spAutoFit/>
          </a:bodyPr>
          <a:lstStyle/>
          <a:p>
            <a:r>
              <a:rPr lang="en-CA" dirty="0"/>
              <a:t>Nav/Comm Equipment </a:t>
            </a:r>
          </a:p>
        </p:txBody>
      </p:sp>
      <p:pic>
        <p:nvPicPr>
          <p:cNvPr id="7" name="Picture 6" descr="A screenshot of a cell phone screen with text&#10;&#10;Description automatically generated">
            <a:extLst>
              <a:ext uri="{FF2B5EF4-FFF2-40B4-BE49-F238E27FC236}">
                <a16:creationId xmlns:a16="http://schemas.microsoft.com/office/drawing/2014/main" id="{25D6711A-8427-4D07-BC61-39F2B5D18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9367" y="4623537"/>
            <a:ext cx="3217607" cy="1715549"/>
          </a:xfrm>
          <a:prstGeom prst="rect">
            <a:avLst/>
          </a:prstGeom>
        </p:spPr>
      </p:pic>
      <p:sp>
        <p:nvSpPr>
          <p:cNvPr id="8" name="Rectangle 7">
            <a:extLst>
              <a:ext uri="{FF2B5EF4-FFF2-40B4-BE49-F238E27FC236}">
                <a16:creationId xmlns:a16="http://schemas.microsoft.com/office/drawing/2014/main" id="{660DB278-08D5-4064-8E33-BF342A8AA306}"/>
              </a:ext>
            </a:extLst>
          </p:cNvPr>
          <p:cNvSpPr/>
          <p:nvPr/>
        </p:nvSpPr>
        <p:spPr>
          <a:xfrm>
            <a:off x="9981343" y="4329622"/>
            <a:ext cx="1703608" cy="369332"/>
          </a:xfrm>
          <a:prstGeom prst="rect">
            <a:avLst/>
          </a:prstGeom>
        </p:spPr>
        <p:txBody>
          <a:bodyPr wrap="none">
            <a:spAutoFit/>
          </a:bodyPr>
          <a:lstStyle/>
          <a:p>
            <a:r>
              <a:rPr lang="en-CA" dirty="0"/>
              <a:t>SSR Equipment  </a:t>
            </a:r>
          </a:p>
        </p:txBody>
      </p:sp>
    </p:spTree>
    <p:extLst>
      <p:ext uri="{BB962C8B-B14F-4D97-AF65-F5344CB8AC3E}">
        <p14:creationId xmlns:p14="http://schemas.microsoft.com/office/powerpoint/2010/main" val="352400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84915CF-A4CF-4405-B119-A299014FCD20}"/>
              </a:ext>
            </a:extLst>
          </p:cNvPr>
          <p:cNvSpPr>
            <a:spLocks noGrp="1"/>
          </p:cNvSpPr>
          <p:nvPr>
            <p:ph type="title"/>
          </p:nvPr>
        </p:nvSpPr>
        <p:spPr>
          <a:xfrm>
            <a:off x="7453651" y="350169"/>
            <a:ext cx="4410005" cy="1325563"/>
          </a:xfrm>
        </p:spPr>
        <p:txBody>
          <a:bodyPr vert="horz" lIns="91440" tIns="45720" rIns="91440" bIns="45720" rtlCol="0" anchor="ctr">
            <a:normAutofit/>
          </a:bodyPr>
          <a:lstStyle/>
          <a:p>
            <a:r>
              <a:rPr lang="en-US" kern="1200" dirty="0">
                <a:solidFill>
                  <a:schemeClr val="tx1"/>
                </a:solidFill>
                <a:latin typeface="+mj-lt"/>
                <a:ea typeface="+mj-ea"/>
                <a:cs typeface="+mj-cs"/>
              </a:rPr>
              <a:t>FLIGHT PLANS &amp; ITINERARIES </a:t>
            </a:r>
          </a:p>
        </p:txBody>
      </p:sp>
      <p:pic>
        <p:nvPicPr>
          <p:cNvPr id="5" name="Content Placeholder 4" descr="A close up of text on a white background&#10;&#10;Description automatically generated">
            <a:extLst>
              <a:ext uri="{FF2B5EF4-FFF2-40B4-BE49-F238E27FC236}">
                <a16:creationId xmlns:a16="http://schemas.microsoft.com/office/drawing/2014/main" id="{2662D20B-3DFE-448F-958C-E9F895BD41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0432" y="121207"/>
            <a:ext cx="5077463" cy="6615586"/>
          </a:xfrm>
          <a:prstGeom prst="rect">
            <a:avLst/>
          </a:prstGeom>
        </p:spPr>
      </p:pic>
      <p:sp>
        <p:nvSpPr>
          <p:cNvPr id="6" name="TextBox 5">
            <a:extLst>
              <a:ext uri="{FF2B5EF4-FFF2-40B4-BE49-F238E27FC236}">
                <a16:creationId xmlns:a16="http://schemas.microsoft.com/office/drawing/2014/main" id="{6E2D8D4E-A223-4A7C-A60F-034ECFC9ECC5}"/>
              </a:ext>
            </a:extLst>
          </p:cNvPr>
          <p:cNvSpPr txBox="1"/>
          <p:nvPr/>
        </p:nvSpPr>
        <p:spPr>
          <a:xfrm>
            <a:off x="5636219" y="2025901"/>
            <a:ext cx="6384237" cy="415436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a:t>A flight itinerary shall contain the following information: </a:t>
            </a:r>
          </a:p>
          <a:p>
            <a:pPr>
              <a:lnSpc>
                <a:spcPct val="90000"/>
              </a:lnSpc>
              <a:spcAft>
                <a:spcPts val="600"/>
              </a:spcAft>
            </a:pPr>
            <a:endParaRPr lang="en-US" dirty="0"/>
          </a:p>
          <a:p>
            <a:pPr marL="342900" indent="-228600">
              <a:lnSpc>
                <a:spcPct val="90000"/>
              </a:lnSpc>
              <a:spcAft>
                <a:spcPts val="600"/>
              </a:spcAft>
              <a:buFont typeface="Arial" panose="020B0604020202020204" pitchFamily="34" charset="0"/>
              <a:buChar char="•"/>
            </a:pPr>
            <a:r>
              <a:rPr lang="en-US" dirty="0"/>
              <a:t>Aircraft registration and type</a:t>
            </a:r>
          </a:p>
          <a:p>
            <a:pPr marL="342900" indent="-228600">
              <a:lnSpc>
                <a:spcPct val="90000"/>
              </a:lnSpc>
              <a:spcAft>
                <a:spcPts val="600"/>
              </a:spcAft>
              <a:buFont typeface="Arial" panose="020B0604020202020204" pitchFamily="34" charset="0"/>
              <a:buChar char="•"/>
            </a:pPr>
            <a:r>
              <a:rPr lang="en-US" dirty="0"/>
              <a:t>Estimated duration of flight ETA at destination.</a:t>
            </a:r>
          </a:p>
          <a:p>
            <a:pPr marL="342900" indent="-228600">
              <a:lnSpc>
                <a:spcPct val="90000"/>
              </a:lnSpc>
              <a:spcAft>
                <a:spcPts val="600"/>
              </a:spcAft>
              <a:buFont typeface="Arial" panose="020B0604020202020204" pitchFamily="34" charset="0"/>
              <a:buChar char="•"/>
            </a:pPr>
            <a:r>
              <a:rPr lang="en-US" dirty="0"/>
              <a:t>Route of flight or the specific boundaries of the area of flight operations.</a:t>
            </a:r>
          </a:p>
          <a:p>
            <a:pPr marL="342900" indent="-228600">
              <a:lnSpc>
                <a:spcPct val="90000"/>
              </a:lnSpc>
              <a:spcAft>
                <a:spcPts val="600"/>
              </a:spcAft>
              <a:buFont typeface="Arial" panose="020B0604020202020204" pitchFamily="34" charset="0"/>
              <a:buChar char="•"/>
            </a:pPr>
            <a:r>
              <a:rPr lang="en-US" dirty="0"/>
              <a:t>Location of overnight stops, if applicable. </a:t>
            </a:r>
          </a:p>
          <a:p>
            <a:pPr marL="342900" indent="-228600">
              <a:lnSpc>
                <a:spcPct val="90000"/>
              </a:lnSpc>
              <a:spcAft>
                <a:spcPts val="600"/>
              </a:spcAft>
              <a:buFont typeface="Arial" panose="020B0604020202020204" pitchFamily="34" charset="0"/>
              <a:buChar char="•"/>
            </a:pPr>
            <a:endParaRPr lang="en-US" dirty="0"/>
          </a:p>
          <a:p>
            <a:pPr marL="114300" algn="ctr">
              <a:lnSpc>
                <a:spcPct val="90000"/>
              </a:lnSpc>
              <a:spcAft>
                <a:spcPts val="600"/>
              </a:spcAft>
            </a:pPr>
            <a:r>
              <a:rPr lang="en-US" sz="1600" dirty="0"/>
              <a:t>At this time we will practice a flight plan . (pg. 215, 3.16)</a:t>
            </a:r>
          </a:p>
        </p:txBody>
      </p:sp>
    </p:spTree>
    <p:extLst>
      <p:ext uri="{BB962C8B-B14F-4D97-AF65-F5344CB8AC3E}">
        <p14:creationId xmlns:p14="http://schemas.microsoft.com/office/powerpoint/2010/main" val="1504180944"/>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6C42F29-1BF4-4F89-A17B-ED1D344FF8F8}"/>
              </a:ext>
            </a:extLst>
          </p:cNvPr>
          <p:cNvSpPr>
            <a:spLocks noGrp="1"/>
          </p:cNvSpPr>
          <p:nvPr>
            <p:ph type="title"/>
          </p:nvPr>
        </p:nvSpPr>
        <p:spPr>
          <a:xfrm>
            <a:off x="640079" y="2053641"/>
            <a:ext cx="3669161" cy="2760098"/>
          </a:xfrm>
        </p:spPr>
        <p:txBody>
          <a:bodyPr>
            <a:normAutofit/>
          </a:bodyPr>
          <a:lstStyle/>
          <a:p>
            <a:r>
              <a:rPr lang="en-CA" dirty="0">
                <a:solidFill>
                  <a:srgbClr val="FFFFFF"/>
                </a:solidFill>
              </a:rPr>
              <a:t>TRANSBORDER FLIGHTS </a:t>
            </a:r>
          </a:p>
        </p:txBody>
      </p:sp>
      <p:sp>
        <p:nvSpPr>
          <p:cNvPr id="3" name="Content Placeholder 2">
            <a:extLst>
              <a:ext uri="{FF2B5EF4-FFF2-40B4-BE49-F238E27FC236}">
                <a16:creationId xmlns:a16="http://schemas.microsoft.com/office/drawing/2014/main" id="{B29F0E5D-F02C-4D6A-8C50-C319666A5D50}"/>
              </a:ext>
            </a:extLst>
          </p:cNvPr>
          <p:cNvSpPr>
            <a:spLocks noGrp="1"/>
          </p:cNvSpPr>
          <p:nvPr>
            <p:ph idx="1"/>
          </p:nvPr>
        </p:nvSpPr>
        <p:spPr>
          <a:xfrm>
            <a:off x="5977223" y="1036758"/>
            <a:ext cx="5574698" cy="5230634"/>
          </a:xfrm>
        </p:spPr>
        <p:txBody>
          <a:bodyPr anchor="ctr">
            <a:normAutofit/>
          </a:bodyPr>
          <a:lstStyle/>
          <a:p>
            <a:pPr marL="0" indent="0" algn="ctr">
              <a:buNone/>
            </a:pPr>
            <a:r>
              <a:rPr lang="en-CA" sz="1800" dirty="0">
                <a:solidFill>
                  <a:srgbClr val="000000"/>
                </a:solidFill>
              </a:rPr>
              <a:t>A flight plan must be filed for any flight that crosses the border into the untied states.</a:t>
            </a:r>
          </a:p>
          <a:p>
            <a:endParaRPr lang="en-CA" sz="1800" dirty="0">
              <a:solidFill>
                <a:srgbClr val="000000"/>
              </a:solidFill>
            </a:endParaRPr>
          </a:p>
          <a:p>
            <a:r>
              <a:rPr lang="en-CA" sz="1800" dirty="0">
                <a:solidFill>
                  <a:srgbClr val="000000"/>
                </a:solidFill>
              </a:rPr>
              <a:t>Require a transponder code</a:t>
            </a:r>
          </a:p>
          <a:p>
            <a:r>
              <a:rPr lang="en-CA" sz="1800" dirty="0">
                <a:solidFill>
                  <a:srgbClr val="000000"/>
                </a:solidFill>
              </a:rPr>
              <a:t>Prior to flight you need to fill out a eAPIS report.</a:t>
            </a:r>
          </a:p>
          <a:p>
            <a:r>
              <a:rPr lang="en-CA" sz="1800" dirty="0">
                <a:solidFill>
                  <a:srgbClr val="000000"/>
                </a:solidFill>
              </a:rPr>
              <a:t>You also need a cross border sticker</a:t>
            </a:r>
          </a:p>
          <a:p>
            <a:pPr marL="0" indent="0" algn="ctr">
              <a:buNone/>
            </a:pPr>
            <a:endParaRPr lang="en-CA" sz="1800" dirty="0">
              <a:solidFill>
                <a:srgbClr val="000000"/>
              </a:solidFill>
            </a:endParaRPr>
          </a:p>
          <a:p>
            <a:r>
              <a:rPr lang="en-CA" sz="1800" dirty="0">
                <a:solidFill>
                  <a:srgbClr val="000000"/>
                </a:solidFill>
              </a:rPr>
              <a:t>On return flight same as above but also must contact Canpass at least 2 hours prior to arrival, but not more than 48 hours before entering Canada. ( permit holders)</a:t>
            </a:r>
          </a:p>
          <a:p>
            <a:r>
              <a:rPr lang="en-CA" sz="1800" dirty="0">
                <a:solidFill>
                  <a:srgbClr val="000000"/>
                </a:solidFill>
              </a:rPr>
              <a:t>Non-permit holders must also contact Canpass a second time upon arrival in Canada at a designated airport of entry during customs office hours.   </a:t>
            </a:r>
          </a:p>
          <a:p>
            <a:pPr marL="0" indent="0" algn="ctr">
              <a:buNone/>
            </a:pPr>
            <a:endParaRPr lang="en-CA" sz="1800" dirty="0">
              <a:solidFill>
                <a:srgbClr val="000000"/>
              </a:solidFill>
            </a:endParaRPr>
          </a:p>
          <a:p>
            <a:endParaRPr lang="en-CA" sz="1800" dirty="0">
              <a:solidFill>
                <a:srgbClr val="000000"/>
              </a:solidFill>
            </a:endParaRPr>
          </a:p>
          <a:p>
            <a:pPr marL="0" indent="0">
              <a:buNone/>
            </a:pPr>
            <a:endParaRPr lang="en-CA" sz="1800" dirty="0">
              <a:solidFill>
                <a:srgbClr val="000000"/>
              </a:solidFill>
            </a:endParaRPr>
          </a:p>
          <a:p>
            <a:endParaRPr lang="en-CA" sz="1800" dirty="0">
              <a:solidFill>
                <a:srgbClr val="000000"/>
              </a:solidFill>
            </a:endParaRPr>
          </a:p>
          <a:p>
            <a:pPr marL="0" indent="0">
              <a:buNone/>
            </a:pPr>
            <a:endParaRPr lang="en-CA" sz="2400" dirty="0">
              <a:solidFill>
                <a:srgbClr val="000000"/>
              </a:solidFill>
            </a:endParaRPr>
          </a:p>
        </p:txBody>
      </p:sp>
    </p:spTree>
    <p:extLst>
      <p:ext uri="{BB962C8B-B14F-4D97-AF65-F5344CB8AC3E}">
        <p14:creationId xmlns:p14="http://schemas.microsoft.com/office/powerpoint/2010/main" val="1038471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4AE69-B759-46C3-9134-EBB206B1C3DC}"/>
              </a:ext>
            </a:extLst>
          </p:cNvPr>
          <p:cNvSpPr>
            <a:spLocks noGrp="1"/>
          </p:cNvSpPr>
          <p:nvPr>
            <p:ph type="title"/>
          </p:nvPr>
        </p:nvSpPr>
        <p:spPr>
          <a:xfrm>
            <a:off x="620086" y="122529"/>
            <a:ext cx="4946780" cy="614589"/>
          </a:xfrm>
        </p:spPr>
        <p:txBody>
          <a:bodyPr/>
          <a:lstStyle/>
          <a:p>
            <a:r>
              <a:rPr lang="en-CA" dirty="0"/>
              <a:t>CRUISING ALTITUDES  </a:t>
            </a:r>
          </a:p>
        </p:txBody>
      </p:sp>
      <p:sp>
        <p:nvSpPr>
          <p:cNvPr id="3" name="Content Placeholder 2">
            <a:extLst>
              <a:ext uri="{FF2B5EF4-FFF2-40B4-BE49-F238E27FC236}">
                <a16:creationId xmlns:a16="http://schemas.microsoft.com/office/drawing/2014/main" id="{27DEAE14-2493-4E68-8F3E-EFBE37382954}"/>
              </a:ext>
            </a:extLst>
          </p:cNvPr>
          <p:cNvSpPr>
            <a:spLocks noGrp="1"/>
          </p:cNvSpPr>
          <p:nvPr>
            <p:ph idx="1"/>
          </p:nvPr>
        </p:nvSpPr>
        <p:spPr>
          <a:xfrm>
            <a:off x="209540" y="838899"/>
            <a:ext cx="4203583" cy="4351338"/>
          </a:xfrm>
        </p:spPr>
        <p:txBody>
          <a:bodyPr>
            <a:normAutofit/>
          </a:bodyPr>
          <a:lstStyle/>
          <a:p>
            <a:r>
              <a:rPr lang="en-CA" sz="1800" dirty="0"/>
              <a:t>Cruising altitudes appropriate to the direction of flight must be maintained at all times regardless of whether a flight plan has, or has not been filed.</a:t>
            </a:r>
          </a:p>
          <a:p>
            <a:r>
              <a:rPr lang="en-CA" sz="1800" dirty="0"/>
              <a:t>In the southern domestic airspace, cruising altitudes are based on magnetic tracks. In the northern domestic airspace, cruising altitudes are based on true tracks. </a:t>
            </a:r>
          </a:p>
          <a:p>
            <a:r>
              <a:rPr lang="en-CA" sz="1800" dirty="0"/>
              <a:t>Altitudes below 18,000 feet are assigned by ATC. In uncontrolled airspace, a cruising altitude appropriate to the direction of flight should be chosen by a pilot and maintained. </a:t>
            </a:r>
          </a:p>
          <a:p>
            <a:r>
              <a:rPr lang="en-CA" sz="1800" dirty="0"/>
              <a:t>In level cruising flight, at or below 3,000 feet AGL, the specified cruising altitudes are not compulsory but should be flown if practical. </a:t>
            </a:r>
          </a:p>
        </p:txBody>
      </p:sp>
      <p:pic>
        <p:nvPicPr>
          <p:cNvPr id="6" name="Picture 5" descr="A screenshot of a cell phone&#10;&#10;Description automatically generated">
            <a:extLst>
              <a:ext uri="{FF2B5EF4-FFF2-40B4-BE49-F238E27FC236}">
                <a16:creationId xmlns:a16="http://schemas.microsoft.com/office/drawing/2014/main" id="{BB011911-0073-40C6-B8C2-72AB9537830C}"/>
              </a:ext>
            </a:extLst>
          </p:cNvPr>
          <p:cNvPicPr>
            <a:picLocks noChangeAspect="1"/>
          </p:cNvPicPr>
          <p:nvPr/>
        </p:nvPicPr>
        <p:blipFill rotWithShape="1">
          <a:blip r:embed="rId2">
            <a:extLst>
              <a:ext uri="{28A0092B-C50C-407E-A947-70E740481C1C}">
                <a14:useLocalDpi xmlns:a14="http://schemas.microsoft.com/office/drawing/2010/main" val="0"/>
              </a:ext>
            </a:extLst>
          </a:blip>
          <a:srcRect l="-1" t="10896" r="560" b="22870"/>
          <a:stretch/>
        </p:blipFill>
        <p:spPr>
          <a:xfrm>
            <a:off x="5220750" y="1431342"/>
            <a:ext cx="6190307" cy="3918857"/>
          </a:xfrm>
          <a:prstGeom prst="rect">
            <a:avLst/>
          </a:prstGeom>
        </p:spPr>
      </p:pic>
    </p:spTree>
    <p:extLst>
      <p:ext uri="{BB962C8B-B14F-4D97-AF65-F5344CB8AC3E}">
        <p14:creationId xmlns:p14="http://schemas.microsoft.com/office/powerpoint/2010/main" val="20732199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446EDF-D5A4-4F99-8D2F-3A9436525F59}"/>
              </a:ext>
            </a:extLst>
          </p:cNvPr>
          <p:cNvSpPr>
            <a:spLocks noGrp="1"/>
          </p:cNvSpPr>
          <p:nvPr>
            <p:ph type="title"/>
          </p:nvPr>
        </p:nvSpPr>
        <p:spPr>
          <a:xfrm>
            <a:off x="1179226" y="826680"/>
            <a:ext cx="9833548" cy="1325563"/>
          </a:xfrm>
        </p:spPr>
        <p:txBody>
          <a:bodyPr>
            <a:normAutofit/>
          </a:bodyPr>
          <a:lstStyle/>
          <a:p>
            <a:pPr algn="ctr"/>
            <a:r>
              <a:rPr lang="en-CA" sz="4000" dirty="0">
                <a:solidFill>
                  <a:srgbClr val="FFFFFF"/>
                </a:solidFill>
              </a:rPr>
              <a:t>RULES OF THE AIR </a:t>
            </a:r>
          </a:p>
        </p:txBody>
      </p:sp>
      <p:graphicFrame>
        <p:nvGraphicFramePr>
          <p:cNvPr id="5" name="Content Placeholder 2">
            <a:extLst>
              <a:ext uri="{FF2B5EF4-FFF2-40B4-BE49-F238E27FC236}">
                <a16:creationId xmlns:a16="http://schemas.microsoft.com/office/drawing/2014/main" id="{EA7B3A15-3FE5-4D9B-BC18-6F94FE7DADFA}"/>
              </a:ext>
            </a:extLst>
          </p:cNvPr>
          <p:cNvGraphicFramePr>
            <a:graphicFrameLocks noGrp="1"/>
          </p:cNvGraphicFramePr>
          <p:nvPr>
            <p:ph idx="1"/>
            <p:extLst>
              <p:ext uri="{D42A27DB-BD31-4B8C-83A1-F6EECF244321}">
                <p14:modId xmlns:p14="http://schemas.microsoft.com/office/powerpoint/2010/main" val="1535322491"/>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73903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3C6FF-2E51-4872-8533-604A20CA6BF0}"/>
              </a:ext>
            </a:extLst>
          </p:cNvPr>
          <p:cNvSpPr>
            <a:spLocks noGrp="1"/>
          </p:cNvSpPr>
          <p:nvPr>
            <p:ph type="title"/>
          </p:nvPr>
        </p:nvSpPr>
        <p:spPr>
          <a:xfrm>
            <a:off x="8869261" y="278373"/>
            <a:ext cx="2727121" cy="1325563"/>
          </a:xfrm>
        </p:spPr>
        <p:txBody>
          <a:bodyPr/>
          <a:lstStyle/>
          <a:p>
            <a:r>
              <a:rPr lang="en-CA" dirty="0"/>
              <a:t>CRUISING ALTITUDES </a:t>
            </a:r>
          </a:p>
        </p:txBody>
      </p:sp>
      <p:sp>
        <p:nvSpPr>
          <p:cNvPr id="3" name="Content Placeholder 2">
            <a:extLst>
              <a:ext uri="{FF2B5EF4-FFF2-40B4-BE49-F238E27FC236}">
                <a16:creationId xmlns:a16="http://schemas.microsoft.com/office/drawing/2014/main" id="{B14A0BF7-AF86-49F0-891D-A9F089DA2FA1}"/>
              </a:ext>
            </a:extLst>
          </p:cNvPr>
          <p:cNvSpPr>
            <a:spLocks noGrp="1"/>
          </p:cNvSpPr>
          <p:nvPr>
            <p:ph idx="1"/>
          </p:nvPr>
        </p:nvSpPr>
        <p:spPr/>
        <p:txBody>
          <a:bodyPr>
            <a:normAutofit/>
          </a:bodyPr>
          <a:lstStyle/>
          <a:p>
            <a:r>
              <a:rPr lang="en-CA" sz="1800" dirty="0"/>
              <a:t>In controlled airspace, the altitude or flight level to be flown is the one assigned by air traffic control. In uncontrolled airspace, when operating IFR in level cruising flight, the altitude or flight level must be appropriate to the direction of flight. </a:t>
            </a:r>
          </a:p>
          <a:p>
            <a:pPr marL="0" indent="0">
              <a:buNone/>
            </a:pPr>
            <a:endParaRPr lang="en-CA" sz="1800" dirty="0"/>
          </a:p>
        </p:txBody>
      </p:sp>
      <p:graphicFrame>
        <p:nvGraphicFramePr>
          <p:cNvPr id="4" name="Table 3">
            <a:extLst>
              <a:ext uri="{FF2B5EF4-FFF2-40B4-BE49-F238E27FC236}">
                <a16:creationId xmlns:a16="http://schemas.microsoft.com/office/drawing/2014/main" id="{BFA4D590-CE99-42C0-9B85-FD681A6B054E}"/>
              </a:ext>
            </a:extLst>
          </p:cNvPr>
          <p:cNvGraphicFramePr>
            <a:graphicFrameLocks noGrp="1"/>
          </p:cNvGraphicFramePr>
          <p:nvPr>
            <p:extLst>
              <p:ext uri="{D42A27DB-BD31-4B8C-83A1-F6EECF244321}">
                <p14:modId xmlns:p14="http://schemas.microsoft.com/office/powerpoint/2010/main" val="646912002"/>
              </p:ext>
            </p:extLst>
          </p:nvPr>
        </p:nvGraphicFramePr>
        <p:xfrm>
          <a:off x="362591" y="3429000"/>
          <a:ext cx="4519802" cy="1036320"/>
        </p:xfrm>
        <a:graphic>
          <a:graphicData uri="http://schemas.openxmlformats.org/drawingml/2006/table">
            <a:tbl>
              <a:tblPr firstRow="1" bandRow="1">
                <a:tableStyleId>{5C22544A-7EE6-4342-B048-85BDC9FD1C3A}</a:tableStyleId>
              </a:tblPr>
              <a:tblGrid>
                <a:gridCol w="1382319">
                  <a:extLst>
                    <a:ext uri="{9D8B030D-6E8A-4147-A177-3AD203B41FA5}">
                      <a16:colId xmlns:a16="http://schemas.microsoft.com/office/drawing/2014/main" val="941497116"/>
                    </a:ext>
                  </a:extLst>
                </a:gridCol>
                <a:gridCol w="3137483">
                  <a:extLst>
                    <a:ext uri="{9D8B030D-6E8A-4147-A177-3AD203B41FA5}">
                      <a16:colId xmlns:a16="http://schemas.microsoft.com/office/drawing/2014/main" val="2651426300"/>
                    </a:ext>
                  </a:extLst>
                </a:gridCol>
              </a:tblGrid>
              <a:tr h="0">
                <a:tc>
                  <a:txBody>
                    <a:bodyPr/>
                    <a:lstStyle/>
                    <a:p>
                      <a:r>
                        <a:rPr lang="en-CA" sz="1400" dirty="0"/>
                        <a:t>000 </a:t>
                      </a:r>
                      <a:r>
                        <a:rPr lang="en-CA" sz="1400" dirty="0">
                          <a:latin typeface="Arial" panose="020B0604020202020204" pitchFamily="34" charset="0"/>
                          <a:cs typeface="Arial" panose="020B0604020202020204" pitchFamily="34" charset="0"/>
                        </a:rPr>
                        <a:t>̊ to 179 ̊</a:t>
                      </a:r>
                      <a:endParaRPr lang="en-CA" sz="1400" dirty="0"/>
                    </a:p>
                  </a:txBody>
                  <a:tcPr/>
                </a:tc>
                <a:tc>
                  <a:txBody>
                    <a:bodyPr/>
                    <a:lstStyle/>
                    <a:p>
                      <a:r>
                        <a:rPr lang="en-CA" sz="1400" dirty="0"/>
                        <a:t>ODD thousands or flight levels (3,000’ 5,000’ ASL, etc., or FL 210, etc.) </a:t>
                      </a:r>
                    </a:p>
                  </a:txBody>
                  <a:tcPr/>
                </a:tc>
                <a:extLst>
                  <a:ext uri="{0D108BD9-81ED-4DB2-BD59-A6C34878D82A}">
                    <a16:rowId xmlns:a16="http://schemas.microsoft.com/office/drawing/2014/main" val="2400706215"/>
                  </a:ext>
                </a:extLst>
              </a:tr>
              <a:tr h="370840">
                <a:tc>
                  <a:txBody>
                    <a:bodyPr/>
                    <a:lstStyle/>
                    <a:p>
                      <a:r>
                        <a:rPr lang="en-CA" sz="1400" dirty="0"/>
                        <a:t>180 </a:t>
                      </a:r>
                      <a:r>
                        <a:rPr lang="en-CA" sz="1400" dirty="0">
                          <a:latin typeface="Arial" panose="020B0604020202020204" pitchFamily="34" charset="0"/>
                          <a:cs typeface="Arial" panose="020B0604020202020204" pitchFamily="34" charset="0"/>
                        </a:rPr>
                        <a:t>̊ to 359 ̊</a:t>
                      </a:r>
                      <a:endParaRPr lang="en-CA" sz="1400" dirty="0"/>
                    </a:p>
                  </a:txBody>
                  <a:tcPr/>
                </a:tc>
                <a:tc>
                  <a:txBody>
                    <a:bodyPr/>
                    <a:lstStyle/>
                    <a:p>
                      <a:r>
                        <a:rPr lang="en-CA" sz="1400" dirty="0"/>
                        <a:t>EVEN thousands or flight levels (2,000’ 4,000’ ASL, etc., or FL 200, FL 229, etc.)</a:t>
                      </a:r>
                    </a:p>
                  </a:txBody>
                  <a:tcPr/>
                </a:tc>
                <a:extLst>
                  <a:ext uri="{0D108BD9-81ED-4DB2-BD59-A6C34878D82A}">
                    <a16:rowId xmlns:a16="http://schemas.microsoft.com/office/drawing/2014/main" val="4264659378"/>
                  </a:ext>
                </a:extLst>
              </a:tr>
            </a:tbl>
          </a:graphicData>
        </a:graphic>
      </p:graphicFrame>
      <p:sp>
        <p:nvSpPr>
          <p:cNvPr id="5" name="TextBox 4">
            <a:extLst>
              <a:ext uri="{FF2B5EF4-FFF2-40B4-BE49-F238E27FC236}">
                <a16:creationId xmlns:a16="http://schemas.microsoft.com/office/drawing/2014/main" id="{E6083B54-986B-49FA-9235-5249F9473EC4}"/>
              </a:ext>
            </a:extLst>
          </p:cNvPr>
          <p:cNvSpPr txBox="1"/>
          <p:nvPr/>
        </p:nvSpPr>
        <p:spPr>
          <a:xfrm>
            <a:off x="1191237" y="2939013"/>
            <a:ext cx="2650921" cy="369332"/>
          </a:xfrm>
          <a:prstGeom prst="rect">
            <a:avLst/>
          </a:prstGeom>
          <a:noFill/>
        </p:spPr>
        <p:txBody>
          <a:bodyPr wrap="square" rtlCol="0">
            <a:spAutoFit/>
          </a:bodyPr>
          <a:lstStyle/>
          <a:p>
            <a:r>
              <a:rPr lang="en-CA" dirty="0"/>
              <a:t>At altitudes below FL 290</a:t>
            </a:r>
          </a:p>
        </p:txBody>
      </p:sp>
      <p:graphicFrame>
        <p:nvGraphicFramePr>
          <p:cNvPr id="6" name="Table 5">
            <a:extLst>
              <a:ext uri="{FF2B5EF4-FFF2-40B4-BE49-F238E27FC236}">
                <a16:creationId xmlns:a16="http://schemas.microsoft.com/office/drawing/2014/main" id="{D4EEE242-DDA7-4A47-82C8-A03670466461}"/>
              </a:ext>
            </a:extLst>
          </p:cNvPr>
          <p:cNvGraphicFramePr>
            <a:graphicFrameLocks noGrp="1"/>
          </p:cNvGraphicFramePr>
          <p:nvPr>
            <p:extLst>
              <p:ext uri="{D42A27DB-BD31-4B8C-83A1-F6EECF244321}">
                <p14:modId xmlns:p14="http://schemas.microsoft.com/office/powerpoint/2010/main" val="932420296"/>
              </p:ext>
            </p:extLst>
          </p:nvPr>
        </p:nvGraphicFramePr>
        <p:xfrm>
          <a:off x="5637402" y="3707934"/>
          <a:ext cx="5599652" cy="1373837"/>
        </p:xfrm>
        <a:graphic>
          <a:graphicData uri="http://schemas.openxmlformats.org/drawingml/2006/table">
            <a:tbl>
              <a:tblPr firstRow="1" bandRow="1">
                <a:tableStyleId>{5C22544A-7EE6-4342-B048-85BDC9FD1C3A}</a:tableStyleId>
              </a:tblPr>
              <a:tblGrid>
                <a:gridCol w="1375794">
                  <a:extLst>
                    <a:ext uri="{9D8B030D-6E8A-4147-A177-3AD203B41FA5}">
                      <a16:colId xmlns:a16="http://schemas.microsoft.com/office/drawing/2014/main" val="4152626657"/>
                    </a:ext>
                  </a:extLst>
                </a:gridCol>
                <a:gridCol w="4223858">
                  <a:extLst>
                    <a:ext uri="{9D8B030D-6E8A-4147-A177-3AD203B41FA5}">
                      <a16:colId xmlns:a16="http://schemas.microsoft.com/office/drawing/2014/main" val="887292313"/>
                    </a:ext>
                  </a:extLst>
                </a:gridCol>
              </a:tblGrid>
              <a:tr h="855677">
                <a:tc>
                  <a:txBody>
                    <a:bodyPr/>
                    <a:lstStyle/>
                    <a:p>
                      <a:r>
                        <a:rPr lang="en-CA" sz="1400" dirty="0"/>
                        <a:t>000 </a:t>
                      </a:r>
                      <a:r>
                        <a:rPr lang="en-CA" sz="1400" dirty="0">
                          <a:latin typeface="Arial" panose="020B0604020202020204" pitchFamily="34" charset="0"/>
                          <a:cs typeface="Arial" panose="020B0604020202020204" pitchFamily="34" charset="0"/>
                        </a:rPr>
                        <a:t>̊ to 179 ̊</a:t>
                      </a:r>
                      <a:endParaRPr lang="en-CA" sz="1400" dirty="0"/>
                    </a:p>
                  </a:txBody>
                  <a:tcPr/>
                </a:tc>
                <a:tc>
                  <a:txBody>
                    <a:bodyPr/>
                    <a:lstStyle/>
                    <a:p>
                      <a:r>
                        <a:rPr lang="en-CA" sz="1400" dirty="0"/>
                        <a:t>At 4,000 foot intervals beginning at 29,000’ pressure altitude (FL 290, FL 330, FL 370, etc.) </a:t>
                      </a:r>
                    </a:p>
                  </a:txBody>
                  <a:tcPr/>
                </a:tc>
                <a:extLst>
                  <a:ext uri="{0D108BD9-81ED-4DB2-BD59-A6C34878D82A}">
                    <a16:rowId xmlns:a16="http://schemas.microsoft.com/office/drawing/2014/main" val="1630086478"/>
                  </a:ext>
                </a:extLst>
              </a:tr>
              <a:tr h="504252">
                <a:tc>
                  <a:txBody>
                    <a:bodyPr/>
                    <a:lstStyle/>
                    <a:p>
                      <a:r>
                        <a:rPr lang="en-CA" sz="1400" dirty="0"/>
                        <a:t>180 </a:t>
                      </a:r>
                      <a:r>
                        <a:rPr lang="en-CA" sz="1400" dirty="0">
                          <a:latin typeface="Arial" panose="020B0604020202020204" pitchFamily="34" charset="0"/>
                          <a:cs typeface="Arial" panose="020B0604020202020204" pitchFamily="34" charset="0"/>
                        </a:rPr>
                        <a:t>̊ to 359 ̊</a:t>
                      </a:r>
                      <a:endParaRPr lang="en-CA" sz="1400" dirty="0"/>
                    </a:p>
                  </a:txBody>
                  <a:tcPr/>
                </a:tc>
                <a:tc>
                  <a:txBody>
                    <a:bodyPr/>
                    <a:lstStyle/>
                    <a:p>
                      <a:r>
                        <a:rPr lang="en-CA" sz="1400" dirty="0"/>
                        <a:t>At 4,000 foot intervals beginning at 31,000’ pressure altitude (FL 310, FL 350, FL 390, etc.)</a:t>
                      </a:r>
                    </a:p>
                  </a:txBody>
                  <a:tcPr/>
                </a:tc>
                <a:extLst>
                  <a:ext uri="{0D108BD9-81ED-4DB2-BD59-A6C34878D82A}">
                    <a16:rowId xmlns:a16="http://schemas.microsoft.com/office/drawing/2014/main" val="607540946"/>
                  </a:ext>
                </a:extLst>
              </a:tr>
            </a:tbl>
          </a:graphicData>
        </a:graphic>
      </p:graphicFrame>
      <p:sp>
        <p:nvSpPr>
          <p:cNvPr id="7" name="TextBox 6">
            <a:extLst>
              <a:ext uri="{FF2B5EF4-FFF2-40B4-BE49-F238E27FC236}">
                <a16:creationId xmlns:a16="http://schemas.microsoft.com/office/drawing/2014/main" id="{19E9EBAC-1E04-4A97-A0DB-68618EBF4DCE}"/>
              </a:ext>
            </a:extLst>
          </p:cNvPr>
          <p:cNvSpPr txBox="1"/>
          <p:nvPr/>
        </p:nvSpPr>
        <p:spPr>
          <a:xfrm>
            <a:off x="7178181" y="3207872"/>
            <a:ext cx="2586606" cy="369332"/>
          </a:xfrm>
          <a:prstGeom prst="rect">
            <a:avLst/>
          </a:prstGeom>
          <a:noFill/>
        </p:spPr>
        <p:txBody>
          <a:bodyPr wrap="square" rtlCol="0">
            <a:spAutoFit/>
          </a:bodyPr>
          <a:lstStyle/>
          <a:p>
            <a:r>
              <a:rPr lang="en-CA" dirty="0"/>
              <a:t>At altitudes above FL 290 </a:t>
            </a:r>
          </a:p>
        </p:txBody>
      </p:sp>
      <p:sp>
        <p:nvSpPr>
          <p:cNvPr id="8" name="TextBox 7">
            <a:extLst>
              <a:ext uri="{FF2B5EF4-FFF2-40B4-BE49-F238E27FC236}">
                <a16:creationId xmlns:a16="http://schemas.microsoft.com/office/drawing/2014/main" id="{C5E5A452-BF5E-43F4-BF56-FFC645DBA05A}"/>
              </a:ext>
            </a:extLst>
          </p:cNvPr>
          <p:cNvSpPr txBox="1"/>
          <p:nvPr/>
        </p:nvSpPr>
        <p:spPr>
          <a:xfrm>
            <a:off x="1073791" y="5016617"/>
            <a:ext cx="2248249" cy="830997"/>
          </a:xfrm>
          <a:prstGeom prst="rect">
            <a:avLst/>
          </a:prstGeom>
          <a:noFill/>
        </p:spPr>
        <p:txBody>
          <a:bodyPr wrap="square" rtlCol="0">
            <a:spAutoFit/>
          </a:bodyPr>
          <a:lstStyle/>
          <a:p>
            <a:r>
              <a:rPr lang="en-CA" sz="1600" dirty="0"/>
              <a:t>Cruising Altitudes for U.S. – see page 115- from the ground up </a:t>
            </a:r>
          </a:p>
        </p:txBody>
      </p:sp>
    </p:spTree>
    <p:extLst>
      <p:ext uri="{BB962C8B-B14F-4D97-AF65-F5344CB8AC3E}">
        <p14:creationId xmlns:p14="http://schemas.microsoft.com/office/powerpoint/2010/main" val="24222269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351225-E02F-4D61-BF27-ECEB759E76D6}"/>
              </a:ext>
            </a:extLst>
          </p:cNvPr>
          <p:cNvSpPr>
            <a:spLocks noGrp="1"/>
          </p:cNvSpPr>
          <p:nvPr>
            <p:ph type="title"/>
          </p:nvPr>
        </p:nvSpPr>
        <p:spPr>
          <a:xfrm>
            <a:off x="838200" y="631825"/>
            <a:ext cx="10515600" cy="1325563"/>
          </a:xfrm>
        </p:spPr>
        <p:txBody>
          <a:bodyPr>
            <a:normAutofit/>
          </a:bodyPr>
          <a:lstStyle/>
          <a:p>
            <a:r>
              <a:rPr lang="en-CA" dirty="0"/>
              <a:t>CRUISING SPEEDS </a:t>
            </a:r>
          </a:p>
        </p:txBody>
      </p:sp>
      <p:sp>
        <p:nvSpPr>
          <p:cNvPr id="3" name="Content Placeholder 2">
            <a:extLst>
              <a:ext uri="{FF2B5EF4-FFF2-40B4-BE49-F238E27FC236}">
                <a16:creationId xmlns:a16="http://schemas.microsoft.com/office/drawing/2014/main" id="{709E51B4-7FC4-429D-AE5D-136E8B50FDE1}"/>
              </a:ext>
            </a:extLst>
          </p:cNvPr>
          <p:cNvSpPr>
            <a:spLocks noGrp="1"/>
          </p:cNvSpPr>
          <p:nvPr>
            <p:ph idx="1"/>
          </p:nvPr>
        </p:nvSpPr>
        <p:spPr>
          <a:xfrm>
            <a:off x="838200" y="2057400"/>
            <a:ext cx="10515600" cy="3871762"/>
          </a:xfrm>
        </p:spPr>
        <p:txBody>
          <a:bodyPr>
            <a:normAutofit/>
          </a:bodyPr>
          <a:lstStyle/>
          <a:p>
            <a:r>
              <a:rPr lang="en-CA" sz="1800" dirty="0"/>
              <a:t>All Canadian controlled airspace below 10,000 feet ASL is considered as a “speed limit area”, and all aircraft must conform to the regulations pertaining to operation within this area. </a:t>
            </a:r>
          </a:p>
          <a:p>
            <a:r>
              <a:rPr lang="en-CA" sz="1800" dirty="0"/>
              <a:t>Within 10 nautical miles of a controlled airport and at an altitude of less than 3,000 feet AGL. Airplanes may be flown at an indicated airspeed no greater than 200 knots. </a:t>
            </a:r>
          </a:p>
          <a:p>
            <a:r>
              <a:rPr lang="en-CA" sz="1800" dirty="0"/>
              <a:t>In controlled airspace but beyond the 10 nautical mile limit around controlled airports and below 10,000 feet ASL, airplanes may be flown in a climb, descent or in a level flight at an indicated airspeed no greater than 250 knots, unless otherwise authorized by an ATC clearance or instruction.   </a:t>
            </a:r>
          </a:p>
          <a:p>
            <a:r>
              <a:rPr lang="en-CA" sz="1800" dirty="0"/>
              <a:t>Only if the minimum safe speed for a particular aircraft is greater than the above mentioned speed, may the aircraft be operated at a higher speed. </a:t>
            </a:r>
          </a:p>
        </p:txBody>
      </p:sp>
    </p:spTree>
    <p:extLst>
      <p:ext uri="{BB962C8B-B14F-4D97-AF65-F5344CB8AC3E}">
        <p14:creationId xmlns:p14="http://schemas.microsoft.com/office/powerpoint/2010/main" val="529205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2A67F-3598-4A13-8552-DA884FFCC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E201E5-117E-4039-864B-8624982A6F33}"/>
              </a:ext>
            </a:extLst>
          </p:cNvPr>
          <p:cNvSpPr>
            <a:spLocks noGrp="1"/>
          </p:cNvSpPr>
          <p:nvPr>
            <p:ph type="title"/>
          </p:nvPr>
        </p:nvSpPr>
        <p:spPr>
          <a:xfrm>
            <a:off x="234221" y="97863"/>
            <a:ext cx="4573475" cy="2076333"/>
          </a:xfrm>
        </p:spPr>
        <p:txBody>
          <a:bodyPr vert="horz" lIns="91440" tIns="45720" rIns="91440" bIns="45720" rtlCol="0" anchor="t">
            <a:normAutofit/>
          </a:bodyPr>
          <a:lstStyle/>
          <a:p>
            <a:r>
              <a:rPr lang="en-US" sz="4800" kern="1200" dirty="0">
                <a:solidFill>
                  <a:schemeClr val="bg1"/>
                </a:solidFill>
                <a:latin typeface="+mj-lt"/>
                <a:ea typeface="+mj-ea"/>
                <a:cs typeface="+mj-cs"/>
              </a:rPr>
              <a:t>WEATHER MINIMA FOR VFR FLIGHT </a:t>
            </a:r>
          </a:p>
        </p:txBody>
      </p:sp>
      <p:sp>
        <p:nvSpPr>
          <p:cNvPr id="16" name="Freeform: Shape 15">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98EBA13-C937-430B-9523-439FE2109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Content Placeholder 8" descr="A close up of a map&#10;&#10;Description automatically generated">
            <a:extLst>
              <a:ext uri="{FF2B5EF4-FFF2-40B4-BE49-F238E27FC236}">
                <a16:creationId xmlns:a16="http://schemas.microsoft.com/office/drawing/2014/main" id="{EF68546E-8E10-4998-89CB-2406263CAC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65535" y="1231194"/>
            <a:ext cx="4122466" cy="5245806"/>
          </a:xfrm>
          <a:prstGeom prst="rect">
            <a:avLst/>
          </a:prstGeom>
        </p:spPr>
      </p:pic>
      <p:sp>
        <p:nvSpPr>
          <p:cNvPr id="12" name="TextBox 11">
            <a:extLst>
              <a:ext uri="{FF2B5EF4-FFF2-40B4-BE49-F238E27FC236}">
                <a16:creationId xmlns:a16="http://schemas.microsoft.com/office/drawing/2014/main" id="{7BCE913D-ED4C-43DA-A42F-AC0A90747465}"/>
              </a:ext>
            </a:extLst>
          </p:cNvPr>
          <p:cNvSpPr txBox="1"/>
          <p:nvPr/>
        </p:nvSpPr>
        <p:spPr>
          <a:xfrm>
            <a:off x="1708040" y="3105834"/>
            <a:ext cx="3640822" cy="646331"/>
          </a:xfrm>
          <a:prstGeom prst="rect">
            <a:avLst/>
          </a:prstGeom>
          <a:noFill/>
        </p:spPr>
        <p:txBody>
          <a:bodyPr wrap="square" rtlCol="0">
            <a:spAutoFit/>
          </a:bodyPr>
          <a:lstStyle/>
          <a:p>
            <a:r>
              <a:rPr lang="en-CA" dirty="0">
                <a:solidFill>
                  <a:schemeClr val="bg1"/>
                </a:solidFill>
              </a:rPr>
              <a:t>Visibility minima for flight in control zones and ATZs are: </a:t>
            </a:r>
          </a:p>
        </p:txBody>
      </p:sp>
    </p:spTree>
    <p:extLst>
      <p:ext uri="{BB962C8B-B14F-4D97-AF65-F5344CB8AC3E}">
        <p14:creationId xmlns:p14="http://schemas.microsoft.com/office/powerpoint/2010/main" val="33666945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98C0FF52-C02E-45F6-B1E2-4956E346531F}"/>
              </a:ext>
            </a:extLst>
          </p:cNvPr>
          <p:cNvSpPr>
            <a:spLocks noGrp="1"/>
          </p:cNvSpPr>
          <p:nvPr>
            <p:ph type="title"/>
          </p:nvPr>
        </p:nvSpPr>
        <p:spPr>
          <a:xfrm>
            <a:off x="904877" y="2415322"/>
            <a:ext cx="3451730" cy="2399869"/>
          </a:xfrm>
        </p:spPr>
        <p:txBody>
          <a:bodyPr>
            <a:normAutofit/>
          </a:bodyPr>
          <a:lstStyle/>
          <a:p>
            <a:pPr algn="ctr"/>
            <a:r>
              <a:rPr lang="en-CA" sz="4000" dirty="0">
                <a:solidFill>
                  <a:srgbClr val="FFFFFF"/>
                </a:solidFill>
              </a:rPr>
              <a:t>	WEATHER MINIMA FOR VFR FLIGHT </a:t>
            </a:r>
          </a:p>
        </p:txBody>
      </p:sp>
      <p:sp>
        <p:nvSpPr>
          <p:cNvPr id="3" name="Content Placeholder 2">
            <a:extLst>
              <a:ext uri="{FF2B5EF4-FFF2-40B4-BE49-F238E27FC236}">
                <a16:creationId xmlns:a16="http://schemas.microsoft.com/office/drawing/2014/main" id="{63F3654A-CF04-4170-8C52-8968487EDB4B}"/>
              </a:ext>
            </a:extLst>
          </p:cNvPr>
          <p:cNvSpPr>
            <a:spLocks noGrp="1"/>
          </p:cNvSpPr>
          <p:nvPr>
            <p:ph idx="1"/>
          </p:nvPr>
        </p:nvSpPr>
        <p:spPr>
          <a:xfrm>
            <a:off x="5219510" y="794815"/>
            <a:ext cx="6281928" cy="169862"/>
          </a:xfrm>
        </p:spPr>
        <p:txBody>
          <a:bodyPr anchor="ctr">
            <a:normAutofit/>
          </a:bodyPr>
          <a:lstStyle/>
          <a:p>
            <a:pPr marL="0" indent="0">
              <a:buNone/>
            </a:pPr>
            <a:r>
              <a:rPr lang="en-CA" sz="2000" dirty="0"/>
              <a:t>WITHIN UNCONTROLLED AIRSPACE</a:t>
            </a:r>
          </a:p>
          <a:p>
            <a:pPr marL="0" indent="0">
              <a:buNone/>
            </a:pPr>
            <a:endParaRPr lang="en-CA" sz="2000" dirty="0"/>
          </a:p>
        </p:txBody>
      </p:sp>
      <p:graphicFrame>
        <p:nvGraphicFramePr>
          <p:cNvPr id="5" name="Table 4">
            <a:extLst>
              <a:ext uri="{FF2B5EF4-FFF2-40B4-BE49-F238E27FC236}">
                <a16:creationId xmlns:a16="http://schemas.microsoft.com/office/drawing/2014/main" id="{5EA70E73-25CC-42D9-A7BB-209C9964B468}"/>
              </a:ext>
            </a:extLst>
          </p:cNvPr>
          <p:cNvGraphicFramePr>
            <a:graphicFrameLocks noGrp="1"/>
          </p:cNvGraphicFramePr>
          <p:nvPr>
            <p:extLst>
              <p:ext uri="{D42A27DB-BD31-4B8C-83A1-F6EECF244321}">
                <p14:modId xmlns:p14="http://schemas.microsoft.com/office/powerpoint/2010/main" val="1049729916"/>
              </p:ext>
            </p:extLst>
          </p:nvPr>
        </p:nvGraphicFramePr>
        <p:xfrm>
          <a:off x="4735514" y="1281950"/>
          <a:ext cx="4991102" cy="1193800"/>
        </p:xfrm>
        <a:graphic>
          <a:graphicData uri="http://schemas.openxmlformats.org/drawingml/2006/table">
            <a:tbl>
              <a:tblPr firstRow="1" bandRow="1">
                <a:tableStyleId>{5C22544A-7EE6-4342-B048-85BDC9FD1C3A}</a:tableStyleId>
              </a:tblPr>
              <a:tblGrid>
                <a:gridCol w="2495551">
                  <a:extLst>
                    <a:ext uri="{9D8B030D-6E8A-4147-A177-3AD203B41FA5}">
                      <a16:colId xmlns:a16="http://schemas.microsoft.com/office/drawing/2014/main" val="2231936002"/>
                    </a:ext>
                  </a:extLst>
                </a:gridCol>
                <a:gridCol w="2495551">
                  <a:extLst>
                    <a:ext uri="{9D8B030D-6E8A-4147-A177-3AD203B41FA5}">
                      <a16:colId xmlns:a16="http://schemas.microsoft.com/office/drawing/2014/main" val="3334426085"/>
                    </a:ext>
                  </a:extLst>
                </a:gridCol>
              </a:tblGrid>
              <a:tr h="0">
                <a:tc>
                  <a:txBody>
                    <a:bodyPr/>
                    <a:lstStyle/>
                    <a:p>
                      <a:r>
                        <a:rPr lang="en-CA" sz="1400" dirty="0"/>
                        <a:t>Flight visibility by Day</a:t>
                      </a:r>
                    </a:p>
                  </a:txBody>
                  <a:tcPr/>
                </a:tc>
                <a:tc>
                  <a:txBody>
                    <a:bodyPr/>
                    <a:lstStyle/>
                    <a:p>
                      <a:r>
                        <a:rPr lang="en-CA" sz="1400" dirty="0"/>
                        <a:t>Not less than 1 mile </a:t>
                      </a:r>
                    </a:p>
                  </a:txBody>
                  <a:tcPr/>
                </a:tc>
                <a:extLst>
                  <a:ext uri="{0D108BD9-81ED-4DB2-BD59-A6C34878D82A}">
                    <a16:rowId xmlns:a16="http://schemas.microsoft.com/office/drawing/2014/main" val="1683261416"/>
                  </a:ext>
                </a:extLst>
              </a:tr>
              <a:tr h="370840">
                <a:tc>
                  <a:txBody>
                    <a:bodyPr/>
                    <a:lstStyle/>
                    <a:p>
                      <a:r>
                        <a:rPr lang="en-CA" sz="1400" dirty="0"/>
                        <a:t>Flight visibility at Night </a:t>
                      </a:r>
                    </a:p>
                  </a:txBody>
                  <a:tcPr/>
                </a:tc>
                <a:tc>
                  <a:txBody>
                    <a:bodyPr/>
                    <a:lstStyle/>
                    <a:p>
                      <a:r>
                        <a:rPr lang="en-CA" sz="1400" dirty="0"/>
                        <a:t>Not less than 3 miles </a:t>
                      </a:r>
                    </a:p>
                  </a:txBody>
                  <a:tcPr/>
                </a:tc>
                <a:extLst>
                  <a:ext uri="{0D108BD9-81ED-4DB2-BD59-A6C34878D82A}">
                    <a16:rowId xmlns:a16="http://schemas.microsoft.com/office/drawing/2014/main" val="562592851"/>
                  </a:ext>
                </a:extLst>
              </a:tr>
              <a:tr h="370840">
                <a:tc>
                  <a:txBody>
                    <a:bodyPr/>
                    <a:lstStyle/>
                    <a:p>
                      <a:r>
                        <a:rPr lang="en-CA" sz="1400" dirty="0"/>
                        <a:t>Distance from clouds</a:t>
                      </a:r>
                    </a:p>
                  </a:txBody>
                  <a:tcPr/>
                </a:tc>
                <a:tc>
                  <a:txBody>
                    <a:bodyPr/>
                    <a:lstStyle/>
                    <a:p>
                      <a:r>
                        <a:rPr lang="en-CA" sz="1400" dirty="0"/>
                        <a:t>500’ vertically</a:t>
                      </a:r>
                    </a:p>
                    <a:p>
                      <a:r>
                        <a:rPr lang="en-CA" sz="1400" dirty="0"/>
                        <a:t>2,000’ horizontally </a:t>
                      </a:r>
                    </a:p>
                  </a:txBody>
                  <a:tcPr/>
                </a:tc>
                <a:extLst>
                  <a:ext uri="{0D108BD9-81ED-4DB2-BD59-A6C34878D82A}">
                    <a16:rowId xmlns:a16="http://schemas.microsoft.com/office/drawing/2014/main" val="4120592973"/>
                  </a:ext>
                </a:extLst>
              </a:tr>
            </a:tbl>
          </a:graphicData>
        </a:graphic>
      </p:graphicFrame>
      <p:sp>
        <p:nvSpPr>
          <p:cNvPr id="6" name="TextBox 5">
            <a:extLst>
              <a:ext uri="{FF2B5EF4-FFF2-40B4-BE49-F238E27FC236}">
                <a16:creationId xmlns:a16="http://schemas.microsoft.com/office/drawing/2014/main" id="{FDFDB1DB-2AFE-4A1C-8467-2527D85EEDC2}"/>
              </a:ext>
            </a:extLst>
          </p:cNvPr>
          <p:cNvSpPr txBox="1"/>
          <p:nvPr/>
        </p:nvSpPr>
        <p:spPr>
          <a:xfrm>
            <a:off x="5586414" y="867543"/>
            <a:ext cx="3928844" cy="338554"/>
          </a:xfrm>
          <a:prstGeom prst="rect">
            <a:avLst/>
          </a:prstGeom>
          <a:noFill/>
        </p:spPr>
        <p:txBody>
          <a:bodyPr wrap="square" rtlCol="0">
            <a:spAutoFit/>
          </a:bodyPr>
          <a:lstStyle/>
          <a:p>
            <a:r>
              <a:rPr lang="en-CA" sz="1600" dirty="0"/>
              <a:t>At or above 1,000 feet above surface </a:t>
            </a:r>
          </a:p>
        </p:txBody>
      </p:sp>
      <p:sp>
        <p:nvSpPr>
          <p:cNvPr id="9" name="TextBox 8">
            <a:extLst>
              <a:ext uri="{FF2B5EF4-FFF2-40B4-BE49-F238E27FC236}">
                <a16:creationId xmlns:a16="http://schemas.microsoft.com/office/drawing/2014/main" id="{DD8C7E41-4D8F-4626-BDE2-D1EDAFBF710F}"/>
              </a:ext>
            </a:extLst>
          </p:cNvPr>
          <p:cNvSpPr txBox="1"/>
          <p:nvPr/>
        </p:nvSpPr>
        <p:spPr>
          <a:xfrm>
            <a:off x="6254750" y="2936450"/>
            <a:ext cx="3862388" cy="369332"/>
          </a:xfrm>
          <a:prstGeom prst="rect">
            <a:avLst/>
          </a:prstGeom>
          <a:noFill/>
        </p:spPr>
        <p:txBody>
          <a:bodyPr wrap="square" rtlCol="0">
            <a:spAutoFit/>
          </a:bodyPr>
          <a:lstStyle/>
          <a:p>
            <a:r>
              <a:rPr lang="en-CA" dirty="0"/>
              <a:t>WITHIN OTHER CONTROLLED AIRSPACE</a:t>
            </a:r>
          </a:p>
        </p:txBody>
      </p:sp>
      <p:graphicFrame>
        <p:nvGraphicFramePr>
          <p:cNvPr id="37" name="Table 36">
            <a:extLst>
              <a:ext uri="{FF2B5EF4-FFF2-40B4-BE49-F238E27FC236}">
                <a16:creationId xmlns:a16="http://schemas.microsoft.com/office/drawing/2014/main" id="{3BBBC18E-A21B-44B0-9759-5EE0387C4AD8}"/>
              </a:ext>
            </a:extLst>
          </p:cNvPr>
          <p:cNvGraphicFramePr>
            <a:graphicFrameLocks noGrp="1"/>
          </p:cNvGraphicFramePr>
          <p:nvPr>
            <p:extLst>
              <p:ext uri="{D42A27DB-BD31-4B8C-83A1-F6EECF244321}">
                <p14:modId xmlns:p14="http://schemas.microsoft.com/office/powerpoint/2010/main" val="2885303687"/>
              </p:ext>
            </p:extLst>
          </p:nvPr>
        </p:nvGraphicFramePr>
        <p:xfrm>
          <a:off x="6494976" y="3378026"/>
          <a:ext cx="4987550" cy="1368012"/>
        </p:xfrm>
        <a:graphic>
          <a:graphicData uri="http://schemas.openxmlformats.org/drawingml/2006/table">
            <a:tbl>
              <a:tblPr firstRow="1" bandRow="1">
                <a:tableStyleId>{5C22544A-7EE6-4342-B048-85BDC9FD1C3A}</a:tableStyleId>
              </a:tblPr>
              <a:tblGrid>
                <a:gridCol w="2493775">
                  <a:extLst>
                    <a:ext uri="{9D8B030D-6E8A-4147-A177-3AD203B41FA5}">
                      <a16:colId xmlns:a16="http://schemas.microsoft.com/office/drawing/2014/main" val="1165280555"/>
                    </a:ext>
                  </a:extLst>
                </a:gridCol>
                <a:gridCol w="2493775">
                  <a:extLst>
                    <a:ext uri="{9D8B030D-6E8A-4147-A177-3AD203B41FA5}">
                      <a16:colId xmlns:a16="http://schemas.microsoft.com/office/drawing/2014/main" val="754256617"/>
                    </a:ext>
                  </a:extLst>
                </a:gridCol>
              </a:tblGrid>
              <a:tr h="496345">
                <a:tc>
                  <a:txBody>
                    <a:bodyPr/>
                    <a:lstStyle/>
                    <a:p>
                      <a:r>
                        <a:rPr lang="en-CA" sz="1400" dirty="0"/>
                        <a:t>Flight visibility </a:t>
                      </a:r>
                    </a:p>
                  </a:txBody>
                  <a:tcPr/>
                </a:tc>
                <a:tc>
                  <a:txBody>
                    <a:bodyPr/>
                    <a:lstStyle/>
                    <a:p>
                      <a:r>
                        <a:rPr lang="en-CA" sz="1400" dirty="0"/>
                        <a:t>Not less than 3 miles</a:t>
                      </a:r>
                    </a:p>
                  </a:txBody>
                  <a:tcPr/>
                </a:tc>
                <a:extLst>
                  <a:ext uri="{0D108BD9-81ED-4DB2-BD59-A6C34878D82A}">
                    <a16:rowId xmlns:a16="http://schemas.microsoft.com/office/drawing/2014/main" val="2904834930"/>
                  </a:ext>
                </a:extLst>
              </a:tr>
              <a:tr h="871667">
                <a:tc>
                  <a:txBody>
                    <a:bodyPr/>
                    <a:lstStyle/>
                    <a:p>
                      <a:r>
                        <a:rPr lang="en-CA" sz="1400" dirty="0"/>
                        <a:t>Distance of aircraft from cloud</a:t>
                      </a:r>
                    </a:p>
                  </a:txBody>
                  <a:tcPr/>
                </a:tc>
                <a:tc>
                  <a:txBody>
                    <a:bodyPr/>
                    <a:lstStyle/>
                    <a:p>
                      <a:r>
                        <a:rPr lang="en-CA" sz="1400" dirty="0"/>
                        <a:t>500’ vertically</a:t>
                      </a:r>
                    </a:p>
                    <a:p>
                      <a:r>
                        <a:rPr lang="en-CA" sz="1400" dirty="0"/>
                        <a:t>1 mile horizontally </a:t>
                      </a:r>
                    </a:p>
                  </a:txBody>
                  <a:tcPr/>
                </a:tc>
                <a:extLst>
                  <a:ext uri="{0D108BD9-81ED-4DB2-BD59-A6C34878D82A}">
                    <a16:rowId xmlns:a16="http://schemas.microsoft.com/office/drawing/2014/main" val="2765268581"/>
                  </a:ext>
                </a:extLst>
              </a:tr>
            </a:tbl>
          </a:graphicData>
        </a:graphic>
      </p:graphicFrame>
    </p:spTree>
    <p:extLst>
      <p:ext uri="{BB962C8B-B14F-4D97-AF65-F5344CB8AC3E}">
        <p14:creationId xmlns:p14="http://schemas.microsoft.com/office/powerpoint/2010/main" val="42336214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16">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7A6C82-47D8-427F-A510-B8AB767C19C1}"/>
              </a:ext>
            </a:extLst>
          </p:cNvPr>
          <p:cNvSpPr>
            <a:spLocks noGrp="1"/>
          </p:cNvSpPr>
          <p:nvPr>
            <p:ph type="title"/>
          </p:nvPr>
        </p:nvSpPr>
        <p:spPr>
          <a:xfrm>
            <a:off x="838200" y="5529884"/>
            <a:ext cx="7719381" cy="1096331"/>
          </a:xfrm>
        </p:spPr>
        <p:txBody>
          <a:bodyPr>
            <a:normAutofit/>
          </a:bodyPr>
          <a:lstStyle/>
          <a:p>
            <a:r>
              <a:rPr lang="en-CA" dirty="0"/>
              <a:t>SPECIAL VFR</a:t>
            </a:r>
          </a:p>
        </p:txBody>
      </p:sp>
      <p:sp>
        <p:nvSpPr>
          <p:cNvPr id="22" name="Freeform: Shape 18">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6" name="Content Placeholder 2">
            <a:extLst>
              <a:ext uri="{FF2B5EF4-FFF2-40B4-BE49-F238E27FC236}">
                <a16:creationId xmlns:a16="http://schemas.microsoft.com/office/drawing/2014/main" id="{DEE5C601-A598-49B2-BC9C-F5C13AA5CB01}"/>
              </a:ext>
            </a:extLst>
          </p:cNvPr>
          <p:cNvGraphicFramePr>
            <a:graphicFrameLocks noGrp="1"/>
          </p:cNvGraphicFramePr>
          <p:nvPr>
            <p:ph idx="1"/>
            <p:extLst>
              <p:ext uri="{D42A27DB-BD31-4B8C-83A1-F6EECF244321}">
                <p14:modId xmlns:p14="http://schemas.microsoft.com/office/powerpoint/2010/main" val="3166991026"/>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70628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23E73D-B042-4958-B8FF-C0B9A0A2E0CC}"/>
              </a:ext>
            </a:extLst>
          </p:cNvPr>
          <p:cNvSpPr>
            <a:spLocks noGrp="1"/>
          </p:cNvSpPr>
          <p:nvPr>
            <p:ph type="title"/>
          </p:nvPr>
        </p:nvSpPr>
        <p:spPr>
          <a:xfrm>
            <a:off x="838200" y="631825"/>
            <a:ext cx="10515600" cy="1325563"/>
          </a:xfrm>
        </p:spPr>
        <p:txBody>
          <a:bodyPr>
            <a:normAutofit/>
          </a:bodyPr>
          <a:lstStyle/>
          <a:p>
            <a:r>
              <a:rPr lang="en-CA" dirty="0"/>
              <a:t>VFR OVER THE TOP</a:t>
            </a:r>
          </a:p>
        </p:txBody>
      </p:sp>
      <p:sp>
        <p:nvSpPr>
          <p:cNvPr id="3" name="Content Placeholder 2">
            <a:extLst>
              <a:ext uri="{FF2B5EF4-FFF2-40B4-BE49-F238E27FC236}">
                <a16:creationId xmlns:a16="http://schemas.microsoft.com/office/drawing/2014/main" id="{34076072-21E2-42BE-93AA-276B8F26F06B}"/>
              </a:ext>
            </a:extLst>
          </p:cNvPr>
          <p:cNvSpPr>
            <a:spLocks noGrp="1"/>
          </p:cNvSpPr>
          <p:nvPr>
            <p:ph idx="1"/>
          </p:nvPr>
        </p:nvSpPr>
        <p:spPr>
          <a:xfrm>
            <a:off x="441158" y="1612231"/>
            <a:ext cx="10515600" cy="3871762"/>
          </a:xfrm>
        </p:spPr>
        <p:txBody>
          <a:bodyPr>
            <a:noAutofit/>
          </a:bodyPr>
          <a:lstStyle/>
          <a:p>
            <a:r>
              <a:rPr lang="en-CA" sz="1800" dirty="0"/>
              <a:t>With a VFR over the top rating, a pilot who does not hold an IFR rating has an option for dealing with poor weather conditions along part or all of their intended route. The VFR OTT rating allows a pilot to conduct a flight in VFR conditions above en route cloud layer providing the following conditions exist:</a:t>
            </a:r>
          </a:p>
          <a:p>
            <a:pPr marL="514350" indent="-514350">
              <a:buFont typeface="+mj-lt"/>
              <a:buAutoNum type="arabicPeriod"/>
            </a:pPr>
            <a:r>
              <a:rPr lang="en-CA" sz="1800" dirty="0"/>
              <a:t>The flight is conducted during the day</a:t>
            </a:r>
          </a:p>
          <a:p>
            <a:pPr marL="514350" indent="-514350">
              <a:buFont typeface="+mj-lt"/>
              <a:buAutoNum type="arabicPeriod"/>
            </a:pPr>
            <a:r>
              <a:rPr lang="en-CA" sz="1800" dirty="0"/>
              <a:t>Departure and climb above en route cloud layer can be done under VFR.</a:t>
            </a:r>
          </a:p>
          <a:p>
            <a:pPr marL="514350" indent="-514350">
              <a:buFont typeface="+mj-lt"/>
              <a:buAutoNum type="arabicPeriod"/>
            </a:pPr>
            <a:r>
              <a:rPr lang="en-CA" sz="1800" dirty="0"/>
              <a:t>Descent and arrival at the destination can be accomplished under VFR.</a:t>
            </a:r>
          </a:p>
          <a:p>
            <a:pPr marL="514350" indent="-514350">
              <a:buFont typeface="+mj-lt"/>
              <a:buAutoNum type="arabicPeriod"/>
            </a:pPr>
            <a:r>
              <a:rPr lang="en-CA" sz="1800" dirty="0"/>
              <a:t>During cruise portion of the flight conducted above the cloud layer, the aircraft is operated at a vertical distance from the cloud of at least 1,000 feet.</a:t>
            </a:r>
          </a:p>
          <a:p>
            <a:pPr marL="514350" indent="-514350">
              <a:buFont typeface="+mj-lt"/>
              <a:buAutoNum type="arabicPeriod"/>
            </a:pPr>
            <a:r>
              <a:rPr lang="en-CA" sz="1800" dirty="0"/>
              <a:t>Where the aircraft is operated between two cloud layers, the vertical distance between the layers is at least 5,000 feet.</a:t>
            </a:r>
          </a:p>
          <a:p>
            <a:pPr marL="514350" indent="-514350">
              <a:buFont typeface="+mj-lt"/>
              <a:buAutoNum type="arabicPeriod"/>
            </a:pPr>
            <a:r>
              <a:rPr lang="en-CA" sz="1800" dirty="0"/>
              <a:t>The weather at the destination aerodrome is forecast to have sky condition of scattered cloud or to be clear ; the ground visibility of 5 miles or more with no  forecast of precipitation, fog, thunderstorms or blowing snow. The forecast conditions shall be valid, in the case of an aerodrome forecast, for one hour before and for two hours after the estimated time of arrival. If no aerodrome forecast, the forecast conditions shall be valid for one hour before or and for three hours after the estimated time of arrival. </a:t>
            </a:r>
          </a:p>
        </p:txBody>
      </p:sp>
    </p:spTree>
    <p:extLst>
      <p:ext uri="{BB962C8B-B14F-4D97-AF65-F5344CB8AC3E}">
        <p14:creationId xmlns:p14="http://schemas.microsoft.com/office/powerpoint/2010/main" val="23738298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45725E-D1CF-468F-8BCD-973924B37DF3}"/>
              </a:ext>
            </a:extLst>
          </p:cNvPr>
          <p:cNvSpPr>
            <a:spLocks noGrp="1"/>
          </p:cNvSpPr>
          <p:nvPr>
            <p:ph type="title"/>
          </p:nvPr>
        </p:nvSpPr>
        <p:spPr>
          <a:xfrm>
            <a:off x="863029" y="1012004"/>
            <a:ext cx="3416158" cy="4795408"/>
          </a:xfrm>
        </p:spPr>
        <p:txBody>
          <a:bodyPr>
            <a:normAutofit/>
          </a:bodyPr>
          <a:lstStyle/>
          <a:p>
            <a:r>
              <a:rPr lang="en-CA">
                <a:solidFill>
                  <a:srgbClr val="FFFFFF"/>
                </a:solidFill>
              </a:rPr>
              <a:t>TRANSITION AREAS </a:t>
            </a:r>
          </a:p>
        </p:txBody>
      </p:sp>
      <p:graphicFrame>
        <p:nvGraphicFramePr>
          <p:cNvPr id="5" name="Content Placeholder 2">
            <a:extLst>
              <a:ext uri="{FF2B5EF4-FFF2-40B4-BE49-F238E27FC236}">
                <a16:creationId xmlns:a16="http://schemas.microsoft.com/office/drawing/2014/main" id="{076F085C-3A8B-45D8-9129-BF5727B61019}"/>
              </a:ext>
            </a:extLst>
          </p:cNvPr>
          <p:cNvGraphicFramePr>
            <a:graphicFrameLocks noGrp="1"/>
          </p:cNvGraphicFramePr>
          <p:nvPr>
            <p:ph idx="1"/>
            <p:extLst>
              <p:ext uri="{D42A27DB-BD31-4B8C-83A1-F6EECF244321}">
                <p14:modId xmlns:p14="http://schemas.microsoft.com/office/powerpoint/2010/main" val="333202147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88495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32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0BACB-F10B-44B0-868E-2F0D65A4C32F}"/>
              </a:ext>
            </a:extLst>
          </p:cNvPr>
          <p:cNvSpPr>
            <a:spLocks noGrp="1"/>
          </p:cNvSpPr>
          <p:nvPr>
            <p:ph type="title"/>
          </p:nvPr>
        </p:nvSpPr>
        <p:spPr>
          <a:xfrm rot="848008">
            <a:off x="8417333" y="346926"/>
            <a:ext cx="3845972" cy="1325563"/>
          </a:xfrm>
        </p:spPr>
        <p:txBody>
          <a:bodyPr/>
          <a:lstStyle/>
          <a:p>
            <a:r>
              <a:rPr lang="en-CA" dirty="0"/>
              <a:t>FUEL REQUIREMENTS </a:t>
            </a:r>
          </a:p>
        </p:txBody>
      </p:sp>
      <p:sp>
        <p:nvSpPr>
          <p:cNvPr id="3" name="Content Placeholder 2">
            <a:extLst>
              <a:ext uri="{FF2B5EF4-FFF2-40B4-BE49-F238E27FC236}">
                <a16:creationId xmlns:a16="http://schemas.microsoft.com/office/drawing/2014/main" id="{82B99F37-309D-458A-9BEC-4F2AFFF57133}"/>
              </a:ext>
            </a:extLst>
          </p:cNvPr>
          <p:cNvSpPr>
            <a:spLocks noGrp="1"/>
          </p:cNvSpPr>
          <p:nvPr>
            <p:ph idx="1"/>
          </p:nvPr>
        </p:nvSpPr>
        <p:spPr>
          <a:xfrm>
            <a:off x="351637" y="323996"/>
            <a:ext cx="6065941" cy="4351338"/>
          </a:xfrm>
        </p:spPr>
        <p:txBody>
          <a:bodyPr/>
          <a:lstStyle/>
          <a:p>
            <a:r>
              <a:rPr lang="en-CA" sz="1800" dirty="0"/>
              <a:t>In addition to VFR and IFR fuel requirements, every aircraft shall carry an amount of fuel that is sufficient to provide for :</a:t>
            </a:r>
          </a:p>
          <a:p>
            <a:pPr marL="514350" indent="-514350">
              <a:buFont typeface="+mj-lt"/>
              <a:buAutoNum type="arabicPeriod"/>
            </a:pPr>
            <a:r>
              <a:rPr lang="en-CA" sz="1800" dirty="0"/>
              <a:t>Taxiing and foreseeable delays prior to takeoff </a:t>
            </a:r>
          </a:p>
          <a:p>
            <a:pPr marL="514350" indent="-514350">
              <a:buFont typeface="+mj-lt"/>
              <a:buAutoNum type="arabicPeriod"/>
            </a:pPr>
            <a:r>
              <a:rPr lang="en-CA" sz="1800" dirty="0"/>
              <a:t>Meteorological conditions</a:t>
            </a:r>
          </a:p>
          <a:p>
            <a:pPr marL="514350" indent="-514350">
              <a:buFont typeface="+mj-lt"/>
              <a:buAutoNum type="arabicPeriod"/>
            </a:pPr>
            <a:r>
              <a:rPr lang="en-CA" sz="1800" dirty="0"/>
              <a:t>Foreseeable air traffic routings and traffic delays</a:t>
            </a:r>
          </a:p>
          <a:p>
            <a:pPr marL="514350" indent="-514350">
              <a:buFont typeface="+mj-lt"/>
              <a:buAutoNum type="arabicPeriod"/>
            </a:pPr>
            <a:r>
              <a:rPr lang="en-CA" sz="1800" dirty="0"/>
              <a:t>Landing at a suitable aerodrome in the event of loss of cabin pressurization or, in the case of a multi-engine aircraft, failure of engine, at the most critical point during flight</a:t>
            </a:r>
          </a:p>
          <a:p>
            <a:pPr marL="514350" indent="-514350">
              <a:buFont typeface="+mj-lt"/>
              <a:buAutoNum type="arabicPeriod"/>
            </a:pPr>
            <a:r>
              <a:rPr lang="en-CA" sz="1800" dirty="0"/>
              <a:t>Any other foreseeable conditions that could delay the landing of the aircraft.  </a:t>
            </a:r>
          </a:p>
          <a:p>
            <a:endParaRPr lang="en-CA" dirty="0"/>
          </a:p>
        </p:txBody>
      </p:sp>
      <p:sp>
        <p:nvSpPr>
          <p:cNvPr id="4" name="TextBox 3">
            <a:extLst>
              <a:ext uri="{FF2B5EF4-FFF2-40B4-BE49-F238E27FC236}">
                <a16:creationId xmlns:a16="http://schemas.microsoft.com/office/drawing/2014/main" id="{8643E1A5-44FB-4D50-995A-90CBF0339EC5}"/>
              </a:ext>
            </a:extLst>
          </p:cNvPr>
          <p:cNvSpPr txBox="1"/>
          <p:nvPr/>
        </p:nvSpPr>
        <p:spPr>
          <a:xfrm>
            <a:off x="517321" y="4675334"/>
            <a:ext cx="11157358" cy="369332"/>
          </a:xfrm>
          <a:prstGeom prst="rect">
            <a:avLst/>
          </a:prstGeom>
          <a:noFill/>
        </p:spPr>
        <p:txBody>
          <a:bodyPr wrap="square" rtlCol="0">
            <a:spAutoFit/>
          </a:bodyPr>
          <a:lstStyle/>
          <a:p>
            <a:r>
              <a:rPr lang="en-CA" dirty="0"/>
              <a:t>In the case of a helicopter, to fly to the destination aerodrome and then to fly for 20 minutes at normal cruising speed. </a:t>
            </a:r>
          </a:p>
        </p:txBody>
      </p:sp>
    </p:spTree>
    <p:extLst>
      <p:ext uri="{BB962C8B-B14F-4D97-AF65-F5344CB8AC3E}">
        <p14:creationId xmlns:p14="http://schemas.microsoft.com/office/powerpoint/2010/main" val="27273384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0" end="0"/>
                                            </p:txEl>
                                          </p:spTgt>
                                        </p:tgtEl>
                                        <p:attrNameLst>
                                          <p:attrName>style.visibility</p:attrName>
                                        </p:attrNameLst>
                                      </p:cBhvr>
                                      <p:to>
                                        <p:strVal val="visible"/>
                                      </p:to>
                                    </p:set>
                                    <p:animEffect transition="in" filter="fade">
                                      <p:cBhvr>
                                        <p:cTn id="3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B5869B-2320-43F0-B805-E4E01DFEC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2693976"/>
          </a:xfrm>
          <a:prstGeom prst="rect">
            <a:avLst/>
          </a:prstGeom>
          <a:gradFill>
            <a:gsLst>
              <a:gs pos="0">
                <a:srgbClr val="00B0F0">
                  <a:lumMod val="90000"/>
                </a:srgbClr>
              </a:gs>
              <a:gs pos="25000">
                <a:srgbClr val="00B0F0">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37D5CE-3F8B-4FE4-9D43-D73DCAC2A602}"/>
              </a:ext>
            </a:extLst>
          </p:cNvPr>
          <p:cNvSpPr>
            <a:spLocks noGrp="1"/>
          </p:cNvSpPr>
          <p:nvPr>
            <p:ph type="title"/>
          </p:nvPr>
        </p:nvSpPr>
        <p:spPr>
          <a:xfrm>
            <a:off x="1179226" y="826680"/>
            <a:ext cx="9833548" cy="1325563"/>
          </a:xfrm>
        </p:spPr>
        <p:txBody>
          <a:bodyPr>
            <a:normAutofit/>
          </a:bodyPr>
          <a:lstStyle/>
          <a:p>
            <a:pPr algn="ctr"/>
            <a:r>
              <a:rPr lang="en-CA" sz="4000" dirty="0">
                <a:solidFill>
                  <a:srgbClr val="FFFFFF"/>
                </a:solidFill>
              </a:rPr>
              <a:t>MINIMUM VFR FLIGHT ALTITUDES </a:t>
            </a:r>
          </a:p>
        </p:txBody>
      </p:sp>
      <p:sp>
        <p:nvSpPr>
          <p:cNvPr id="3" name="Content Placeholder 2">
            <a:extLst>
              <a:ext uri="{FF2B5EF4-FFF2-40B4-BE49-F238E27FC236}">
                <a16:creationId xmlns:a16="http://schemas.microsoft.com/office/drawing/2014/main" id="{461CB8F4-5793-4415-B9E9-E491C43C9BAB}"/>
              </a:ext>
            </a:extLst>
          </p:cNvPr>
          <p:cNvSpPr>
            <a:spLocks noGrp="1"/>
          </p:cNvSpPr>
          <p:nvPr>
            <p:ph idx="1"/>
          </p:nvPr>
        </p:nvSpPr>
        <p:spPr>
          <a:xfrm>
            <a:off x="630585" y="2505829"/>
            <a:ext cx="10929355" cy="2693976"/>
          </a:xfrm>
        </p:spPr>
        <p:txBody>
          <a:bodyPr>
            <a:normAutofit/>
          </a:bodyPr>
          <a:lstStyle/>
          <a:p>
            <a:r>
              <a:rPr lang="en-CA" sz="1800" dirty="0">
                <a:solidFill>
                  <a:srgbClr val="000000"/>
                </a:solidFill>
              </a:rPr>
              <a:t>The regulations impose minimum flight altitude for VFR flight based on the type of area over which the flight is being conducted. </a:t>
            </a:r>
          </a:p>
          <a:p>
            <a:r>
              <a:rPr lang="en-CA" sz="1800" dirty="0">
                <a:solidFill>
                  <a:srgbClr val="000000"/>
                </a:solidFill>
              </a:rPr>
              <a:t>Built up areas. Except when landing or taking off, the minimum altitude at which an aircraft in VFR flight may be flown over the built up area of any community or over any open air assembly of people is an altitude that, in emergency, would permit landing of that aircraft without creating a hazard to persons or property o the ground.  </a:t>
            </a:r>
          </a:p>
          <a:p>
            <a:r>
              <a:rPr lang="en-CA" sz="1800" dirty="0">
                <a:solidFill>
                  <a:srgbClr val="000000"/>
                </a:solidFill>
              </a:rPr>
              <a:t>In no case can the altitude be less than 1,000 feet above the highest obstacle within a radius of 2,000 feet from the aircraft.</a:t>
            </a:r>
          </a:p>
          <a:p>
            <a:r>
              <a:rPr lang="en-CA" sz="1800" dirty="0">
                <a:solidFill>
                  <a:srgbClr val="000000"/>
                </a:solidFill>
              </a:rPr>
              <a:t>Areas which are not built up. Except when landing or taking off, the minimum altitude at which an aircraft may be flown over areas that are not built up is 500 feet above the highest obstacle within a radius of 500 feet from the aircraft. </a:t>
            </a:r>
          </a:p>
          <a:p>
            <a:r>
              <a:rPr lang="en-CA" sz="1800" dirty="0">
                <a:solidFill>
                  <a:srgbClr val="000000"/>
                </a:solidFill>
              </a:rPr>
              <a:t>Non-populous areas or open water. Provided no hazard is created for people or property on the ground, an aircraft may be flown over non populous areas or over open water at lower altitudes so long as it is at least 500 feet from any person, vessel, vehicle or structure. </a:t>
            </a:r>
          </a:p>
          <a:p>
            <a:pPr marL="0" indent="0">
              <a:buNone/>
            </a:pPr>
            <a:endParaRPr lang="en-CA" sz="1400" dirty="0">
              <a:solidFill>
                <a:srgbClr val="000000"/>
              </a:solidFill>
            </a:endParaRPr>
          </a:p>
        </p:txBody>
      </p:sp>
    </p:spTree>
    <p:extLst>
      <p:ext uri="{BB962C8B-B14F-4D97-AF65-F5344CB8AC3E}">
        <p14:creationId xmlns:p14="http://schemas.microsoft.com/office/powerpoint/2010/main" val="1390878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3" name="Group 52">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54"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8"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9"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0"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5"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6"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7"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8"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9"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70"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71"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2"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3"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4"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77" name="Rectangle 76">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BEB943A9-BFF6-44BF-A4E7-AD085F5E15BC}"/>
              </a:ext>
            </a:extLst>
          </p:cNvPr>
          <p:cNvSpPr>
            <a:spLocks noGrp="1"/>
          </p:cNvSpPr>
          <p:nvPr>
            <p:ph type="title"/>
          </p:nvPr>
        </p:nvSpPr>
        <p:spPr>
          <a:xfrm>
            <a:off x="904877" y="2415322"/>
            <a:ext cx="3451730" cy="2399869"/>
          </a:xfrm>
        </p:spPr>
        <p:txBody>
          <a:bodyPr>
            <a:normAutofit/>
          </a:bodyPr>
          <a:lstStyle/>
          <a:p>
            <a:pPr algn="ctr"/>
            <a:r>
              <a:rPr lang="en-CA" sz="4000" dirty="0">
                <a:solidFill>
                  <a:srgbClr val="FFFFFF"/>
                </a:solidFill>
              </a:rPr>
              <a:t>VFR FLIGHT IN CLASS B AIRSPACE </a:t>
            </a:r>
          </a:p>
        </p:txBody>
      </p:sp>
      <p:sp>
        <p:nvSpPr>
          <p:cNvPr id="3" name="Content Placeholder 2">
            <a:extLst>
              <a:ext uri="{FF2B5EF4-FFF2-40B4-BE49-F238E27FC236}">
                <a16:creationId xmlns:a16="http://schemas.microsoft.com/office/drawing/2014/main" id="{B7B4128E-53CB-499F-8681-B91084E85386}"/>
              </a:ext>
            </a:extLst>
          </p:cNvPr>
          <p:cNvSpPr>
            <a:spLocks noGrp="1"/>
          </p:cNvSpPr>
          <p:nvPr>
            <p:ph idx="1"/>
          </p:nvPr>
        </p:nvSpPr>
        <p:spPr>
          <a:xfrm>
            <a:off x="4466146" y="1966289"/>
            <a:ext cx="7808518" cy="5248656"/>
          </a:xfrm>
        </p:spPr>
        <p:txBody>
          <a:bodyPr anchor="ctr">
            <a:normAutofit/>
          </a:bodyPr>
          <a:lstStyle/>
          <a:p>
            <a:r>
              <a:rPr lang="en-CA" sz="1800" dirty="0"/>
              <a:t>Class B airspace is part of controlled airspace system. VFR flight is permitted, but is subject to the control services provided by ATC.</a:t>
            </a:r>
          </a:p>
          <a:p>
            <a:r>
              <a:rPr lang="en-CA" sz="1800" dirty="0"/>
              <a:t>No special license, rating or endorsement is required to as a pilot-in-command of an aircraft in VFR flight in Class B airspace. </a:t>
            </a:r>
          </a:p>
          <a:p>
            <a:r>
              <a:rPr lang="en-CA" sz="1800" dirty="0"/>
              <a:t>Before entering the class B airspace, the pilot-in-command of the aircraft must file a VFR flight plan stating the altitude at which the flight is to be conducted and the route that is to be followed.</a:t>
            </a:r>
          </a:p>
          <a:p>
            <a:r>
              <a:rPr lang="en-CA" sz="1800" dirty="0"/>
              <a:t>Clearance for VFR flight within Class B airspace is given only if the altitude requested is available and if traffic conditions are such that the flight can be accommodated. Clearance is not usually given prior to take-off but rather upon receipt of a position report that the flight has reached the last 1,000 foot altitude below the base of the class B airspace. </a:t>
            </a:r>
          </a:p>
          <a:p>
            <a:r>
              <a:rPr lang="en-CA" sz="1800" dirty="0"/>
              <a:t>A functioning two way radio is essential and throughout the flight, the pilot must maintain a listening watch on the appropriate radio frequency and must make position reports as required by the ATC unit. A transponder capable of Mode C altitude reporting is also required.</a:t>
            </a:r>
          </a:p>
          <a:p>
            <a:r>
              <a:rPr lang="en-CA" sz="1800" dirty="0"/>
              <a:t>The pilot is responsible at all times for maintaining VFR flight. </a:t>
            </a:r>
          </a:p>
          <a:p>
            <a:r>
              <a:rPr lang="en-CA" sz="1800" dirty="0"/>
              <a:t>If the aircraft is operating VFR in a control zone that is designated Class B airspace and if the weather falls below VFR minima, the pilot must land at an aerodrome on which the control zone is based.</a:t>
            </a:r>
          </a:p>
          <a:p>
            <a:r>
              <a:rPr lang="en-CA" sz="1800" dirty="0"/>
              <a:t>It is essential that the assigned altitude be maintained with precision and that no deviation be made from the clearance without advising ATC. </a:t>
            </a:r>
          </a:p>
          <a:p>
            <a:pPr marL="0" indent="0">
              <a:buNone/>
            </a:pPr>
            <a:endParaRPr lang="en-CA" sz="1400" dirty="0"/>
          </a:p>
          <a:p>
            <a:endParaRPr lang="en-CA" sz="1400" dirty="0"/>
          </a:p>
          <a:p>
            <a:endParaRPr lang="en-CA" sz="1400" dirty="0"/>
          </a:p>
          <a:p>
            <a:endParaRPr lang="en-CA" sz="1400" dirty="0"/>
          </a:p>
          <a:p>
            <a:endParaRPr lang="en-CA" sz="1400" dirty="0"/>
          </a:p>
          <a:p>
            <a:endParaRPr lang="en-CA" sz="1400" dirty="0"/>
          </a:p>
          <a:p>
            <a:endParaRPr lang="en-CA" sz="1400" dirty="0"/>
          </a:p>
        </p:txBody>
      </p:sp>
    </p:spTree>
    <p:extLst>
      <p:ext uri="{BB962C8B-B14F-4D97-AF65-F5344CB8AC3E}">
        <p14:creationId xmlns:p14="http://schemas.microsoft.com/office/powerpoint/2010/main" val="175543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9D860D7-125A-4C3B-9548-F47A55BE01BB}"/>
              </a:ext>
            </a:extLst>
          </p:cNvPr>
          <p:cNvSpPr>
            <a:spLocks noGrp="1"/>
          </p:cNvSpPr>
          <p:nvPr>
            <p:ph type="title"/>
          </p:nvPr>
        </p:nvSpPr>
        <p:spPr>
          <a:xfrm>
            <a:off x="640079" y="2053641"/>
            <a:ext cx="3669161" cy="2760098"/>
          </a:xfrm>
        </p:spPr>
        <p:txBody>
          <a:bodyPr>
            <a:normAutofit/>
          </a:bodyPr>
          <a:lstStyle/>
          <a:p>
            <a:r>
              <a:rPr lang="en-CA" sz="3700" dirty="0">
                <a:solidFill>
                  <a:srgbClr val="FFFFFF"/>
                </a:solidFill>
              </a:rPr>
              <a:t>CERTIFICATE OF AIRWORTHINESS </a:t>
            </a:r>
          </a:p>
        </p:txBody>
      </p:sp>
      <p:sp>
        <p:nvSpPr>
          <p:cNvPr id="3" name="Content Placeholder 2">
            <a:extLst>
              <a:ext uri="{FF2B5EF4-FFF2-40B4-BE49-F238E27FC236}">
                <a16:creationId xmlns:a16="http://schemas.microsoft.com/office/drawing/2014/main" id="{9FBFDEF0-FB6E-4E03-B7AE-EF3FE1D9F440}"/>
              </a:ext>
            </a:extLst>
          </p:cNvPr>
          <p:cNvSpPr>
            <a:spLocks noGrp="1"/>
          </p:cNvSpPr>
          <p:nvPr>
            <p:ph idx="1"/>
          </p:nvPr>
        </p:nvSpPr>
        <p:spPr>
          <a:xfrm>
            <a:off x="5243119" y="813683"/>
            <a:ext cx="6727971" cy="5230634"/>
          </a:xfrm>
        </p:spPr>
        <p:txBody>
          <a:bodyPr anchor="ctr">
            <a:noAutofit/>
          </a:bodyPr>
          <a:lstStyle/>
          <a:p>
            <a:r>
              <a:rPr lang="en-CA" sz="1800" dirty="0">
                <a:solidFill>
                  <a:srgbClr val="000000"/>
                </a:solidFill>
              </a:rPr>
              <a:t>No airplane may be flown unless it is registered and has a flight permit or C and A ( certificate of airworthiness). </a:t>
            </a:r>
          </a:p>
          <a:p>
            <a:r>
              <a:rPr lang="en-CA" sz="1800" dirty="0">
                <a:solidFill>
                  <a:srgbClr val="000000"/>
                </a:solidFill>
              </a:rPr>
              <a:t>Must conform with respect to equipment, maintenance and operation to the conditions specified in the certificate.</a:t>
            </a:r>
          </a:p>
          <a:p>
            <a:r>
              <a:rPr lang="en-CA" sz="1800" dirty="0">
                <a:solidFill>
                  <a:srgbClr val="000000"/>
                </a:solidFill>
              </a:rPr>
              <a:t>The keeping in force of the certificate is dependant upon the aircraft being maintained in accordance with the standards. </a:t>
            </a:r>
          </a:p>
          <a:p>
            <a:r>
              <a:rPr lang="en-CA" sz="1800" dirty="0">
                <a:solidFill>
                  <a:srgbClr val="000000"/>
                </a:solidFill>
              </a:rPr>
              <a:t>The C of A is continuous but may be out of force if the owner or operator fails to take action on airworthiness directives, and manufacturer’s service bulletins, scheduled inspections or maintenance and the rectification of defects which adversely affect flight safety. </a:t>
            </a:r>
          </a:p>
          <a:p>
            <a:r>
              <a:rPr lang="en-CA" sz="1800" dirty="0">
                <a:solidFill>
                  <a:srgbClr val="000000"/>
                </a:solidFill>
              </a:rPr>
              <a:t>An annual airworthiness information report must be submitted on the anniversary date of the issue of the certificate. The report requires the owner/operator of the aircraft to submit information on the most recent inspection, recent significant aircraft damage, flying hours in the reporting period, recent modifications, and aircraft, engine and propeller data. </a:t>
            </a:r>
          </a:p>
          <a:p>
            <a:r>
              <a:rPr lang="en-CA" sz="1800" dirty="0">
                <a:solidFill>
                  <a:srgbClr val="000000"/>
                </a:solidFill>
              </a:rPr>
              <a:t>If the report is not filed, the C of A will automictically expire. </a:t>
            </a:r>
          </a:p>
          <a:p>
            <a:r>
              <a:rPr lang="en-CA" sz="1800" dirty="0">
                <a:solidFill>
                  <a:srgbClr val="000000"/>
                </a:solidFill>
              </a:rPr>
              <a:t>It is the owner or operator responsibility to ensure that there is proper documentary evidence in the aircraft journey log to prove that all required standards have been met. </a:t>
            </a:r>
          </a:p>
        </p:txBody>
      </p:sp>
    </p:spTree>
    <p:extLst>
      <p:ext uri="{BB962C8B-B14F-4D97-AF65-F5344CB8AC3E}">
        <p14:creationId xmlns:p14="http://schemas.microsoft.com/office/powerpoint/2010/main" val="357006871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456AFF1A-E318-4E78-9D4F-B8B0E7138CCD}"/>
              </a:ext>
            </a:extLst>
          </p:cNvPr>
          <p:cNvSpPr>
            <a:spLocks noGrp="1"/>
          </p:cNvSpPr>
          <p:nvPr>
            <p:ph type="title"/>
          </p:nvPr>
        </p:nvSpPr>
        <p:spPr>
          <a:xfrm>
            <a:off x="535020" y="685800"/>
            <a:ext cx="2780271" cy="5105400"/>
          </a:xfrm>
        </p:spPr>
        <p:txBody>
          <a:bodyPr>
            <a:normAutofit/>
          </a:bodyPr>
          <a:lstStyle/>
          <a:p>
            <a:r>
              <a:rPr lang="en-CA" sz="4000" dirty="0">
                <a:solidFill>
                  <a:srgbClr val="FFFFFF"/>
                </a:solidFill>
              </a:rPr>
              <a:t>EMERGENCY WHILE VFR IN CLASS B AIRSPACE</a:t>
            </a:r>
          </a:p>
        </p:txBody>
      </p:sp>
      <p:sp>
        <p:nvSpPr>
          <p:cNvPr id="9" name="TextBox 8">
            <a:extLst>
              <a:ext uri="{FF2B5EF4-FFF2-40B4-BE49-F238E27FC236}">
                <a16:creationId xmlns:a16="http://schemas.microsoft.com/office/drawing/2014/main" id="{C71B0CF1-8981-40CE-AD9C-6CBB2E5E785B}"/>
              </a:ext>
            </a:extLst>
          </p:cNvPr>
          <p:cNvSpPr txBox="1"/>
          <p:nvPr/>
        </p:nvSpPr>
        <p:spPr>
          <a:xfrm>
            <a:off x="4686892" y="1720839"/>
            <a:ext cx="7002293" cy="3970318"/>
          </a:xfrm>
          <a:prstGeom prst="rect">
            <a:avLst/>
          </a:prstGeom>
          <a:noFill/>
        </p:spPr>
        <p:txBody>
          <a:bodyPr wrap="square" rtlCol="0">
            <a:spAutoFit/>
          </a:bodyPr>
          <a:lstStyle/>
          <a:p>
            <a:r>
              <a:rPr lang="en-CA" dirty="0"/>
              <a:t>If instrument weather conditions are encountered, leave the class B airspace immediately either horizontally or by descending. Advise ATC as soon as possible of you action.</a:t>
            </a:r>
          </a:p>
          <a:p>
            <a:endParaRPr lang="en-CA" dirty="0"/>
          </a:p>
          <a:p>
            <a:endParaRPr lang="en-CA" dirty="0"/>
          </a:p>
          <a:p>
            <a:r>
              <a:rPr lang="en-CA" dirty="0"/>
              <a:t>In the event of a radio failure, leave class B airspace immediately and, when clear, proceed with the flight maintaining VFR. Report you action ASAP.</a:t>
            </a:r>
          </a:p>
          <a:p>
            <a:endParaRPr lang="en-US" dirty="0"/>
          </a:p>
          <a:p>
            <a:endParaRPr lang="en-US" dirty="0"/>
          </a:p>
          <a:p>
            <a:r>
              <a:rPr lang="en-CA" dirty="0"/>
              <a:t>In the event of engine failure or any other cause necessitating an immediate descent, advise ATC immediately. </a:t>
            </a:r>
            <a:endParaRPr lang="en-US" dirty="0"/>
          </a:p>
          <a:p>
            <a:endParaRPr lang="en-US" dirty="0"/>
          </a:p>
          <a:p>
            <a:endParaRPr lang="en-CA" dirty="0"/>
          </a:p>
        </p:txBody>
      </p:sp>
      <p:cxnSp>
        <p:nvCxnSpPr>
          <p:cNvPr id="19" name="Straight Connector 18">
            <a:extLst>
              <a:ext uri="{FF2B5EF4-FFF2-40B4-BE49-F238E27FC236}">
                <a16:creationId xmlns:a16="http://schemas.microsoft.com/office/drawing/2014/main" id="{BA768441-00C8-49D5-AC95-7B1FA606FB17}"/>
              </a:ext>
            </a:extLst>
          </p:cNvPr>
          <p:cNvCxnSpPr>
            <a:cxnSpLocks/>
          </p:cNvCxnSpPr>
          <p:nvPr/>
        </p:nvCxnSpPr>
        <p:spPr>
          <a:xfrm>
            <a:off x="4544017" y="2768367"/>
            <a:ext cx="7007623"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2" name="Straight Connector 21">
            <a:extLst>
              <a:ext uri="{FF2B5EF4-FFF2-40B4-BE49-F238E27FC236}">
                <a16:creationId xmlns:a16="http://schemas.microsoft.com/office/drawing/2014/main" id="{DD7784D5-4870-4BC4-B935-469D04ECB94E}"/>
              </a:ext>
            </a:extLst>
          </p:cNvPr>
          <p:cNvCxnSpPr/>
          <p:nvPr/>
        </p:nvCxnSpPr>
        <p:spPr>
          <a:xfrm>
            <a:off x="4544016" y="4320330"/>
            <a:ext cx="7007623"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8617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xEl>
                                              <p:pRg st="3" end="3"/>
                                            </p:txEl>
                                          </p:spTgt>
                                        </p:tgtEl>
                                        <p:attrNameLst>
                                          <p:attrName>style.visibility</p:attrName>
                                        </p:attrNameLst>
                                      </p:cBhvr>
                                      <p:to>
                                        <p:strVal val="visible"/>
                                      </p:to>
                                    </p:set>
                                    <p:animEffect transition="in" filter="fade">
                                      <p:cBhvr>
                                        <p:cTn id="14" dur="500"/>
                                        <p:tgtEl>
                                          <p:spTgt spid="9">
                                            <p:txEl>
                                              <p:pRg st="3" end="3"/>
                                            </p:tx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animEffect transition="in" filter="fade">
                                      <p:cBhvr>
                                        <p:cTn id="21"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A519D2-3863-463A-9C52-CAE199E09F70}"/>
              </a:ext>
            </a:extLst>
          </p:cNvPr>
          <p:cNvSpPr>
            <a:spLocks noGrp="1"/>
          </p:cNvSpPr>
          <p:nvPr>
            <p:ph type="title"/>
          </p:nvPr>
        </p:nvSpPr>
        <p:spPr>
          <a:xfrm>
            <a:off x="4702576" y="321690"/>
            <a:ext cx="4977976" cy="475339"/>
          </a:xfrm>
        </p:spPr>
        <p:txBody>
          <a:bodyPr>
            <a:normAutofit/>
          </a:bodyPr>
          <a:lstStyle/>
          <a:p>
            <a:r>
              <a:rPr lang="en-CA" dirty="0">
                <a:solidFill>
                  <a:srgbClr val="000000"/>
                </a:solidFill>
              </a:rPr>
              <a:t>HOLDING PATTERN </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close up of a logo&#10;&#10;Description automatically generated">
            <a:extLst>
              <a:ext uri="{FF2B5EF4-FFF2-40B4-BE49-F238E27FC236}">
                <a16:creationId xmlns:a16="http://schemas.microsoft.com/office/drawing/2014/main" id="{517A1D04-E567-4C63-B474-76B60F0BF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46" y="1629089"/>
            <a:ext cx="3276037" cy="3620021"/>
          </a:xfrm>
          <a:prstGeom prst="rect">
            <a:avLst/>
          </a:prstGeom>
        </p:spPr>
      </p:pic>
      <p:sp>
        <p:nvSpPr>
          <p:cNvPr id="3" name="Content Placeholder 2">
            <a:extLst>
              <a:ext uri="{FF2B5EF4-FFF2-40B4-BE49-F238E27FC236}">
                <a16:creationId xmlns:a16="http://schemas.microsoft.com/office/drawing/2014/main" id="{5E6BE7BE-5055-46FB-93D5-9DBBF8A8542A}"/>
              </a:ext>
            </a:extLst>
          </p:cNvPr>
          <p:cNvSpPr>
            <a:spLocks noGrp="1"/>
          </p:cNvSpPr>
          <p:nvPr>
            <p:ph idx="1"/>
          </p:nvPr>
        </p:nvSpPr>
        <p:spPr>
          <a:xfrm>
            <a:off x="5709431" y="1609355"/>
            <a:ext cx="4977578" cy="3639289"/>
          </a:xfrm>
        </p:spPr>
        <p:txBody>
          <a:bodyPr anchor="ctr">
            <a:normAutofit/>
          </a:bodyPr>
          <a:lstStyle/>
          <a:p>
            <a:r>
              <a:rPr lang="en-CA" sz="1800" dirty="0">
                <a:solidFill>
                  <a:srgbClr val="000000"/>
                </a:solidFill>
              </a:rPr>
              <a:t>There are several situations in flying in which a plot may be asked to hold over a particular fix. This can happen if clearance to proceed past a clearance limit cannot be given. Sometimes o arrival at an airport, a pilot is asked to hold over a beacon until landing clearance can be given. </a:t>
            </a:r>
          </a:p>
          <a:p>
            <a:r>
              <a:rPr lang="en-CA" sz="1800" dirty="0">
                <a:solidFill>
                  <a:srgbClr val="000000"/>
                </a:solidFill>
              </a:rPr>
              <a:t>Because of traffic congestion, VFR flight may be asked to orbit visually over a geographic location, VFR checkpoint or call up point until they can be cleared to the airport. </a:t>
            </a:r>
          </a:p>
          <a:p>
            <a:pPr marL="0" indent="0">
              <a:buNone/>
            </a:pPr>
            <a:endParaRPr lang="en-CA" sz="2000" dirty="0">
              <a:solidFill>
                <a:srgbClr val="000000"/>
              </a:solidFill>
            </a:endParaRPr>
          </a:p>
        </p:txBody>
      </p:sp>
    </p:spTree>
    <p:extLst>
      <p:ext uri="{BB962C8B-B14F-4D97-AF65-F5344CB8AC3E}">
        <p14:creationId xmlns:p14="http://schemas.microsoft.com/office/powerpoint/2010/main" val="11878756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45701E-99E6-477B-B974-CBF7F878EB56}"/>
              </a:ext>
            </a:extLst>
          </p:cNvPr>
          <p:cNvSpPr>
            <a:spLocks noGrp="1"/>
          </p:cNvSpPr>
          <p:nvPr>
            <p:ph type="title"/>
          </p:nvPr>
        </p:nvSpPr>
        <p:spPr>
          <a:xfrm>
            <a:off x="838200" y="963877"/>
            <a:ext cx="3494362" cy="4930246"/>
          </a:xfrm>
        </p:spPr>
        <p:txBody>
          <a:bodyPr>
            <a:normAutofit/>
          </a:bodyPr>
          <a:lstStyle/>
          <a:p>
            <a:pPr algn="r"/>
            <a:r>
              <a:rPr lang="en-CA" sz="3700" dirty="0">
                <a:solidFill>
                  <a:schemeClr val="accent1"/>
                </a:solidFill>
              </a:rPr>
              <a:t>IDENTIFICATION ZONES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C32C1E6-28D0-4A7A-9906-2F288ECE9C45}"/>
              </a:ext>
            </a:extLst>
          </p:cNvPr>
          <p:cNvSpPr>
            <a:spLocks noGrp="1"/>
          </p:cNvSpPr>
          <p:nvPr>
            <p:ph idx="1"/>
          </p:nvPr>
        </p:nvSpPr>
        <p:spPr>
          <a:xfrm>
            <a:off x="4976031" y="963877"/>
            <a:ext cx="6377769" cy="4930246"/>
          </a:xfrm>
        </p:spPr>
        <p:txBody>
          <a:bodyPr anchor="ctr">
            <a:normAutofit/>
          </a:bodyPr>
          <a:lstStyle/>
          <a:p>
            <a:r>
              <a:rPr lang="en-CA" sz="1800" dirty="0"/>
              <a:t>Special procedures are in effect for aircrafts operating in the Air Defense Identification Zones. These rules are applicable to all aircrafts. </a:t>
            </a:r>
          </a:p>
          <a:p>
            <a:r>
              <a:rPr lang="en-CA" sz="1800" dirty="0"/>
              <a:t>To enter and fly within an ADIZ, it is required that the pilot-in-command file and IFR flight plan, a defense VFR flight plan or a flight itinerary with an air traffic control unit, a flight service station or a community aerodrome radio station. </a:t>
            </a:r>
          </a:p>
          <a:p>
            <a:pPr marL="0" indent="0">
              <a:buNone/>
            </a:pPr>
            <a:endParaRPr lang="en-CA" sz="2400" dirty="0"/>
          </a:p>
        </p:txBody>
      </p:sp>
    </p:spTree>
    <p:extLst>
      <p:ext uri="{BB962C8B-B14F-4D97-AF65-F5344CB8AC3E}">
        <p14:creationId xmlns:p14="http://schemas.microsoft.com/office/powerpoint/2010/main" val="781654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0778A25-59C4-40D4-B530-C0213A771BC5}"/>
              </a:ext>
            </a:extLst>
          </p:cNvPr>
          <p:cNvSpPr>
            <a:spLocks noGrp="1"/>
          </p:cNvSpPr>
          <p:nvPr>
            <p:ph type="title"/>
          </p:nvPr>
        </p:nvSpPr>
        <p:spPr>
          <a:xfrm>
            <a:off x="1179226" y="826680"/>
            <a:ext cx="9833548" cy="1325563"/>
          </a:xfrm>
        </p:spPr>
        <p:txBody>
          <a:bodyPr>
            <a:normAutofit/>
          </a:bodyPr>
          <a:lstStyle/>
          <a:p>
            <a:pPr algn="ctr"/>
            <a:r>
              <a:rPr lang="en-CA" sz="4000" dirty="0">
                <a:solidFill>
                  <a:srgbClr val="FFFFFF"/>
                </a:solidFill>
              </a:rPr>
              <a:t>SPARSELY SETTLED AREAS </a:t>
            </a:r>
          </a:p>
        </p:txBody>
      </p:sp>
      <p:sp>
        <p:nvSpPr>
          <p:cNvPr id="3" name="Content Placeholder 2">
            <a:extLst>
              <a:ext uri="{FF2B5EF4-FFF2-40B4-BE49-F238E27FC236}">
                <a16:creationId xmlns:a16="http://schemas.microsoft.com/office/drawing/2014/main" id="{1065C5AF-A3D1-4CC5-8AED-A2FCD3352316}"/>
              </a:ext>
            </a:extLst>
          </p:cNvPr>
          <p:cNvSpPr>
            <a:spLocks noGrp="1"/>
          </p:cNvSpPr>
          <p:nvPr>
            <p:ph idx="1"/>
          </p:nvPr>
        </p:nvSpPr>
        <p:spPr>
          <a:xfrm>
            <a:off x="1179074" y="2978923"/>
            <a:ext cx="9833548" cy="2693976"/>
          </a:xfrm>
        </p:spPr>
        <p:txBody>
          <a:bodyPr>
            <a:normAutofit/>
          </a:bodyPr>
          <a:lstStyle/>
          <a:p>
            <a:r>
              <a:rPr lang="en-CA" sz="1800" dirty="0">
                <a:solidFill>
                  <a:srgbClr val="000000"/>
                </a:solidFill>
              </a:rPr>
              <a:t>Flight in such sparsely settled areas requires precautions and procedures because limited navigation facilities, sever weather conditions, limited weather information, limited fuel supplies And servicing facilities. </a:t>
            </a:r>
          </a:p>
          <a:p>
            <a:r>
              <a:rPr lang="en-CA" sz="1800" dirty="0">
                <a:solidFill>
                  <a:srgbClr val="000000"/>
                </a:solidFill>
              </a:rPr>
              <a:t>To fly in such areas, an aircraft should be capable of two-way- radio communication with a ground station in the area. An ELT of an approved type should always be carried on board. </a:t>
            </a:r>
          </a:p>
          <a:p>
            <a:r>
              <a:rPr lang="en-CA" sz="1800" dirty="0">
                <a:solidFill>
                  <a:srgbClr val="000000"/>
                </a:solidFill>
              </a:rPr>
              <a:t>When operating over water as a distance of more than 50 miles from shore, a pilot is expected to continuously monitor the emergency frequency 121.5 MHz, unless he/she is carrying out communications on other VHF frequencies or if cockpit duties or aircraft electronic equipment limitations do not permit simultaneous monitoring of two VHF frequencies. </a:t>
            </a:r>
          </a:p>
        </p:txBody>
      </p:sp>
    </p:spTree>
    <p:extLst>
      <p:ext uri="{BB962C8B-B14F-4D97-AF65-F5344CB8AC3E}">
        <p14:creationId xmlns:p14="http://schemas.microsoft.com/office/powerpoint/2010/main" val="416513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C0F743-5697-4098-8524-EAB5B793E103}"/>
              </a:ext>
            </a:extLst>
          </p:cNvPr>
          <p:cNvSpPr>
            <a:spLocks noGrp="1"/>
          </p:cNvSpPr>
          <p:nvPr>
            <p:ph type="title"/>
          </p:nvPr>
        </p:nvSpPr>
        <p:spPr>
          <a:xfrm>
            <a:off x="1028700" y="190501"/>
            <a:ext cx="2886075" cy="2486024"/>
          </a:xfrm>
          <a:noFill/>
        </p:spPr>
        <p:txBody>
          <a:bodyPr vert="horz" lIns="91440" tIns="45720" rIns="91440" bIns="45720" rtlCol="0" anchor="ctr">
            <a:normAutofit/>
          </a:bodyPr>
          <a:lstStyle/>
          <a:p>
            <a:pPr algn="ctr"/>
            <a:r>
              <a:rPr lang="en-US" sz="3600" dirty="0">
                <a:solidFill>
                  <a:schemeClr val="bg1"/>
                </a:solidFill>
              </a:rPr>
              <a:t>SURVIVAL EQUIPMENT </a:t>
            </a:r>
          </a:p>
        </p:txBody>
      </p:sp>
      <p:sp>
        <p:nvSpPr>
          <p:cNvPr id="4" name="TextBox 3">
            <a:extLst>
              <a:ext uri="{FF2B5EF4-FFF2-40B4-BE49-F238E27FC236}">
                <a16:creationId xmlns:a16="http://schemas.microsoft.com/office/drawing/2014/main" id="{2C89B5DD-EA54-442F-8F49-030C72B5246B}"/>
              </a:ext>
            </a:extLst>
          </p:cNvPr>
          <p:cNvSpPr txBox="1"/>
          <p:nvPr/>
        </p:nvSpPr>
        <p:spPr>
          <a:xfrm>
            <a:off x="4758612" y="971848"/>
            <a:ext cx="6830008" cy="3970318"/>
          </a:xfrm>
          <a:prstGeom prst="rect">
            <a:avLst/>
          </a:prstGeom>
          <a:noFill/>
        </p:spPr>
        <p:txBody>
          <a:bodyPr wrap="square" rtlCol="0">
            <a:spAutoFit/>
          </a:bodyPr>
          <a:lstStyle/>
          <a:p>
            <a:pPr marL="285750" indent="-285750">
              <a:buFont typeface="Arial" panose="020B0604020202020204" pitchFamily="34" charset="0"/>
              <a:buChar char="•"/>
            </a:pPr>
            <a:r>
              <a:rPr lang="en-CA" dirty="0"/>
              <a:t>Regulations require certain survival equipment to be carried on board any aircraft operated over land, especially in the sparsely settled areas and anywhere where rescue is more difficult because of inaccessibility. </a:t>
            </a:r>
          </a:p>
          <a:p>
            <a:endParaRPr lang="en-CA" dirty="0"/>
          </a:p>
          <a:p>
            <a:pPr marL="285750" indent="-285750">
              <a:buFont typeface="Arial" panose="020B0604020202020204" pitchFamily="34" charset="0"/>
              <a:buChar char="•"/>
            </a:pPr>
            <a:r>
              <a:rPr lang="en-CA" dirty="0"/>
              <a:t>Survival equipment must be sufficient for the survival on the ground, for a minimum of 72 hours, of each person carried on board. </a:t>
            </a:r>
          </a:p>
          <a:p>
            <a:endParaRPr lang="en-CA" dirty="0"/>
          </a:p>
          <a:p>
            <a:pPr marL="285750" indent="-285750">
              <a:buFont typeface="Arial" panose="020B0604020202020204" pitchFamily="34" charset="0"/>
              <a:buChar char="•"/>
            </a:pPr>
            <a:r>
              <a:rPr lang="en-CA" dirty="0"/>
              <a:t>All crew members and passengers should be dressed in, or have on board clothing that will be adequate for survival in the coldest conditions for the season of the year in which the flight is conducted. </a:t>
            </a:r>
          </a:p>
          <a:p>
            <a:endParaRPr lang="en-CA" dirty="0"/>
          </a:p>
        </p:txBody>
      </p:sp>
    </p:spTree>
    <p:extLst>
      <p:ext uri="{BB962C8B-B14F-4D97-AF65-F5344CB8AC3E}">
        <p14:creationId xmlns:p14="http://schemas.microsoft.com/office/powerpoint/2010/main" val="7316950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45E29B-B971-41C6-A57B-B29BBB108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C76015D-CFEA-4204-9A50-352560FFC2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11" name="Oval 5">
              <a:extLst>
                <a:ext uri="{FF2B5EF4-FFF2-40B4-BE49-F238E27FC236}">
                  <a16:creationId xmlns:a16="http://schemas.microsoft.com/office/drawing/2014/main" id="{7325C43C-72B5-4DC9-B386-90859B58BF0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2" name="Oval 11">
              <a:extLst>
                <a:ext uri="{FF2B5EF4-FFF2-40B4-BE49-F238E27FC236}">
                  <a16:creationId xmlns:a16="http://schemas.microsoft.com/office/drawing/2014/main" id="{C95AD9A4-5AF5-48C4-BC2A-635316433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3" name="Oval 5">
              <a:extLst>
                <a:ext uri="{FF2B5EF4-FFF2-40B4-BE49-F238E27FC236}">
                  <a16:creationId xmlns:a16="http://schemas.microsoft.com/office/drawing/2014/main" id="{AF4A3D62-D56C-4A32-8C75-100D383EC61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useBgFill="1">
        <p:nvSpPr>
          <p:cNvPr id="15" name="Rectangle 14">
            <a:extLst>
              <a:ext uri="{FF2B5EF4-FFF2-40B4-BE49-F238E27FC236}">
                <a16:creationId xmlns:a16="http://schemas.microsoft.com/office/drawing/2014/main" id="{3E1F47E4-066D-4C27-98C8-B2B2C7BAB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38772"/>
            <a:ext cx="12192000" cy="3980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369D24E3-8026-451A-9962-2FD8981173DD}"/>
              </a:ext>
            </a:extLst>
          </p:cNvPr>
          <p:cNvSpPr>
            <a:spLocks noGrp="1"/>
          </p:cNvSpPr>
          <p:nvPr>
            <p:ph idx="1"/>
          </p:nvPr>
        </p:nvSpPr>
        <p:spPr>
          <a:xfrm>
            <a:off x="1993066" y="2374277"/>
            <a:ext cx="8914419" cy="2109445"/>
          </a:xfrm>
        </p:spPr>
        <p:txBody>
          <a:bodyPr>
            <a:normAutofit/>
          </a:bodyPr>
          <a:lstStyle/>
          <a:p>
            <a:pPr marL="0" indent="0">
              <a:buNone/>
            </a:pPr>
            <a:r>
              <a:rPr lang="en-CA" sz="16600" dirty="0">
                <a:solidFill>
                  <a:schemeClr val="tx2"/>
                </a:solidFill>
              </a:rPr>
              <a:t>THE END </a:t>
            </a:r>
          </a:p>
        </p:txBody>
      </p:sp>
    </p:spTree>
    <p:extLst>
      <p:ext uri="{BB962C8B-B14F-4D97-AF65-F5344CB8AC3E}">
        <p14:creationId xmlns:p14="http://schemas.microsoft.com/office/powerpoint/2010/main" val="681738689"/>
      </p:ext>
    </p:extLst>
  </p:cSld>
  <p:clrMapOvr>
    <a:overrideClrMapping bg1="dk1" tx1="lt1" bg2="dk2" tx2="lt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xEl>
                                              <p:pRg st="0" end="0"/>
                                            </p:txEl>
                                          </p:spTgt>
                                        </p:tgtEl>
                                        <p:attrNameLst>
                                          <p:attrName>ppt_w</p:attrName>
                                        </p:attrNameLst>
                                      </p:cBhvr>
                                      <p:tavLst>
                                        <p:tav tm="0">
                                          <p:val>
                                            <p:strVal val="ppt_w"/>
                                          </p:val>
                                        </p:tav>
                                        <p:tav tm="100000">
                                          <p:val>
                                            <p:fltVal val="0"/>
                                          </p:val>
                                        </p:tav>
                                      </p:tavLst>
                                    </p:anim>
                                    <p:anim calcmode="lin" valueType="num">
                                      <p:cBhvr>
                                        <p:cTn id="7" dur="1000"/>
                                        <p:tgtEl>
                                          <p:spTgt spid="3">
                                            <p:txEl>
                                              <p:pRg st="0" end="0"/>
                                            </p:txEl>
                                          </p:spTgt>
                                        </p:tgtEl>
                                        <p:attrNameLst>
                                          <p:attrName>ppt_h</p:attrName>
                                        </p:attrNameLst>
                                      </p:cBhvr>
                                      <p:tavLst>
                                        <p:tav tm="0">
                                          <p:val>
                                            <p:strVal val="ppt_h"/>
                                          </p:val>
                                        </p:tav>
                                        <p:tav tm="100000">
                                          <p:val>
                                            <p:fltVal val="0"/>
                                          </p:val>
                                        </p:tav>
                                      </p:tavLst>
                                    </p:anim>
                                    <p:anim calcmode="lin" valueType="num">
                                      <p:cBhvr>
                                        <p:cTn id="8" dur="1000"/>
                                        <p:tgtEl>
                                          <p:spTgt spid="3">
                                            <p:txEl>
                                              <p:pRg st="0" end="0"/>
                                            </p:txEl>
                                          </p:spTgt>
                                        </p:tgtEl>
                                        <p:attrNameLst>
                                          <p:attrName>style.rotation</p:attrName>
                                        </p:attrNameLst>
                                      </p:cBhvr>
                                      <p:tavLst>
                                        <p:tav tm="0">
                                          <p:val>
                                            <p:fltVal val="0"/>
                                          </p:val>
                                        </p:tav>
                                        <p:tav tm="100000">
                                          <p:val>
                                            <p:fltVal val="90"/>
                                          </p:val>
                                        </p:tav>
                                      </p:tavLst>
                                    </p:anim>
                                    <p:animEffect transition="out" filter="fade">
                                      <p:cBhvr>
                                        <p:cTn id="9" dur="1000"/>
                                        <p:tgtEl>
                                          <p:spTgt spid="3">
                                            <p:txEl>
                                              <p:pRg st="0" end="0"/>
                                            </p:txEl>
                                          </p:spTgt>
                                        </p:tgtEl>
                                      </p:cBhvr>
                                    </p:animEffect>
                                    <p:set>
                                      <p:cBhvr>
                                        <p:cTn id="10"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93FEEC5-D867-46DB-9B67-1676A5EC2015}"/>
              </a:ext>
            </a:extLst>
          </p:cNvPr>
          <p:cNvSpPr>
            <a:spLocks noGrp="1"/>
          </p:cNvSpPr>
          <p:nvPr>
            <p:ph type="title"/>
          </p:nvPr>
        </p:nvSpPr>
        <p:spPr>
          <a:xfrm>
            <a:off x="1179226" y="826680"/>
            <a:ext cx="9833548" cy="1325563"/>
          </a:xfrm>
        </p:spPr>
        <p:txBody>
          <a:bodyPr>
            <a:normAutofit/>
          </a:bodyPr>
          <a:lstStyle/>
          <a:p>
            <a:pPr algn="ctr"/>
            <a:r>
              <a:rPr lang="en-CA" sz="4000" dirty="0">
                <a:solidFill>
                  <a:srgbClr val="FFFFFF"/>
                </a:solidFill>
              </a:rPr>
              <a:t>LOGS AND LICENCES </a:t>
            </a:r>
          </a:p>
        </p:txBody>
      </p:sp>
      <p:graphicFrame>
        <p:nvGraphicFramePr>
          <p:cNvPr id="5" name="Content Placeholder 2">
            <a:extLst>
              <a:ext uri="{FF2B5EF4-FFF2-40B4-BE49-F238E27FC236}">
                <a16:creationId xmlns:a16="http://schemas.microsoft.com/office/drawing/2014/main" id="{89E3CCCA-E344-4515-983D-16A745103038}"/>
              </a:ext>
            </a:extLst>
          </p:cNvPr>
          <p:cNvGraphicFramePr>
            <a:graphicFrameLocks noGrp="1"/>
          </p:cNvGraphicFramePr>
          <p:nvPr>
            <p:ph idx="1"/>
            <p:extLst>
              <p:ext uri="{D42A27DB-BD31-4B8C-83A1-F6EECF244321}">
                <p14:modId xmlns:p14="http://schemas.microsoft.com/office/powerpoint/2010/main" val="2806487143"/>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03136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D62D4-B31B-4A1C-81DE-FCF37C66DF81}"/>
              </a:ext>
            </a:extLst>
          </p:cNvPr>
          <p:cNvSpPr>
            <a:spLocks noGrp="1"/>
          </p:cNvSpPr>
          <p:nvPr>
            <p:ph type="title"/>
          </p:nvPr>
        </p:nvSpPr>
        <p:spPr>
          <a:xfrm>
            <a:off x="838200" y="365125"/>
            <a:ext cx="10515600" cy="1325563"/>
          </a:xfrm>
        </p:spPr>
        <p:txBody>
          <a:bodyPr>
            <a:normAutofit/>
          </a:bodyPr>
          <a:lstStyle/>
          <a:p>
            <a:r>
              <a:rPr lang="en-CA" dirty="0"/>
              <a:t>PILOT’S LICENCE </a:t>
            </a:r>
          </a:p>
        </p:txBody>
      </p:sp>
      <p:graphicFrame>
        <p:nvGraphicFramePr>
          <p:cNvPr id="5" name="Content Placeholder 2">
            <a:extLst>
              <a:ext uri="{FF2B5EF4-FFF2-40B4-BE49-F238E27FC236}">
                <a16:creationId xmlns:a16="http://schemas.microsoft.com/office/drawing/2014/main" id="{400D9BB6-BC22-4EB2-96DC-A1BCD94E3609}"/>
              </a:ext>
            </a:extLst>
          </p:cNvPr>
          <p:cNvGraphicFramePr>
            <a:graphicFrameLocks noGrp="1"/>
          </p:cNvGraphicFramePr>
          <p:nvPr>
            <p:ph idx="1"/>
            <p:extLst>
              <p:ext uri="{D42A27DB-BD31-4B8C-83A1-F6EECF244321}">
                <p14:modId xmlns:p14="http://schemas.microsoft.com/office/powerpoint/2010/main" val="8930151"/>
              </p:ext>
            </p:extLst>
          </p:nvPr>
        </p:nvGraphicFramePr>
        <p:xfrm>
          <a:off x="176169" y="1825625"/>
          <a:ext cx="1192075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638DB6B1-E3A4-4B65-94E8-ADBDDC1D1481}"/>
              </a:ext>
            </a:extLst>
          </p:cNvPr>
          <p:cNvSpPr txBox="1"/>
          <p:nvPr/>
        </p:nvSpPr>
        <p:spPr>
          <a:xfrm>
            <a:off x="3696101" y="2252312"/>
            <a:ext cx="1328286" cy="3686475"/>
          </a:xfrm>
          <a:prstGeom prst="rect">
            <a:avLst/>
          </a:prstGeom>
          <a:noFill/>
        </p:spPr>
        <p:txBody>
          <a:bodyPr wrap="square" rtlCol="0">
            <a:spAutoFit/>
          </a:bodyPr>
          <a:lstStyle/>
          <a:p>
            <a:endParaRPr lang="en-CA" dirty="0"/>
          </a:p>
        </p:txBody>
      </p:sp>
    </p:spTree>
    <p:extLst>
      <p:ext uri="{BB962C8B-B14F-4D97-AF65-F5344CB8AC3E}">
        <p14:creationId xmlns:p14="http://schemas.microsoft.com/office/powerpoint/2010/main" val="22932993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40000">
              <a:schemeClr val="accent1">
                <a:lumMod val="45000"/>
                <a:lumOff val="55000"/>
              </a:schemeClr>
            </a:gs>
            <a:gs pos="5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41C45-92B6-46CD-8C91-CD131461F091}"/>
              </a:ext>
            </a:extLst>
          </p:cNvPr>
          <p:cNvSpPr>
            <a:spLocks noGrp="1"/>
          </p:cNvSpPr>
          <p:nvPr>
            <p:ph type="title"/>
          </p:nvPr>
        </p:nvSpPr>
        <p:spPr>
          <a:xfrm>
            <a:off x="612046" y="288509"/>
            <a:ext cx="3012347" cy="738733"/>
          </a:xfrm>
        </p:spPr>
        <p:txBody>
          <a:bodyPr>
            <a:normAutofit/>
          </a:bodyPr>
          <a:lstStyle/>
          <a:p>
            <a:r>
              <a:rPr lang="en-CA" sz="2800" dirty="0"/>
              <a:t>DUAL INSTRUCTION</a:t>
            </a:r>
          </a:p>
        </p:txBody>
      </p:sp>
      <p:sp>
        <p:nvSpPr>
          <p:cNvPr id="3" name="Content Placeholder 2">
            <a:extLst>
              <a:ext uri="{FF2B5EF4-FFF2-40B4-BE49-F238E27FC236}">
                <a16:creationId xmlns:a16="http://schemas.microsoft.com/office/drawing/2014/main" id="{962A008C-C59D-4027-9DA9-4113B289C1D4}"/>
              </a:ext>
            </a:extLst>
          </p:cNvPr>
          <p:cNvSpPr>
            <a:spLocks noGrp="1"/>
          </p:cNvSpPr>
          <p:nvPr>
            <p:ph idx="1"/>
          </p:nvPr>
        </p:nvSpPr>
        <p:spPr>
          <a:xfrm>
            <a:off x="188753" y="1204429"/>
            <a:ext cx="10515600" cy="1325563"/>
          </a:xfrm>
        </p:spPr>
        <p:txBody>
          <a:bodyPr>
            <a:normAutofit/>
          </a:bodyPr>
          <a:lstStyle/>
          <a:p>
            <a:r>
              <a:rPr lang="en-CA" sz="1800" dirty="0"/>
              <a:t>No person is authorized to give instruction unless he/she holds a flight instructor rating. </a:t>
            </a:r>
          </a:p>
          <a:p>
            <a:r>
              <a:rPr lang="en-CA" sz="1800" dirty="0"/>
              <a:t>Commercial or airline transport pilots may however, give a check out to a licensed pilot on a new type of airplane. Flying time in the logbook is entered as dual, pilot-in-command, or co-pilot in accordance with the duties the pilot performed. </a:t>
            </a:r>
          </a:p>
          <a:p>
            <a:endParaRPr lang="en-CA" sz="1800" dirty="0"/>
          </a:p>
        </p:txBody>
      </p:sp>
      <p:sp>
        <p:nvSpPr>
          <p:cNvPr id="5" name="TextBox 4">
            <a:extLst>
              <a:ext uri="{FF2B5EF4-FFF2-40B4-BE49-F238E27FC236}">
                <a16:creationId xmlns:a16="http://schemas.microsoft.com/office/drawing/2014/main" id="{890EEAD2-7D47-4E68-97D5-CC69BE638E83}"/>
              </a:ext>
            </a:extLst>
          </p:cNvPr>
          <p:cNvSpPr txBox="1"/>
          <p:nvPr/>
        </p:nvSpPr>
        <p:spPr>
          <a:xfrm>
            <a:off x="612046" y="2884365"/>
            <a:ext cx="4932727" cy="461665"/>
          </a:xfrm>
          <a:prstGeom prst="rect">
            <a:avLst/>
          </a:prstGeom>
          <a:noFill/>
        </p:spPr>
        <p:txBody>
          <a:bodyPr wrap="square" rtlCol="0">
            <a:spAutoFit/>
          </a:bodyPr>
          <a:lstStyle/>
          <a:p>
            <a:r>
              <a:rPr lang="en-CA" sz="2400" dirty="0">
                <a:latin typeface="+mj-lt"/>
              </a:rPr>
              <a:t>RULES AND RIGHT-OF-WAY</a:t>
            </a:r>
          </a:p>
        </p:txBody>
      </p:sp>
      <p:sp>
        <p:nvSpPr>
          <p:cNvPr id="7" name="TextBox 6">
            <a:extLst>
              <a:ext uri="{FF2B5EF4-FFF2-40B4-BE49-F238E27FC236}">
                <a16:creationId xmlns:a16="http://schemas.microsoft.com/office/drawing/2014/main" id="{4DDA8C8B-2595-4355-96FB-C3C94D8AB956}"/>
              </a:ext>
            </a:extLst>
          </p:cNvPr>
          <p:cNvSpPr txBox="1"/>
          <p:nvPr/>
        </p:nvSpPr>
        <p:spPr>
          <a:xfrm>
            <a:off x="444266" y="3730390"/>
            <a:ext cx="5100507" cy="1754326"/>
          </a:xfrm>
          <a:prstGeom prst="rect">
            <a:avLst/>
          </a:prstGeom>
          <a:noFill/>
        </p:spPr>
        <p:txBody>
          <a:bodyPr wrap="square" rtlCol="0">
            <a:spAutoFit/>
          </a:bodyPr>
          <a:lstStyle/>
          <a:p>
            <a:r>
              <a:rPr lang="en-CA" dirty="0"/>
              <a:t>Based on their ability to maneuver, aircrafts have priority for the right-of-way in the following order:</a:t>
            </a:r>
          </a:p>
          <a:p>
            <a:pPr marL="342900" indent="-342900">
              <a:buFont typeface="+mj-lt"/>
              <a:buAutoNum type="arabicPeriod"/>
            </a:pPr>
            <a:r>
              <a:rPr lang="en-CA" dirty="0"/>
              <a:t>Fixed or free balloons</a:t>
            </a:r>
          </a:p>
          <a:p>
            <a:pPr marL="342900" indent="-342900">
              <a:buFont typeface="+mj-lt"/>
              <a:buAutoNum type="arabicPeriod"/>
            </a:pPr>
            <a:r>
              <a:rPr lang="en-CA" dirty="0"/>
              <a:t>Gliders</a:t>
            </a:r>
          </a:p>
          <a:p>
            <a:pPr marL="342900" indent="-342900">
              <a:buFont typeface="+mj-lt"/>
              <a:buAutoNum type="arabicPeriod"/>
            </a:pPr>
            <a:r>
              <a:rPr lang="en-CA" dirty="0"/>
              <a:t>Airships</a:t>
            </a:r>
          </a:p>
          <a:p>
            <a:pPr marL="342900" indent="-342900">
              <a:buFont typeface="+mj-lt"/>
              <a:buAutoNum type="arabicPeriod"/>
            </a:pPr>
            <a:r>
              <a:rPr lang="en-CA" dirty="0"/>
              <a:t>Power driven fixed wing or rotary wing airplanes </a:t>
            </a:r>
          </a:p>
        </p:txBody>
      </p:sp>
      <p:sp>
        <p:nvSpPr>
          <p:cNvPr id="8" name="TextBox 7">
            <a:extLst>
              <a:ext uri="{FF2B5EF4-FFF2-40B4-BE49-F238E27FC236}">
                <a16:creationId xmlns:a16="http://schemas.microsoft.com/office/drawing/2014/main" id="{9BADF0FB-47DE-44F0-B970-C2856997F4EF}"/>
              </a:ext>
            </a:extLst>
          </p:cNvPr>
          <p:cNvSpPr txBox="1"/>
          <p:nvPr/>
        </p:nvSpPr>
        <p:spPr>
          <a:xfrm>
            <a:off x="5771626" y="2518045"/>
            <a:ext cx="4932727" cy="3970318"/>
          </a:xfrm>
          <a:prstGeom prst="rect">
            <a:avLst/>
          </a:prstGeom>
          <a:noFill/>
        </p:spPr>
        <p:txBody>
          <a:bodyPr wrap="square" rtlCol="0">
            <a:spAutoFit/>
          </a:bodyPr>
          <a:lstStyle/>
          <a:p>
            <a:pPr marL="285750" indent="-285750">
              <a:buFont typeface="Arial" panose="020B0604020202020204" pitchFamily="34" charset="0"/>
              <a:buChar char="•"/>
            </a:pPr>
            <a:r>
              <a:rPr lang="en-CA" dirty="0"/>
              <a:t>When two aircraft are approaching head-on or approximately so, each should alter course to the right in order to avoid any danger of collision. </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An aircraft overtaking another, whether climbing, descending or in horizontal flight, shall alter its heading to pass on the right. </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When two airplanes are on converging courses at approximately the same altitude, the airplane that has the other on its right must give way. </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15099289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fade">
                                      <p:cBhvr>
                                        <p:cTn id="29" dur="500"/>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fade">
                                      <p:cBhvr>
                                        <p:cTn id="34" dur="500"/>
                                        <p:tgtEl>
                                          <p:spTgt spid="7">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Effect transition="in" filter="fade">
                                      <p:cBhvr>
                                        <p:cTn id="39" dur="500"/>
                                        <p:tgtEl>
                                          <p:spTgt spid="7">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fade">
                                      <p:cBhvr>
                                        <p:cTn id="44" dur="500"/>
                                        <p:tgtEl>
                                          <p:spTgt spid="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
                                            <p:txEl>
                                              <p:pRg st="2" end="2"/>
                                            </p:txEl>
                                          </p:spTgt>
                                        </p:tgtEl>
                                        <p:attrNameLst>
                                          <p:attrName>style.visibility</p:attrName>
                                        </p:attrNameLst>
                                      </p:cBhvr>
                                      <p:to>
                                        <p:strVal val="visible"/>
                                      </p:to>
                                    </p:set>
                                    <p:animEffect transition="in" filter="fade">
                                      <p:cBhvr>
                                        <p:cTn id="49" dur="500"/>
                                        <p:tgtEl>
                                          <p:spTgt spid="8">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8">
                                            <p:txEl>
                                              <p:pRg st="4" end="4"/>
                                            </p:txEl>
                                          </p:spTgt>
                                        </p:tgtEl>
                                        <p:attrNameLst>
                                          <p:attrName>style.visibility</p:attrName>
                                        </p:attrNameLst>
                                      </p:cBhvr>
                                      <p:to>
                                        <p:strVal val="visible"/>
                                      </p:to>
                                    </p:set>
                                    <p:animEffect transition="in" filter="fade">
                                      <p:cBhvr>
                                        <p:cTn id="54"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3000">
              <a:schemeClr val="accent1">
                <a:lumMod val="45000"/>
                <a:lumOff val="55000"/>
              </a:schemeClr>
            </a:gs>
            <a:gs pos="3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8958F-75F7-4854-B860-5917653FF23C}"/>
              </a:ext>
            </a:extLst>
          </p:cNvPr>
          <p:cNvSpPr>
            <a:spLocks noGrp="1"/>
          </p:cNvSpPr>
          <p:nvPr>
            <p:ph type="title"/>
          </p:nvPr>
        </p:nvSpPr>
        <p:spPr>
          <a:xfrm>
            <a:off x="326471" y="197346"/>
            <a:ext cx="6728670" cy="557664"/>
          </a:xfrm>
        </p:spPr>
        <p:txBody>
          <a:bodyPr/>
          <a:lstStyle/>
          <a:p>
            <a:r>
              <a:rPr lang="en-CA" dirty="0"/>
              <a:t>PROTECTION OF WILDLIFE</a:t>
            </a:r>
          </a:p>
        </p:txBody>
      </p:sp>
      <p:sp>
        <p:nvSpPr>
          <p:cNvPr id="3" name="Content Placeholder 2">
            <a:extLst>
              <a:ext uri="{FF2B5EF4-FFF2-40B4-BE49-F238E27FC236}">
                <a16:creationId xmlns:a16="http://schemas.microsoft.com/office/drawing/2014/main" id="{759EE42F-554C-4BB9-968D-1B88A267429E}"/>
              </a:ext>
            </a:extLst>
          </p:cNvPr>
          <p:cNvSpPr>
            <a:spLocks noGrp="1"/>
          </p:cNvSpPr>
          <p:nvPr>
            <p:ph idx="1"/>
          </p:nvPr>
        </p:nvSpPr>
        <p:spPr>
          <a:xfrm>
            <a:off x="192248" y="860891"/>
            <a:ext cx="11502006" cy="2024922"/>
          </a:xfrm>
        </p:spPr>
        <p:txBody>
          <a:bodyPr>
            <a:normAutofit/>
          </a:bodyPr>
          <a:lstStyle/>
          <a:p>
            <a:r>
              <a:rPr lang="en-CA" sz="1800" dirty="0"/>
              <a:t>Pilots should be aware that flying over herds of wild animals such as reindeer, caribou, moose or muskoxen may result in reducing the animal population. </a:t>
            </a:r>
          </a:p>
          <a:p>
            <a:r>
              <a:rPr lang="en-CA" sz="1800" dirty="0"/>
              <a:t>In the interest of conserving wildlife, pilots must not fly at an altitude of less than 2,000 ft AGL when in the vicinity of herds of wildlife animals or above wildlife refuges/bird sanctuaries, depicted on affected aeronautical charts. </a:t>
            </a:r>
          </a:p>
          <a:p>
            <a:r>
              <a:rPr lang="en-CA" sz="1800" dirty="0"/>
              <a:t>Than landing and takeoff of aircraft in areas designated as bird sanctuaries may require a permit. </a:t>
            </a:r>
          </a:p>
        </p:txBody>
      </p:sp>
      <p:sp>
        <p:nvSpPr>
          <p:cNvPr id="4" name="TextBox 3">
            <a:extLst>
              <a:ext uri="{FF2B5EF4-FFF2-40B4-BE49-F238E27FC236}">
                <a16:creationId xmlns:a16="http://schemas.microsoft.com/office/drawing/2014/main" id="{6D9787D6-6DFB-41B5-93A0-9F4BF20BE9CB}"/>
              </a:ext>
            </a:extLst>
          </p:cNvPr>
          <p:cNvSpPr txBox="1"/>
          <p:nvPr/>
        </p:nvSpPr>
        <p:spPr>
          <a:xfrm>
            <a:off x="393932" y="2730084"/>
            <a:ext cx="6593747" cy="769441"/>
          </a:xfrm>
          <a:prstGeom prst="rect">
            <a:avLst/>
          </a:prstGeom>
          <a:noFill/>
        </p:spPr>
        <p:txBody>
          <a:bodyPr wrap="square" rtlCol="0">
            <a:spAutoFit/>
          </a:bodyPr>
          <a:lstStyle/>
          <a:p>
            <a:r>
              <a:rPr lang="en-CA" sz="4400" dirty="0">
                <a:latin typeface="+mj-lt"/>
              </a:rPr>
              <a:t>FUR AND POULTRY FARMS </a:t>
            </a:r>
          </a:p>
        </p:txBody>
      </p:sp>
      <p:sp>
        <p:nvSpPr>
          <p:cNvPr id="5" name="TextBox 4">
            <a:extLst>
              <a:ext uri="{FF2B5EF4-FFF2-40B4-BE49-F238E27FC236}">
                <a16:creationId xmlns:a16="http://schemas.microsoft.com/office/drawing/2014/main" id="{6D818E50-D538-4357-A457-283D99D9231C}"/>
              </a:ext>
            </a:extLst>
          </p:cNvPr>
          <p:cNvSpPr txBox="1"/>
          <p:nvPr/>
        </p:nvSpPr>
        <p:spPr>
          <a:xfrm>
            <a:off x="461394" y="3714771"/>
            <a:ext cx="8145710" cy="1754326"/>
          </a:xfrm>
          <a:prstGeom prst="rect">
            <a:avLst/>
          </a:prstGeom>
          <a:noFill/>
        </p:spPr>
        <p:txBody>
          <a:bodyPr wrap="square" rtlCol="0">
            <a:spAutoFit/>
          </a:bodyPr>
          <a:lstStyle/>
          <a:p>
            <a:pPr marL="285750" indent="-285750">
              <a:buFont typeface="Arial" panose="020B0604020202020204" pitchFamily="34" charset="0"/>
              <a:buChar char="•"/>
            </a:pPr>
            <a:r>
              <a:rPr lang="en-CA" dirty="0"/>
              <a:t>Avoid overflying these farms below 2,000 ft AGL.</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Fur farms may be marked with chrome yellow and black stripes painted on pylons or roofs. In addition , a red flag may be flown during whelping season. ( February- May). </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234799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7EB8-EAFD-42AF-B93A-B7AB0D6A4A3B}"/>
              </a:ext>
            </a:extLst>
          </p:cNvPr>
          <p:cNvSpPr>
            <a:spLocks noGrp="1"/>
          </p:cNvSpPr>
          <p:nvPr>
            <p:ph type="title"/>
          </p:nvPr>
        </p:nvSpPr>
        <p:spPr>
          <a:xfrm>
            <a:off x="702088" y="82280"/>
            <a:ext cx="7474172" cy="1325563"/>
          </a:xfrm>
        </p:spPr>
        <p:txBody>
          <a:bodyPr>
            <a:normAutofit/>
          </a:bodyPr>
          <a:lstStyle/>
          <a:p>
            <a:r>
              <a:rPr lang="en-CA" dirty="0"/>
              <a:t>NIGHT EQUIPMENT  </a:t>
            </a:r>
          </a:p>
        </p:txBody>
      </p:sp>
      <p:sp>
        <p:nvSpPr>
          <p:cNvPr id="3" name="Content Placeholder 2">
            <a:extLst>
              <a:ext uri="{FF2B5EF4-FFF2-40B4-BE49-F238E27FC236}">
                <a16:creationId xmlns:a16="http://schemas.microsoft.com/office/drawing/2014/main" id="{7538826F-C056-4B30-BEDC-251F68954D02}"/>
              </a:ext>
            </a:extLst>
          </p:cNvPr>
          <p:cNvSpPr>
            <a:spLocks noGrp="1"/>
          </p:cNvSpPr>
          <p:nvPr>
            <p:ph idx="1"/>
          </p:nvPr>
        </p:nvSpPr>
        <p:spPr>
          <a:xfrm>
            <a:off x="549689" y="2156875"/>
            <a:ext cx="8173022" cy="3450613"/>
          </a:xfrm>
        </p:spPr>
        <p:txBody>
          <a:bodyPr anchor="ctr">
            <a:noAutofit/>
          </a:bodyPr>
          <a:lstStyle/>
          <a:p>
            <a:r>
              <a:rPr lang="en-CA" sz="1800" dirty="0"/>
              <a:t>Aircraft operating at night must be equipped with the following approved, serviceable and functioning flight instruments; </a:t>
            </a:r>
          </a:p>
          <a:p>
            <a:r>
              <a:rPr lang="en-CA" sz="1800" dirty="0"/>
              <a:t>An airspeed indicator</a:t>
            </a:r>
          </a:p>
          <a:p>
            <a:r>
              <a:rPr lang="en-CA" sz="1800" dirty="0"/>
              <a:t>A sensitive pressure altimeter</a:t>
            </a:r>
          </a:p>
          <a:p>
            <a:r>
              <a:rPr lang="en-CA" sz="1800" dirty="0"/>
              <a:t>A direct reading magnetic compass</a:t>
            </a:r>
          </a:p>
          <a:p>
            <a:r>
              <a:rPr lang="en-CA" sz="1800" dirty="0"/>
              <a:t>A turn and bank indicator</a:t>
            </a:r>
          </a:p>
          <a:p>
            <a:r>
              <a:rPr lang="en-CA" sz="1800" dirty="0"/>
              <a:t>A gyro magnetic compass or heading indicator ( if the flight is to be conducted beyond the immediate vicinity of the airport) </a:t>
            </a:r>
          </a:p>
          <a:p>
            <a:r>
              <a:rPr lang="en-CA" sz="1800" dirty="0"/>
              <a:t>A means to illuminate the flight instruments. </a:t>
            </a:r>
          </a:p>
          <a:p>
            <a:r>
              <a:rPr lang="en-CA" sz="1800" dirty="0"/>
              <a:t>An aircraft that is to be flown within the Northern Domestic Airspace must have on board a means of establishing direction that is not dependant on a magnetic source. </a:t>
            </a:r>
          </a:p>
          <a:p>
            <a:r>
              <a:rPr lang="en-CA" sz="1800" dirty="0"/>
              <a:t>Each crew member must have access to a reliable time piece and a functioning flash light. </a:t>
            </a:r>
          </a:p>
          <a:p>
            <a:r>
              <a:rPr lang="en-CA" sz="1800" dirty="0"/>
              <a:t>Any aircraft operating in a controlled airspace must be equipped with a functioning two-way radio communication. </a:t>
            </a:r>
          </a:p>
        </p:txBody>
      </p:sp>
      <p:sp>
        <p:nvSpPr>
          <p:cNvPr id="14"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Helicopter">
            <a:extLst>
              <a:ext uri="{FF2B5EF4-FFF2-40B4-BE49-F238E27FC236}">
                <a16:creationId xmlns:a16="http://schemas.microsoft.com/office/drawing/2014/main" id="{7BB10972-B92E-4E0F-8D04-2343B850D0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21819" y="2561676"/>
            <a:ext cx="1734645" cy="1734645"/>
          </a:xfrm>
          <a:prstGeom prst="rect">
            <a:avLst/>
          </a:prstGeom>
        </p:spPr>
      </p:pic>
    </p:spTree>
    <p:extLst>
      <p:ext uri="{BB962C8B-B14F-4D97-AF65-F5344CB8AC3E}">
        <p14:creationId xmlns:p14="http://schemas.microsoft.com/office/powerpoint/2010/main" val="16007685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fade">
                                      <p:cBhvr>
                                        <p:cTn id="5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21BBF0-C0FA-4022-8051-4E4E2659A834}"/>
              </a:ext>
            </a:extLst>
          </p:cNvPr>
          <p:cNvSpPr>
            <a:spLocks noGrp="1"/>
          </p:cNvSpPr>
          <p:nvPr>
            <p:ph type="title"/>
          </p:nvPr>
        </p:nvSpPr>
        <p:spPr>
          <a:xfrm>
            <a:off x="838200" y="631825"/>
            <a:ext cx="10515600" cy="1325563"/>
          </a:xfrm>
        </p:spPr>
        <p:txBody>
          <a:bodyPr>
            <a:normAutofit/>
          </a:bodyPr>
          <a:lstStyle/>
          <a:p>
            <a:r>
              <a:rPr lang="en-CA" dirty="0"/>
              <a:t>NIGHT LIGHTING </a:t>
            </a:r>
          </a:p>
        </p:txBody>
      </p:sp>
      <p:sp>
        <p:nvSpPr>
          <p:cNvPr id="3" name="Content Placeholder 2">
            <a:extLst>
              <a:ext uri="{FF2B5EF4-FFF2-40B4-BE49-F238E27FC236}">
                <a16:creationId xmlns:a16="http://schemas.microsoft.com/office/drawing/2014/main" id="{B799EB52-18A4-4FF4-9BE7-9E52A5630B9A}"/>
              </a:ext>
            </a:extLst>
          </p:cNvPr>
          <p:cNvSpPr>
            <a:spLocks noGrp="1"/>
          </p:cNvSpPr>
          <p:nvPr>
            <p:ph idx="1"/>
          </p:nvPr>
        </p:nvSpPr>
        <p:spPr>
          <a:xfrm>
            <a:off x="838200" y="2057400"/>
            <a:ext cx="10515600" cy="3871762"/>
          </a:xfrm>
        </p:spPr>
        <p:txBody>
          <a:bodyPr>
            <a:normAutofit/>
          </a:bodyPr>
          <a:lstStyle/>
          <a:p>
            <a:r>
              <a:rPr lang="en-CA" sz="1800" dirty="0"/>
              <a:t>Aircrafts operating at night, in the air and while maneuvering on the ground must also be equipped with a functioning navigation light system .</a:t>
            </a:r>
          </a:p>
          <a:p>
            <a:r>
              <a:rPr lang="en-CA" sz="1800" dirty="0"/>
              <a:t>An anti-collision light must also be installed on any airplane that will be operated at night.  This high intensity flashing light may be either white or red or red/white segmented. It must be visible through 360</a:t>
            </a:r>
            <a:r>
              <a:rPr lang="en-CA" sz="1800" dirty="0">
                <a:cs typeface="Arial" panose="020B0604020202020204" pitchFamily="34" charset="0"/>
              </a:rPr>
              <a:t> </a:t>
            </a:r>
            <a:r>
              <a:rPr lang="en-CA" sz="1800" dirty="0">
                <a:latin typeface="Arial" panose="020B0604020202020204" pitchFamily="34" charset="0"/>
                <a:cs typeface="Arial" panose="020B0604020202020204" pitchFamily="34" charset="0"/>
              </a:rPr>
              <a:t>̊</a:t>
            </a:r>
            <a:r>
              <a:rPr lang="en-CA" sz="1800" dirty="0">
                <a:cs typeface="Arial" panose="020B0604020202020204" pitchFamily="34" charset="0"/>
              </a:rPr>
              <a:t> and project 30 </a:t>
            </a:r>
            <a:r>
              <a:rPr lang="en-CA" sz="1800" dirty="0">
                <a:latin typeface="Arial" panose="020B0604020202020204" pitchFamily="34" charset="0"/>
                <a:cs typeface="Arial" panose="020B0604020202020204" pitchFamily="34" charset="0"/>
              </a:rPr>
              <a:t>̊</a:t>
            </a:r>
            <a:r>
              <a:rPr lang="en-CA" sz="1800" dirty="0">
                <a:cs typeface="Arial" panose="020B0604020202020204" pitchFamily="34" charset="0"/>
              </a:rPr>
              <a:t> above and below the horizonal plane of an aircraft. </a:t>
            </a:r>
          </a:p>
          <a:p>
            <a:r>
              <a:rPr lang="en-CA" sz="1800" dirty="0">
                <a:cs typeface="Arial" panose="020B0604020202020204" pitchFamily="34" charset="0"/>
              </a:rPr>
              <a:t>Between sunset and sunrise, an aircraft moored on the water and anchored to a fixed object either on land or in the water must display a white light visible in all directions for a distance of 2 miles. </a:t>
            </a:r>
          </a:p>
          <a:p>
            <a:r>
              <a:rPr lang="en-CA" sz="1800" dirty="0">
                <a:cs typeface="Arial" panose="020B0604020202020204" pitchFamily="34" charset="0"/>
              </a:rPr>
              <a:t>Anti-collision beacons should not be on while flying in dense cloud because if the possible flicker vertigo effect on the pilots. </a:t>
            </a:r>
          </a:p>
          <a:p>
            <a:endParaRPr lang="en-CA" sz="1800" dirty="0">
              <a:cs typeface="Arial" panose="020B0604020202020204" pitchFamily="34" charset="0"/>
            </a:endParaRPr>
          </a:p>
          <a:p>
            <a:pPr marL="0" indent="0">
              <a:buNone/>
            </a:pPr>
            <a:endParaRPr lang="en-CA" sz="2200" dirty="0"/>
          </a:p>
        </p:txBody>
      </p:sp>
    </p:spTree>
    <p:extLst>
      <p:ext uri="{BB962C8B-B14F-4D97-AF65-F5344CB8AC3E}">
        <p14:creationId xmlns:p14="http://schemas.microsoft.com/office/powerpoint/2010/main" val="4058187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332411"/>
      </a:dk2>
      <a:lt2>
        <a:srgbClr val="DCDCDC"/>
      </a:lt2>
      <a:accent1>
        <a:srgbClr val="59AEDB"/>
      </a:accent1>
      <a:accent2>
        <a:srgbClr val="00B0F0"/>
      </a:accent2>
      <a:accent3>
        <a:srgbClr val="0070C0"/>
      </a:accent3>
      <a:accent4>
        <a:srgbClr val="A4AAA6"/>
      </a:accent4>
      <a:accent5>
        <a:srgbClr val="000000"/>
      </a:accent5>
      <a:accent6>
        <a:srgbClr val="46A9FA"/>
      </a:accent6>
      <a:hlink>
        <a:srgbClr val="46A9FA"/>
      </a:hlink>
      <a:folHlink>
        <a:srgbClr val="3562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4494</Words>
  <Application>Microsoft Office PowerPoint</Application>
  <PresentationFormat>Widescreen</PresentationFormat>
  <Paragraphs>255</Paragraphs>
  <Slides>35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Theme</vt:lpstr>
      <vt:lpstr>AIR RULES AND PROCEDURES </vt:lpstr>
      <vt:lpstr>RULES OF THE AIR </vt:lpstr>
      <vt:lpstr>CERTIFICATE OF AIRWORTHINESS </vt:lpstr>
      <vt:lpstr>LOGS AND LICENCES </vt:lpstr>
      <vt:lpstr>PILOT’S LICENCE </vt:lpstr>
      <vt:lpstr>DUAL INSTRUCTION</vt:lpstr>
      <vt:lpstr>PROTECTION OF WILDLIFE</vt:lpstr>
      <vt:lpstr>NIGHT EQUIPMENT  </vt:lpstr>
      <vt:lpstr>NIGHT LIGHTING </vt:lpstr>
      <vt:lpstr>OVER WATER FLIGHTS (helicopters)  </vt:lpstr>
      <vt:lpstr>OVER WATER FLIGHTS </vt:lpstr>
      <vt:lpstr>AEROBATICS </vt:lpstr>
      <vt:lpstr>AIRCRAFT OCCURRENCES</vt:lpstr>
      <vt:lpstr>AIR TRAFFIC SERVICES </vt:lpstr>
      <vt:lpstr>FLIGHT RULES </vt:lpstr>
      <vt:lpstr>FLIGHT PLANS &amp; ITINERARIES </vt:lpstr>
      <vt:lpstr>FLIGHT PLANS &amp; ITINERARIES </vt:lpstr>
      <vt:lpstr>TRANSBORDER FLIGHTS </vt:lpstr>
      <vt:lpstr>CRUISING ALTITUDES  </vt:lpstr>
      <vt:lpstr>CRUISING ALTITUDES </vt:lpstr>
      <vt:lpstr>CRUISING SPEEDS </vt:lpstr>
      <vt:lpstr>WEATHER MINIMA FOR VFR FLIGHT </vt:lpstr>
      <vt:lpstr> WEATHER MINIMA FOR VFR FLIGHT </vt:lpstr>
      <vt:lpstr>SPECIAL VFR</vt:lpstr>
      <vt:lpstr>VFR OVER THE TOP</vt:lpstr>
      <vt:lpstr>TRANSITION AREAS </vt:lpstr>
      <vt:lpstr>FUEL REQUIREMENTS </vt:lpstr>
      <vt:lpstr>MINIMUM VFR FLIGHT ALTITUDES </vt:lpstr>
      <vt:lpstr>VFR FLIGHT IN CLASS B AIRSPACE </vt:lpstr>
      <vt:lpstr>EMERGENCY WHILE VFR IN CLASS B AIRSPACE</vt:lpstr>
      <vt:lpstr>HOLDING PATTERN </vt:lpstr>
      <vt:lpstr>IDENTIFICATION ZONES </vt:lpstr>
      <vt:lpstr>SPARSELY SETTLED AREAS </vt:lpstr>
      <vt:lpstr>SURVIVAL EQUIPMENT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 RULES AND PROCEDURES </dc:title>
  <dc:creator>Joinair Helicopters Inc</dc:creator>
  <cp:lastModifiedBy>Joinair Helicopters Inc</cp:lastModifiedBy>
  <cp:revision>16</cp:revision>
  <dcterms:created xsi:type="dcterms:W3CDTF">2018-12-10T20:23:24Z</dcterms:created>
  <dcterms:modified xsi:type="dcterms:W3CDTF">2018-12-11T17:48:04Z</dcterms:modified>
</cp:coreProperties>
</file>