
<file path=[Content_Types].xml><?xml version="1.0" encoding="utf-8"?>
<Types xmlns="http://schemas.openxmlformats.org/package/2006/content-types">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sldIdLst>
    <p:sldId id="256" r:id="rId2"/>
    <p:sldId id="257" r:id="rId3"/>
    <p:sldId id="259" r:id="rId4"/>
    <p:sldId id="260" r:id="rId5"/>
    <p:sldId id="261" r:id="rId6"/>
    <p:sldId id="262" r:id="rId7"/>
    <p:sldId id="278" r:id="rId8"/>
    <p:sldId id="283" r:id="rId9"/>
    <p:sldId id="263" r:id="rId10"/>
    <p:sldId id="264" r:id="rId11"/>
    <p:sldId id="265" r:id="rId12"/>
    <p:sldId id="266" r:id="rId13"/>
    <p:sldId id="267" r:id="rId14"/>
    <p:sldId id="280" r:id="rId15"/>
    <p:sldId id="268" r:id="rId16"/>
    <p:sldId id="269" r:id="rId17"/>
    <p:sldId id="279" r:id="rId18"/>
    <p:sldId id="270" r:id="rId19"/>
    <p:sldId id="271" r:id="rId20"/>
    <p:sldId id="281" r:id="rId21"/>
    <p:sldId id="282" r:id="rId22"/>
    <p:sldId id="273" r:id="rId23"/>
    <p:sldId id="274" r:id="rId24"/>
    <p:sldId id="275" r:id="rId25"/>
    <p:sldId id="27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0" autoAdjust="0"/>
    <p:restoredTop sz="94660"/>
  </p:normalViewPr>
  <p:slideViewPr>
    <p:cSldViewPr snapToGrid="0">
      <p:cViewPr varScale="1">
        <p:scale>
          <a:sx n="114" d="100"/>
          <a:sy n="114" d="100"/>
        </p:scale>
        <p:origin x="3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A71302-F3B1-4DBB-9221-91B10C8BCB27}" type="datetimeFigureOut">
              <a:rPr lang="en-CA" smtClean="0"/>
              <a:t>2019-01-07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163511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A71302-F3B1-4DBB-9221-91B10C8BCB27}" type="datetimeFigureOut">
              <a:rPr lang="en-CA" smtClean="0"/>
              <a:t>2019-01-07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297810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A71302-F3B1-4DBB-9221-91B10C8BCB27}" type="datetimeFigureOut">
              <a:rPr lang="en-CA" smtClean="0"/>
              <a:t>2019-01-07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211439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71302-F3B1-4DBB-9221-91B10C8BCB27}" type="datetimeFigureOut">
              <a:rPr lang="en-CA" smtClean="0"/>
              <a:t>2019-01-07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213474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A71302-F3B1-4DBB-9221-91B10C8BCB27}" type="datetimeFigureOut">
              <a:rPr lang="en-CA" smtClean="0"/>
              <a:t>2019-01-07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277206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CA71302-F3B1-4DBB-9221-91B10C8BCB27}" type="datetimeFigureOut">
              <a:rPr lang="en-CA" smtClean="0"/>
              <a:t>2019-01-07</a:t>
            </a:fld>
            <a:endParaRPr lang="en-CA"/>
          </a:p>
        </p:txBody>
      </p:sp>
      <p:sp>
        <p:nvSpPr>
          <p:cNvPr id="9" name="Footer Placeholder 8"/>
          <p:cNvSpPr>
            <a:spLocks noGrp="1"/>
          </p:cNvSpPr>
          <p:nvPr>
            <p:ph type="ftr" sz="quarter" idx="11"/>
          </p:nvPr>
        </p:nvSpPr>
        <p:spPr/>
        <p:txBody>
          <a:bodyPr/>
          <a:lstStyle/>
          <a:p>
            <a:endParaRPr lang="en-CA"/>
          </a:p>
        </p:txBody>
      </p:sp>
      <p:sp>
        <p:nvSpPr>
          <p:cNvPr id="10" name="Slide Number Placeholder 9"/>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25106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0CA71302-F3B1-4DBB-9221-91B10C8BCB27}" type="datetimeFigureOut">
              <a:rPr lang="en-CA" smtClean="0"/>
              <a:t>2019-01-07</a:t>
            </a:fld>
            <a:endParaRPr lang="en-CA"/>
          </a:p>
        </p:txBody>
      </p:sp>
      <p:sp>
        <p:nvSpPr>
          <p:cNvPr id="11" name="Footer Placeholder 10"/>
          <p:cNvSpPr>
            <a:spLocks noGrp="1"/>
          </p:cNvSpPr>
          <p:nvPr>
            <p:ph type="ftr" sz="quarter" idx="11"/>
          </p:nvPr>
        </p:nvSpPr>
        <p:spPr/>
        <p:txBody>
          <a:bodyPr/>
          <a:lstStyle/>
          <a:p>
            <a:endParaRPr lang="en-CA"/>
          </a:p>
        </p:txBody>
      </p:sp>
      <p:sp>
        <p:nvSpPr>
          <p:cNvPr id="12" name="Slide Number Placeholder 11"/>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61776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CA71302-F3B1-4DBB-9221-91B10C8BCB27}" type="datetimeFigureOut">
              <a:rPr lang="en-CA" smtClean="0"/>
              <a:t>2019-01-07</a:t>
            </a:fld>
            <a:endParaRPr lang="en-CA"/>
          </a:p>
        </p:txBody>
      </p:sp>
      <p:sp>
        <p:nvSpPr>
          <p:cNvPr id="7" name="Footer Placeholder 6"/>
          <p:cNvSpPr>
            <a:spLocks noGrp="1"/>
          </p:cNvSpPr>
          <p:nvPr>
            <p:ph type="ftr" sz="quarter" idx="11"/>
          </p:nvPr>
        </p:nvSpPr>
        <p:spPr/>
        <p:txBody>
          <a:bodyPr/>
          <a:lstStyle/>
          <a:p>
            <a:endParaRPr lang="en-CA"/>
          </a:p>
        </p:txBody>
      </p:sp>
      <p:sp>
        <p:nvSpPr>
          <p:cNvPr id="8" name="Slide Number Placeholder 7"/>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40868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A71302-F3B1-4DBB-9221-91B10C8BCB27}" type="datetimeFigureOut">
              <a:rPr lang="en-CA" smtClean="0"/>
              <a:t>2019-01-07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79746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CA71302-F3B1-4DBB-9221-91B10C8BCB27}" type="datetimeFigureOut">
              <a:rPr lang="en-CA" smtClean="0"/>
              <a:t>2019-01-07</a:t>
            </a:fld>
            <a:endParaRPr lang="en-CA"/>
          </a:p>
        </p:txBody>
      </p:sp>
      <p:sp>
        <p:nvSpPr>
          <p:cNvPr id="9" name="Footer Placeholder 8"/>
          <p:cNvSpPr>
            <a:spLocks noGrp="1"/>
          </p:cNvSpPr>
          <p:nvPr>
            <p:ph type="ftr" sz="quarter" idx="11"/>
          </p:nvPr>
        </p:nvSpPr>
        <p:spPr/>
        <p:txBody>
          <a:bodyPr/>
          <a:lstStyle/>
          <a:p>
            <a:endParaRPr lang="en-CA"/>
          </a:p>
        </p:txBody>
      </p:sp>
      <p:sp>
        <p:nvSpPr>
          <p:cNvPr id="10" name="Slide Number Placeholder 9"/>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154883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CA71302-F3B1-4DBB-9221-91B10C8BCB27}" type="datetimeFigureOut">
              <a:rPr lang="en-CA" smtClean="0"/>
              <a:t>2019-01-07</a:t>
            </a:fld>
            <a:endParaRPr lang="en-CA"/>
          </a:p>
        </p:txBody>
      </p:sp>
      <p:sp>
        <p:nvSpPr>
          <p:cNvPr id="9" name="Footer Placeholder 8"/>
          <p:cNvSpPr>
            <a:spLocks noGrp="1"/>
          </p:cNvSpPr>
          <p:nvPr>
            <p:ph type="ftr" sz="quarter" idx="11"/>
          </p:nvPr>
        </p:nvSpPr>
        <p:spPr>
          <a:xfrm>
            <a:off x="3499101" y="6356350"/>
            <a:ext cx="5911517" cy="365125"/>
          </a:xfrm>
        </p:spPr>
        <p:txBody>
          <a:bodyPr/>
          <a:lstStyle/>
          <a:p>
            <a:endParaRPr lang="en-CA"/>
          </a:p>
        </p:txBody>
      </p:sp>
      <p:sp>
        <p:nvSpPr>
          <p:cNvPr id="10" name="Slide Number Placeholder 9"/>
          <p:cNvSpPr>
            <a:spLocks noGrp="1"/>
          </p:cNvSpPr>
          <p:nvPr>
            <p:ph type="sldNum" sz="quarter" idx="12"/>
          </p:nvPr>
        </p:nvSpPr>
        <p:spPr/>
        <p:txBody>
          <a:bodyPr/>
          <a:lstStyle/>
          <a:p>
            <a:fld id="{CBF4242C-6B22-4E49-A4D4-08A750685618}" type="slidenum">
              <a:rPr lang="en-CA" smtClean="0"/>
              <a:t>‹#›</a:t>
            </a:fld>
            <a:endParaRPr lang="en-CA"/>
          </a:p>
        </p:txBody>
      </p:sp>
    </p:spTree>
    <p:extLst>
      <p:ext uri="{BB962C8B-B14F-4D97-AF65-F5344CB8AC3E}">
        <p14:creationId xmlns:p14="http://schemas.microsoft.com/office/powerpoint/2010/main" val="370168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CA71302-F3B1-4DBB-9221-91B10C8BCB27}" type="datetimeFigureOut">
              <a:rPr lang="en-CA" smtClean="0"/>
              <a:t>2019-01-07</a:t>
            </a:fld>
            <a:endParaRPr lang="en-CA"/>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CA"/>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BF4242C-6B22-4E49-A4D4-08A750685618}" type="slidenum">
              <a:rPr lang="en-CA" smtClean="0"/>
              <a:t>‹#›</a:t>
            </a:fld>
            <a:endParaRPr lang="en-CA"/>
          </a:p>
        </p:txBody>
      </p:sp>
    </p:spTree>
    <p:extLst>
      <p:ext uri="{BB962C8B-B14F-4D97-AF65-F5344CB8AC3E}">
        <p14:creationId xmlns:p14="http://schemas.microsoft.com/office/powerpoint/2010/main" val="111213654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xK44nFczul0" TargetMode="External"/><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FE9B-6B50-4E4D-8DBB-7D3D0A39AF4E}"/>
              </a:ext>
            </a:extLst>
          </p:cNvPr>
          <p:cNvSpPr>
            <a:spLocks noGrp="1"/>
          </p:cNvSpPr>
          <p:nvPr>
            <p:ph type="ctrTitle"/>
          </p:nvPr>
        </p:nvSpPr>
        <p:spPr/>
        <p:txBody>
          <a:bodyPr/>
          <a:lstStyle/>
          <a:p>
            <a:pPr>
              <a:lnSpc>
                <a:spcPct val="100000"/>
              </a:lnSpc>
            </a:pPr>
            <a:r>
              <a:rPr lang="en-CA" dirty="0"/>
              <a:t>HUMAN FACTORS </a:t>
            </a:r>
          </a:p>
        </p:txBody>
      </p:sp>
      <p:pic>
        <p:nvPicPr>
          <p:cNvPr id="4" name="officeArt object">
            <a:extLst>
              <a:ext uri="{FF2B5EF4-FFF2-40B4-BE49-F238E27FC236}">
                <a16:creationId xmlns:a16="http://schemas.microsoft.com/office/drawing/2014/main" id="{F6CB058B-5A92-4595-87B8-6F08ED087343}"/>
              </a:ext>
            </a:extLst>
          </p:cNvPr>
          <p:cNvPicPr/>
          <p:nvPr/>
        </p:nvPicPr>
        <p:blipFill>
          <a:blip r:embed="rId2">
            <a:extLst/>
          </a:blip>
          <a:srcRect/>
          <a:stretch>
            <a:fillRect/>
          </a:stretch>
        </p:blipFill>
        <p:spPr>
          <a:xfrm>
            <a:off x="8385048" y="889782"/>
            <a:ext cx="3741574" cy="1039943"/>
          </a:xfrm>
          <a:prstGeom prst="rect">
            <a:avLst/>
          </a:prstGeom>
          <a:ln w="12700" cap="flat">
            <a:noFill/>
            <a:miter lim="400000"/>
          </a:ln>
          <a:effectLst/>
        </p:spPr>
      </p:pic>
      <p:sp>
        <p:nvSpPr>
          <p:cNvPr id="5" name="TextBox 4">
            <a:hlinkClick r:id="rId3"/>
            <a:extLst>
              <a:ext uri="{FF2B5EF4-FFF2-40B4-BE49-F238E27FC236}">
                <a16:creationId xmlns:a16="http://schemas.microsoft.com/office/drawing/2014/main" id="{4517AE2B-032A-46AB-949C-4F166D807F74}"/>
              </a:ext>
            </a:extLst>
          </p:cNvPr>
          <p:cNvSpPr txBox="1"/>
          <p:nvPr/>
        </p:nvSpPr>
        <p:spPr>
          <a:xfrm>
            <a:off x="10402349" y="3179428"/>
            <a:ext cx="1333849" cy="1477328"/>
          </a:xfrm>
          <a:prstGeom prst="rect">
            <a:avLst/>
          </a:prstGeom>
          <a:noFill/>
        </p:spPr>
        <p:txBody>
          <a:bodyPr wrap="square" rtlCol="0">
            <a:spAutoFit/>
          </a:bodyPr>
          <a:lstStyle/>
          <a:p>
            <a:r>
              <a:rPr lang="en-CA" dirty="0"/>
              <a:t>https://www.youtube.com/watch?v=xK44nFczul0</a:t>
            </a:r>
          </a:p>
        </p:txBody>
      </p:sp>
    </p:spTree>
    <p:extLst>
      <p:ext uri="{BB962C8B-B14F-4D97-AF65-F5344CB8AC3E}">
        <p14:creationId xmlns:p14="http://schemas.microsoft.com/office/powerpoint/2010/main" val="957429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0B3DF-E986-492B-BECB-44858E0EEBDD}"/>
              </a:ext>
            </a:extLst>
          </p:cNvPr>
          <p:cNvSpPr>
            <a:spLocks noGrp="1"/>
          </p:cNvSpPr>
          <p:nvPr>
            <p:ph type="title"/>
          </p:nvPr>
        </p:nvSpPr>
        <p:spPr>
          <a:xfrm>
            <a:off x="252919" y="1123837"/>
            <a:ext cx="2947482" cy="4601183"/>
          </a:xfrm>
        </p:spPr>
        <p:txBody>
          <a:bodyPr/>
          <a:lstStyle/>
          <a:p>
            <a:r>
              <a:rPr lang="en-CA" dirty="0"/>
              <a:t>Noise</a:t>
            </a:r>
          </a:p>
        </p:txBody>
      </p:sp>
      <p:sp>
        <p:nvSpPr>
          <p:cNvPr id="3" name="Content Placeholder 2">
            <a:extLst>
              <a:ext uri="{FF2B5EF4-FFF2-40B4-BE49-F238E27FC236}">
                <a16:creationId xmlns:a16="http://schemas.microsoft.com/office/drawing/2014/main" id="{90E9304B-9FDF-4E2E-AE4D-CB9163FD53A2}"/>
              </a:ext>
            </a:extLst>
          </p:cNvPr>
          <p:cNvSpPr>
            <a:spLocks noGrp="1"/>
          </p:cNvSpPr>
          <p:nvPr>
            <p:ph idx="1"/>
          </p:nvPr>
        </p:nvSpPr>
        <p:spPr>
          <a:xfrm>
            <a:off x="3869268" y="864108"/>
            <a:ext cx="7315200" cy="5120640"/>
          </a:xfrm>
        </p:spPr>
        <p:txBody>
          <a:bodyPr>
            <a:normAutofit/>
          </a:bodyPr>
          <a:lstStyle/>
          <a:p>
            <a:r>
              <a:rPr lang="en-CA" sz="1800" dirty="0">
                <a:solidFill>
                  <a:schemeClr val="tx1"/>
                </a:solidFill>
              </a:rPr>
              <a:t>Sound is measured in decibels (dB). The zero level is defined as the weakest sound that can be heard by a person with good hearing in a quiet location. The loudest sound that most people can hear is 140 </a:t>
            </a:r>
            <a:r>
              <a:rPr lang="en-CA" sz="1800" dirty="0" err="1">
                <a:solidFill>
                  <a:schemeClr val="tx1"/>
                </a:solidFill>
              </a:rPr>
              <a:t>dB.</a:t>
            </a:r>
            <a:r>
              <a:rPr lang="en-CA" sz="1800" dirty="0">
                <a:solidFill>
                  <a:schemeClr val="tx1"/>
                </a:solidFill>
              </a:rPr>
              <a:t> High levels cause pain or nausea. Noise levels approaching these levels should not be experienced without ear protection. In fact ear protection should be used for continuous noise levels above 80 </a:t>
            </a:r>
            <a:r>
              <a:rPr lang="en-CA" sz="1800" dirty="0" err="1">
                <a:solidFill>
                  <a:schemeClr val="tx1"/>
                </a:solidFill>
              </a:rPr>
              <a:t>dB.</a:t>
            </a:r>
            <a:r>
              <a:rPr lang="en-CA" sz="1800" dirty="0">
                <a:solidFill>
                  <a:schemeClr val="tx1"/>
                </a:solidFill>
              </a:rPr>
              <a:t> </a:t>
            </a:r>
          </a:p>
        </p:txBody>
      </p:sp>
    </p:spTree>
    <p:extLst>
      <p:ext uri="{BB962C8B-B14F-4D97-AF65-F5344CB8AC3E}">
        <p14:creationId xmlns:p14="http://schemas.microsoft.com/office/powerpoint/2010/main" val="1541221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D0A1-FCB9-42FD-8566-047339F4F9C0}"/>
              </a:ext>
            </a:extLst>
          </p:cNvPr>
          <p:cNvSpPr>
            <a:spLocks noGrp="1"/>
          </p:cNvSpPr>
          <p:nvPr>
            <p:ph type="title"/>
          </p:nvPr>
        </p:nvSpPr>
        <p:spPr>
          <a:xfrm>
            <a:off x="252919" y="1123837"/>
            <a:ext cx="2947482" cy="4601183"/>
          </a:xfrm>
        </p:spPr>
        <p:txBody>
          <a:bodyPr/>
          <a:lstStyle/>
          <a:p>
            <a:r>
              <a:rPr lang="en-CA"/>
              <a:t>Vibration 	</a:t>
            </a:r>
            <a:endParaRPr lang="en-CA" dirty="0"/>
          </a:p>
        </p:txBody>
      </p:sp>
      <p:sp>
        <p:nvSpPr>
          <p:cNvPr id="3" name="Content Placeholder 2">
            <a:extLst>
              <a:ext uri="{FF2B5EF4-FFF2-40B4-BE49-F238E27FC236}">
                <a16:creationId xmlns:a16="http://schemas.microsoft.com/office/drawing/2014/main" id="{F8EC5381-463E-49DE-B29A-86D0F9C83CA7}"/>
              </a:ext>
            </a:extLst>
          </p:cNvPr>
          <p:cNvSpPr>
            <a:spLocks noGrp="1"/>
          </p:cNvSpPr>
          <p:nvPr>
            <p:ph idx="1"/>
          </p:nvPr>
        </p:nvSpPr>
        <p:spPr>
          <a:xfrm>
            <a:off x="3869268" y="864108"/>
            <a:ext cx="7315200" cy="5120640"/>
          </a:xfrm>
        </p:spPr>
        <p:txBody>
          <a:bodyPr>
            <a:normAutofit/>
          </a:bodyPr>
          <a:lstStyle/>
          <a:p>
            <a:r>
              <a:rPr lang="en-CA" sz="1800" dirty="0">
                <a:solidFill>
                  <a:schemeClr val="tx1"/>
                </a:solidFill>
              </a:rPr>
              <a:t>Vibration is responsible for fatigue and irritability an can even cause chest and abdominal pains, backache, headaches, eyestrain and muscular tension.  If the vibration happens to occur in the frequency of about 40 cycles per second, blurring of the eyes may occur. It is even possible to become hypnotized as a result of rhythmic and monotonous vibrations. </a:t>
            </a:r>
          </a:p>
          <a:p>
            <a:r>
              <a:rPr lang="en-CA" sz="1800" dirty="0">
                <a:solidFill>
                  <a:schemeClr val="tx1"/>
                </a:solidFill>
              </a:rPr>
              <a:t>Vibration can rarely be completely controlled but it can be dampened by placing a barrier between the pilot and the source to reduce the effect. Dampening can also be accomplished by reducing the source of the vibration or by modifying the transmission pathway. </a:t>
            </a:r>
          </a:p>
        </p:txBody>
      </p:sp>
    </p:spTree>
    <p:extLst>
      <p:ext uri="{BB962C8B-B14F-4D97-AF65-F5344CB8AC3E}">
        <p14:creationId xmlns:p14="http://schemas.microsoft.com/office/powerpoint/2010/main" val="198718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F43D-7DF8-4A8A-8FF2-B4E6C4961BED}"/>
              </a:ext>
            </a:extLst>
          </p:cNvPr>
          <p:cNvSpPr>
            <a:spLocks noGrp="1"/>
          </p:cNvSpPr>
          <p:nvPr>
            <p:ph type="title"/>
          </p:nvPr>
        </p:nvSpPr>
        <p:spPr>
          <a:xfrm>
            <a:off x="252919" y="1123837"/>
            <a:ext cx="2947482" cy="4601183"/>
          </a:xfrm>
        </p:spPr>
        <p:txBody>
          <a:bodyPr/>
          <a:lstStyle/>
          <a:p>
            <a:r>
              <a:rPr lang="en-CA"/>
              <a:t>Temperature </a:t>
            </a:r>
            <a:endParaRPr lang="en-CA" dirty="0"/>
          </a:p>
        </p:txBody>
      </p:sp>
      <p:sp>
        <p:nvSpPr>
          <p:cNvPr id="3" name="Content Placeholder 2">
            <a:extLst>
              <a:ext uri="{FF2B5EF4-FFF2-40B4-BE49-F238E27FC236}">
                <a16:creationId xmlns:a16="http://schemas.microsoft.com/office/drawing/2014/main" id="{1B9B725E-2232-4A58-8D7C-2B0F3873BB4D}"/>
              </a:ext>
            </a:extLst>
          </p:cNvPr>
          <p:cNvSpPr>
            <a:spLocks noGrp="1"/>
          </p:cNvSpPr>
          <p:nvPr>
            <p:ph idx="1"/>
          </p:nvPr>
        </p:nvSpPr>
        <p:spPr>
          <a:xfrm>
            <a:off x="3869268" y="864108"/>
            <a:ext cx="7315200" cy="5120640"/>
          </a:xfrm>
        </p:spPr>
        <p:txBody>
          <a:bodyPr>
            <a:normAutofit/>
          </a:bodyPr>
          <a:lstStyle/>
          <a:p>
            <a:r>
              <a:rPr lang="en-CA" sz="1800" dirty="0">
                <a:solidFill>
                  <a:schemeClr val="tx1"/>
                </a:solidFill>
              </a:rPr>
              <a:t>At temperatures over 30 </a:t>
            </a:r>
            <a:r>
              <a:rPr lang="en-CA" sz="1800" dirty="0">
                <a:solidFill>
                  <a:schemeClr val="tx1"/>
                </a:solidFill>
                <a:cs typeface="Arial" panose="020B0604020202020204" pitchFamily="34" charset="0"/>
              </a:rPr>
              <a:t>̊, discomfort, irritability and loss of efficiency are pronounced. High temperatures also reduce the pilot’s tolerance to mental and physical stresses, such as acceleration and hypoxia. </a:t>
            </a:r>
          </a:p>
          <a:p>
            <a:r>
              <a:rPr lang="en-CA" sz="1800" b="1" dirty="0">
                <a:solidFill>
                  <a:schemeClr val="tx1"/>
                </a:solidFill>
                <a:cs typeface="Arial" panose="020B0604020202020204" pitchFamily="34" charset="0"/>
              </a:rPr>
              <a:t>Hypothermia- </a:t>
            </a:r>
            <a:r>
              <a:rPr lang="en-CA" sz="1800" dirty="0">
                <a:solidFill>
                  <a:schemeClr val="tx1"/>
                </a:solidFill>
                <a:cs typeface="Arial" panose="020B0604020202020204" pitchFamily="34" charset="0"/>
              </a:rPr>
              <a:t>can attack a pilot in the aircraft cockpit if there is no cabin heating system and if they are not adequately dressed to protect against very cold ambient temperatures. </a:t>
            </a:r>
          </a:p>
          <a:p>
            <a:r>
              <a:rPr lang="en-CA" sz="1800" b="1" dirty="0">
                <a:solidFill>
                  <a:schemeClr val="tx1"/>
                </a:solidFill>
                <a:cs typeface="Arial" panose="020B0604020202020204" pitchFamily="34" charset="0"/>
              </a:rPr>
              <a:t>Hyperthermia-</a:t>
            </a:r>
            <a:r>
              <a:rPr lang="en-CA" sz="1800" dirty="0">
                <a:solidFill>
                  <a:schemeClr val="tx1"/>
                </a:solidFill>
                <a:cs typeface="Arial" panose="020B0604020202020204" pitchFamily="34" charset="0"/>
              </a:rPr>
              <a:t> Occurs when the body is unable to dissipate heat either through radiation or by sweating. If the body core temperature rises above 41 ̊ c, thermostatic control is mostly lost. </a:t>
            </a:r>
            <a:endParaRPr lang="en-CA" sz="1800" dirty="0">
              <a:solidFill>
                <a:schemeClr val="tx1"/>
              </a:solidFill>
            </a:endParaRPr>
          </a:p>
        </p:txBody>
      </p:sp>
    </p:spTree>
    <p:extLst>
      <p:ext uri="{BB962C8B-B14F-4D97-AF65-F5344CB8AC3E}">
        <p14:creationId xmlns:p14="http://schemas.microsoft.com/office/powerpoint/2010/main" val="3191192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AB1F-DAF7-4B4B-BB36-4D7CA045A904}"/>
              </a:ext>
            </a:extLst>
          </p:cNvPr>
          <p:cNvSpPr>
            <a:spLocks noGrp="1"/>
          </p:cNvSpPr>
          <p:nvPr>
            <p:ph type="title"/>
          </p:nvPr>
        </p:nvSpPr>
        <p:spPr>
          <a:xfrm>
            <a:off x="252919" y="1123837"/>
            <a:ext cx="2947482" cy="4601183"/>
          </a:xfrm>
        </p:spPr>
        <p:txBody>
          <a:bodyPr/>
          <a:lstStyle/>
          <a:p>
            <a:r>
              <a:rPr lang="en-CA" dirty="0"/>
              <a:t>Sensory illusions </a:t>
            </a:r>
          </a:p>
        </p:txBody>
      </p:sp>
      <p:sp>
        <p:nvSpPr>
          <p:cNvPr id="3" name="Content Placeholder 2">
            <a:extLst>
              <a:ext uri="{FF2B5EF4-FFF2-40B4-BE49-F238E27FC236}">
                <a16:creationId xmlns:a16="http://schemas.microsoft.com/office/drawing/2014/main" id="{564670DC-C39E-43A1-95B6-D2F66BC633EF}"/>
              </a:ext>
            </a:extLst>
          </p:cNvPr>
          <p:cNvSpPr>
            <a:spLocks noGrp="1"/>
          </p:cNvSpPr>
          <p:nvPr>
            <p:ph idx="1"/>
          </p:nvPr>
        </p:nvSpPr>
        <p:spPr>
          <a:xfrm>
            <a:off x="3460459" y="125835"/>
            <a:ext cx="8342851" cy="6085416"/>
          </a:xfrm>
        </p:spPr>
        <p:txBody>
          <a:bodyPr>
            <a:normAutofit/>
          </a:bodyPr>
          <a:lstStyle/>
          <a:p>
            <a:endParaRPr lang="en-CA" sz="1800" b="1" dirty="0">
              <a:solidFill>
                <a:schemeClr val="tx1"/>
              </a:solidFill>
            </a:endParaRPr>
          </a:p>
          <a:p>
            <a:r>
              <a:rPr lang="en-CA" sz="1800" b="1" dirty="0">
                <a:solidFill>
                  <a:schemeClr val="tx1"/>
                </a:solidFill>
              </a:rPr>
              <a:t>Kinaesthetic sensors- </a:t>
            </a:r>
            <a:r>
              <a:rPr lang="en-CA" sz="1800" dirty="0">
                <a:solidFill>
                  <a:schemeClr val="tx1"/>
                </a:solidFill>
              </a:rPr>
              <a:t>centrifugal force directed outward and the pull of gravity combined give illusion of level flight. </a:t>
            </a:r>
          </a:p>
          <a:p>
            <a:pPr marL="0" indent="0">
              <a:buNone/>
            </a:pPr>
            <a:r>
              <a:rPr lang="en-CA" sz="1800" dirty="0">
                <a:solidFill>
                  <a:schemeClr val="tx1"/>
                </a:solidFill>
              </a:rPr>
              <a:t>    Acceleration- illusion of climbing / Deceleration- illusion of diving</a:t>
            </a:r>
          </a:p>
          <a:p>
            <a:r>
              <a:rPr lang="en-CA" sz="1800" b="1" dirty="0">
                <a:solidFill>
                  <a:schemeClr val="tx1"/>
                </a:solidFill>
              </a:rPr>
              <a:t>Autokinetic phenomenon- </a:t>
            </a:r>
            <a:r>
              <a:rPr lang="en-CA" sz="1800" dirty="0">
                <a:solidFill>
                  <a:schemeClr val="tx1"/>
                </a:solidFill>
              </a:rPr>
              <a:t>Depth perception. </a:t>
            </a:r>
            <a:endParaRPr lang="en-CA" sz="1800" b="1" dirty="0">
              <a:solidFill>
                <a:schemeClr val="tx1"/>
              </a:solidFill>
            </a:endParaRPr>
          </a:p>
          <a:p>
            <a:r>
              <a:rPr lang="en-CA" sz="1800" b="1" dirty="0">
                <a:solidFill>
                  <a:schemeClr val="tx1"/>
                </a:solidFill>
              </a:rPr>
              <a:t>Spatial disorientation </a:t>
            </a:r>
            <a:r>
              <a:rPr lang="en-CA" sz="1800" dirty="0">
                <a:solidFill>
                  <a:schemeClr val="tx1"/>
                </a:solidFill>
              </a:rPr>
              <a:t>means loss of bearings or confusion concerning one’s sense of position or movement in relation to the surface of the earth. </a:t>
            </a:r>
          </a:p>
          <a:p>
            <a:r>
              <a:rPr lang="en-CA" sz="1800" b="1" dirty="0">
                <a:solidFill>
                  <a:schemeClr val="tx1"/>
                </a:solidFill>
              </a:rPr>
              <a:t>Coriolis effect </a:t>
            </a:r>
            <a:r>
              <a:rPr lang="en-CA" sz="1800" dirty="0">
                <a:solidFill>
                  <a:schemeClr val="tx1"/>
                </a:solidFill>
              </a:rPr>
              <a:t>is probably the most dangerous type of disorientation. The three semicircular canals of the inner ear are interconnected. If movement is occasioned in two of them, the sympathetic but more violent movement is induced in the third. This is known as tumbling and causes extreme confusion, nausea, and even rolling of the eyeballs that prevents the pilot from correctly reading instruments. This situation can occur if the aircraft is in a turn. The pilot suddenly turns his head in another direction.</a:t>
            </a:r>
          </a:p>
        </p:txBody>
      </p:sp>
    </p:spTree>
    <p:extLst>
      <p:ext uri="{BB962C8B-B14F-4D97-AF65-F5344CB8AC3E}">
        <p14:creationId xmlns:p14="http://schemas.microsoft.com/office/powerpoint/2010/main" val="3664128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2C8D-78BB-46E3-A311-E0A754629715}"/>
              </a:ext>
            </a:extLst>
          </p:cNvPr>
          <p:cNvSpPr>
            <a:spLocks noGrp="1"/>
          </p:cNvSpPr>
          <p:nvPr>
            <p:ph type="title"/>
          </p:nvPr>
        </p:nvSpPr>
        <p:spPr/>
        <p:txBody>
          <a:bodyPr/>
          <a:lstStyle/>
          <a:p>
            <a:r>
              <a:rPr lang="en-CA" dirty="0"/>
              <a:t>Sensory Illusions </a:t>
            </a:r>
          </a:p>
        </p:txBody>
      </p:sp>
      <p:sp>
        <p:nvSpPr>
          <p:cNvPr id="3" name="Content Placeholder 2">
            <a:extLst>
              <a:ext uri="{FF2B5EF4-FFF2-40B4-BE49-F238E27FC236}">
                <a16:creationId xmlns:a16="http://schemas.microsoft.com/office/drawing/2014/main" id="{036F34CD-24F5-4557-A68C-64ED13D12DFA}"/>
              </a:ext>
            </a:extLst>
          </p:cNvPr>
          <p:cNvSpPr>
            <a:spLocks noGrp="1"/>
          </p:cNvSpPr>
          <p:nvPr>
            <p:ph idx="1"/>
          </p:nvPr>
        </p:nvSpPr>
        <p:spPr>
          <a:xfrm>
            <a:off x="4087381" y="771829"/>
            <a:ext cx="7315200" cy="5120640"/>
          </a:xfrm>
        </p:spPr>
        <p:txBody>
          <a:bodyPr/>
          <a:lstStyle/>
          <a:p>
            <a:pPr marL="0" indent="0">
              <a:buNone/>
            </a:pPr>
            <a:r>
              <a:rPr lang="en-CA" b="1" dirty="0">
                <a:solidFill>
                  <a:schemeClr val="tx1"/>
                </a:solidFill>
              </a:rPr>
              <a:t>There are three situations in which Somatogravic- false climb illusion may occur:</a:t>
            </a:r>
          </a:p>
          <a:p>
            <a:pPr marL="342900" indent="-342900">
              <a:buFont typeface="+mj-lt"/>
              <a:buAutoNum type="arabicPeriod"/>
            </a:pPr>
            <a:r>
              <a:rPr lang="en-CA" dirty="0">
                <a:solidFill>
                  <a:schemeClr val="tx1"/>
                </a:solidFill>
              </a:rPr>
              <a:t>Take-off at night or in IFR conditions.</a:t>
            </a:r>
          </a:p>
          <a:p>
            <a:pPr marL="342900" indent="-342900">
              <a:buFont typeface="+mj-lt"/>
              <a:buAutoNum type="arabicPeriod"/>
            </a:pPr>
            <a:r>
              <a:rPr lang="en-CA" dirty="0">
                <a:solidFill>
                  <a:schemeClr val="tx1"/>
                </a:solidFill>
              </a:rPr>
              <a:t>An overshoot in reduced visibility or in IFR conditions.</a:t>
            </a:r>
          </a:p>
          <a:p>
            <a:pPr marL="342900" indent="-342900">
              <a:buFont typeface="+mj-lt"/>
              <a:buAutoNum type="arabicPeriod"/>
            </a:pPr>
            <a:r>
              <a:rPr lang="en-CA" dirty="0">
                <a:solidFill>
                  <a:schemeClr val="tx1"/>
                </a:solidFill>
              </a:rPr>
              <a:t>A climb from VFR into IFR conditions. </a:t>
            </a:r>
            <a:endParaRPr lang="en-CA" b="1" dirty="0">
              <a:solidFill>
                <a:schemeClr val="tx1"/>
              </a:solidFill>
            </a:endParaRPr>
          </a:p>
          <a:p>
            <a:pPr marL="0" indent="0">
              <a:buNone/>
            </a:pPr>
            <a:r>
              <a:rPr lang="en-CA" b="1" dirty="0">
                <a:solidFill>
                  <a:schemeClr val="tx1"/>
                </a:solidFill>
              </a:rPr>
              <a:t>Black hole illusion- </a:t>
            </a:r>
            <a:r>
              <a:rPr lang="en-CA" dirty="0">
                <a:solidFill>
                  <a:schemeClr val="tx1"/>
                </a:solidFill>
              </a:rPr>
              <a:t>darkness, absence of visual cues and few ground lights combine to induce false perception of altitude and/or attitude. Even the most experienced pilots may visually overestimate altitude and fly too low with the risk of landing short of the runway.</a:t>
            </a:r>
          </a:p>
          <a:p>
            <a:endParaRPr lang="en-CA" dirty="0"/>
          </a:p>
        </p:txBody>
      </p:sp>
    </p:spTree>
    <p:extLst>
      <p:ext uri="{BB962C8B-B14F-4D97-AF65-F5344CB8AC3E}">
        <p14:creationId xmlns:p14="http://schemas.microsoft.com/office/powerpoint/2010/main" val="399358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BA8C-4E2E-48F0-BD9B-B2ADC02955CB}"/>
              </a:ext>
            </a:extLst>
          </p:cNvPr>
          <p:cNvSpPr>
            <a:spLocks noGrp="1"/>
          </p:cNvSpPr>
          <p:nvPr>
            <p:ph type="title"/>
          </p:nvPr>
        </p:nvSpPr>
        <p:spPr>
          <a:xfrm>
            <a:off x="252919" y="1123837"/>
            <a:ext cx="2947482" cy="4601183"/>
          </a:xfrm>
        </p:spPr>
        <p:txBody>
          <a:bodyPr/>
          <a:lstStyle/>
          <a:p>
            <a:r>
              <a:rPr lang="en-CA" dirty="0"/>
              <a:t>Alcohol and drugs </a:t>
            </a:r>
          </a:p>
        </p:txBody>
      </p:sp>
      <p:sp>
        <p:nvSpPr>
          <p:cNvPr id="3" name="Content Placeholder 2">
            <a:extLst>
              <a:ext uri="{FF2B5EF4-FFF2-40B4-BE49-F238E27FC236}">
                <a16:creationId xmlns:a16="http://schemas.microsoft.com/office/drawing/2014/main" id="{2090A531-2302-4577-ABBC-24BA3270959F}"/>
              </a:ext>
            </a:extLst>
          </p:cNvPr>
          <p:cNvSpPr>
            <a:spLocks noGrp="1"/>
          </p:cNvSpPr>
          <p:nvPr>
            <p:ph idx="1"/>
          </p:nvPr>
        </p:nvSpPr>
        <p:spPr>
          <a:xfrm>
            <a:off x="3609209" y="964776"/>
            <a:ext cx="8069813" cy="5120640"/>
          </a:xfrm>
        </p:spPr>
        <p:txBody>
          <a:bodyPr>
            <a:normAutofit/>
          </a:bodyPr>
          <a:lstStyle/>
          <a:p>
            <a:r>
              <a:rPr lang="en-CA" sz="1800" dirty="0">
                <a:solidFill>
                  <a:schemeClr val="tx1"/>
                </a:solidFill>
              </a:rPr>
              <a:t>It takes bout 3 hours for the effects of 1 ounce of alcohol to wear off. </a:t>
            </a:r>
          </a:p>
          <a:p>
            <a:r>
              <a:rPr lang="en-CA" sz="1800" dirty="0">
                <a:solidFill>
                  <a:schemeClr val="tx1"/>
                </a:solidFill>
              </a:rPr>
              <a:t>Alcohol is absorbed into the fluid of the inner ear and stays there after it has gone from the blood and brain. The presence of alcohol in the middle ear can be responsible for incorrect balance information and possibly spatial disorientation. </a:t>
            </a:r>
          </a:p>
          <a:p>
            <a:r>
              <a:rPr lang="en-CA" sz="1800" dirty="0">
                <a:solidFill>
                  <a:schemeClr val="tx1"/>
                </a:solidFill>
              </a:rPr>
              <a:t>The effects of one drink are magnified 2 to 3 times in flight over the effects the same drink would have at sea level. </a:t>
            </a:r>
          </a:p>
          <a:p>
            <a:r>
              <a:rPr lang="en-CA" sz="1800" dirty="0">
                <a:solidFill>
                  <a:schemeClr val="tx1"/>
                </a:solidFill>
              </a:rPr>
              <a:t>The Canadian aviation regulations require that a pilot allow at least 8 hours between the consumption of alcohol and piloting an aircraft. </a:t>
            </a:r>
          </a:p>
          <a:p>
            <a:r>
              <a:rPr lang="en-CA" sz="1800" b="1" dirty="0">
                <a:solidFill>
                  <a:schemeClr val="tx1"/>
                </a:solidFill>
              </a:rPr>
              <a:t>Antihistamines</a:t>
            </a:r>
            <a:r>
              <a:rPr lang="en-CA" sz="1800" dirty="0">
                <a:solidFill>
                  <a:schemeClr val="tx1"/>
                </a:solidFill>
              </a:rPr>
              <a:t>- do not pilot an aircraft within 24 hours of taking an antihistamine. </a:t>
            </a:r>
          </a:p>
          <a:p>
            <a:r>
              <a:rPr lang="en-CA" sz="1800" b="1" dirty="0">
                <a:solidFill>
                  <a:schemeClr val="tx1"/>
                </a:solidFill>
              </a:rPr>
              <a:t>Sulpha drugs- </a:t>
            </a:r>
            <a:r>
              <a:rPr lang="en-CA" sz="1800" dirty="0">
                <a:solidFill>
                  <a:schemeClr val="tx1"/>
                </a:solidFill>
              </a:rPr>
              <a:t>Remain off flying for 48 hours. </a:t>
            </a:r>
          </a:p>
          <a:p>
            <a:r>
              <a:rPr lang="en-CA" sz="1800" dirty="0">
                <a:solidFill>
                  <a:schemeClr val="tx1"/>
                </a:solidFill>
              </a:rPr>
              <a:t>Any use of illicit drugs is incompatible with air safety. </a:t>
            </a:r>
          </a:p>
          <a:p>
            <a:r>
              <a:rPr lang="en-CA" sz="1800" dirty="0">
                <a:solidFill>
                  <a:schemeClr val="tx1"/>
                </a:solidFill>
              </a:rPr>
              <a:t>Pilots are subject to random drug testing and the presence of a illicit drug, even if taken unknowingly, may result in immediate grounding and loss of job. </a:t>
            </a:r>
          </a:p>
          <a:p>
            <a:endParaRPr lang="en-CA" sz="1800" dirty="0">
              <a:solidFill>
                <a:schemeClr val="tx1"/>
              </a:solidFill>
            </a:endParaRPr>
          </a:p>
          <a:p>
            <a:r>
              <a:rPr lang="en-CA" sz="1800" dirty="0">
                <a:solidFill>
                  <a:schemeClr val="tx1"/>
                </a:solidFill>
              </a:rPr>
              <a:t>It is recommended to wait at least 48 hours after donating blood. </a:t>
            </a:r>
          </a:p>
        </p:txBody>
      </p:sp>
    </p:spTree>
    <p:extLst>
      <p:ext uri="{BB962C8B-B14F-4D97-AF65-F5344CB8AC3E}">
        <p14:creationId xmlns:p14="http://schemas.microsoft.com/office/powerpoint/2010/main" val="1994072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D258-72FF-4BEA-815D-51D942563C9F}"/>
              </a:ext>
            </a:extLst>
          </p:cNvPr>
          <p:cNvSpPr>
            <a:spLocks noGrp="1"/>
          </p:cNvSpPr>
          <p:nvPr>
            <p:ph type="title"/>
          </p:nvPr>
        </p:nvSpPr>
        <p:spPr>
          <a:xfrm>
            <a:off x="252919" y="1123837"/>
            <a:ext cx="2947482" cy="4601183"/>
          </a:xfrm>
        </p:spPr>
        <p:txBody>
          <a:bodyPr/>
          <a:lstStyle/>
          <a:p>
            <a:r>
              <a:rPr lang="en-CA"/>
              <a:t>Fatigue </a:t>
            </a:r>
            <a:endParaRPr lang="en-CA" dirty="0"/>
          </a:p>
        </p:txBody>
      </p:sp>
      <p:sp>
        <p:nvSpPr>
          <p:cNvPr id="3" name="Content Placeholder 2">
            <a:extLst>
              <a:ext uri="{FF2B5EF4-FFF2-40B4-BE49-F238E27FC236}">
                <a16:creationId xmlns:a16="http://schemas.microsoft.com/office/drawing/2014/main" id="{5377C06C-0CB5-4745-AE22-357774BB49AA}"/>
              </a:ext>
            </a:extLst>
          </p:cNvPr>
          <p:cNvSpPr>
            <a:spLocks noGrp="1"/>
          </p:cNvSpPr>
          <p:nvPr>
            <p:ph idx="1"/>
          </p:nvPr>
        </p:nvSpPr>
        <p:spPr>
          <a:xfrm>
            <a:off x="3869268" y="864108"/>
            <a:ext cx="7315200" cy="5120640"/>
          </a:xfrm>
        </p:spPr>
        <p:txBody>
          <a:bodyPr>
            <a:normAutofit/>
          </a:bodyPr>
          <a:lstStyle/>
          <a:p>
            <a:r>
              <a:rPr lang="en-CA" sz="1800" dirty="0">
                <a:solidFill>
                  <a:schemeClr val="tx1"/>
                </a:solidFill>
              </a:rPr>
              <a:t>One of the most common physiological problems for air crew members and will adversely affect individuals who are otherwise in good health.</a:t>
            </a:r>
          </a:p>
          <a:p>
            <a:r>
              <a:rPr lang="en-CA" sz="1800" dirty="0">
                <a:solidFill>
                  <a:schemeClr val="tx1"/>
                </a:solidFill>
              </a:rPr>
              <a:t>The biggest danger of fatigue is that the individual may not recognise its effects. </a:t>
            </a:r>
          </a:p>
          <a:p>
            <a:pPr marL="0" indent="0">
              <a:buNone/>
            </a:pPr>
            <a:r>
              <a:rPr lang="en-CA" sz="1800" b="1" dirty="0">
                <a:solidFill>
                  <a:schemeClr val="tx1"/>
                </a:solidFill>
              </a:rPr>
              <a:t> Some symptoms of fatigue are:</a:t>
            </a:r>
          </a:p>
          <a:p>
            <a:pPr marL="342900" indent="-342900">
              <a:buFont typeface="+mj-lt"/>
              <a:buAutoNum type="arabicPeriod"/>
            </a:pPr>
            <a:r>
              <a:rPr lang="en-CA" sz="1800" dirty="0">
                <a:solidFill>
                  <a:schemeClr val="tx1"/>
                </a:solidFill>
              </a:rPr>
              <a:t>Deterioration in timing of movements</a:t>
            </a:r>
          </a:p>
          <a:p>
            <a:pPr marL="342900" indent="-342900">
              <a:buFont typeface="+mj-lt"/>
              <a:buAutoNum type="arabicPeriod"/>
            </a:pPr>
            <a:r>
              <a:rPr lang="en-CA" sz="1800" dirty="0">
                <a:solidFill>
                  <a:schemeClr val="tx1"/>
                </a:solidFill>
              </a:rPr>
              <a:t>Irritability</a:t>
            </a:r>
          </a:p>
          <a:p>
            <a:pPr marL="342900" indent="-342900">
              <a:buFont typeface="+mj-lt"/>
              <a:buAutoNum type="arabicPeriod"/>
            </a:pPr>
            <a:r>
              <a:rPr lang="en-CA" sz="1800" dirty="0">
                <a:solidFill>
                  <a:schemeClr val="tx1"/>
                </a:solidFill>
              </a:rPr>
              <a:t>Lack of patience</a:t>
            </a:r>
          </a:p>
          <a:p>
            <a:pPr marL="342900" indent="-342900">
              <a:buFont typeface="+mj-lt"/>
              <a:buAutoNum type="arabicPeriod"/>
            </a:pPr>
            <a:r>
              <a:rPr lang="en-CA" sz="1800" dirty="0">
                <a:solidFill>
                  <a:schemeClr val="tx1"/>
                </a:solidFill>
              </a:rPr>
              <a:t>A tendency to lock the attention of individual instruments rather than to see the instrument panel as a whole</a:t>
            </a:r>
          </a:p>
          <a:p>
            <a:pPr marL="342900" indent="-342900">
              <a:buFont typeface="+mj-lt"/>
              <a:buAutoNum type="arabicPeriod"/>
            </a:pPr>
            <a:r>
              <a:rPr lang="en-CA" sz="1800" dirty="0">
                <a:solidFill>
                  <a:schemeClr val="tx1"/>
                </a:solidFill>
              </a:rPr>
              <a:t>Tendency to become forgetful and ignorant of relevant cues</a:t>
            </a:r>
          </a:p>
          <a:p>
            <a:pPr marL="342900" indent="-342900">
              <a:buFont typeface="+mj-lt"/>
              <a:buAutoNum type="arabicPeriod"/>
            </a:pPr>
            <a:r>
              <a:rPr lang="en-CA" sz="1800" dirty="0">
                <a:solidFill>
                  <a:schemeClr val="tx1"/>
                </a:solidFill>
              </a:rPr>
              <a:t>A tendency to overcontrol the aircraft</a:t>
            </a:r>
          </a:p>
          <a:p>
            <a:pPr marL="342900" indent="-342900">
              <a:buFont typeface="+mj-lt"/>
              <a:buAutoNum type="arabicPeriod"/>
            </a:pPr>
            <a:r>
              <a:rPr lang="en-CA" sz="1800" dirty="0">
                <a:solidFill>
                  <a:schemeClr val="tx1"/>
                </a:solidFill>
              </a:rPr>
              <a:t>An awareness of physical discomforts </a:t>
            </a:r>
          </a:p>
        </p:txBody>
      </p:sp>
    </p:spTree>
    <p:extLst>
      <p:ext uri="{BB962C8B-B14F-4D97-AF65-F5344CB8AC3E}">
        <p14:creationId xmlns:p14="http://schemas.microsoft.com/office/powerpoint/2010/main" val="2496741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B345-3F1F-4C58-A376-FCD0E527D8F5}"/>
              </a:ext>
            </a:extLst>
          </p:cNvPr>
          <p:cNvSpPr>
            <a:spLocks noGrp="1"/>
          </p:cNvSpPr>
          <p:nvPr>
            <p:ph type="title"/>
          </p:nvPr>
        </p:nvSpPr>
        <p:spPr>
          <a:xfrm>
            <a:off x="563311" y="704388"/>
            <a:ext cx="2947482" cy="1149580"/>
          </a:xfrm>
        </p:spPr>
        <p:txBody>
          <a:bodyPr/>
          <a:lstStyle/>
          <a:p>
            <a:r>
              <a:rPr lang="en-CA" dirty="0"/>
              <a:t>Pregnancy</a:t>
            </a:r>
          </a:p>
        </p:txBody>
      </p:sp>
      <p:sp>
        <p:nvSpPr>
          <p:cNvPr id="3" name="Content Placeholder 2">
            <a:extLst>
              <a:ext uri="{FF2B5EF4-FFF2-40B4-BE49-F238E27FC236}">
                <a16:creationId xmlns:a16="http://schemas.microsoft.com/office/drawing/2014/main" id="{FFB4644E-34F8-4E80-B9F4-006A05BD46F8}"/>
              </a:ext>
            </a:extLst>
          </p:cNvPr>
          <p:cNvSpPr>
            <a:spLocks noGrp="1"/>
          </p:cNvSpPr>
          <p:nvPr>
            <p:ph idx="1"/>
          </p:nvPr>
        </p:nvSpPr>
        <p:spPr>
          <a:xfrm>
            <a:off x="3869268" y="864108"/>
            <a:ext cx="7315200" cy="1593866"/>
          </a:xfrm>
        </p:spPr>
        <p:txBody>
          <a:bodyPr>
            <a:noAutofit/>
          </a:bodyPr>
          <a:lstStyle/>
          <a:p>
            <a:r>
              <a:rPr lang="en-CA" sz="1800" dirty="0">
                <a:solidFill>
                  <a:schemeClr val="tx1"/>
                </a:solidFill>
              </a:rPr>
              <a:t>Providing the pregnancy is normal and without complications, pilots may continue to fly up to 30 weeks into the pregnancy. </a:t>
            </a:r>
          </a:p>
          <a:p>
            <a:r>
              <a:rPr lang="en-CA" sz="1800" dirty="0">
                <a:solidFill>
                  <a:schemeClr val="tx1"/>
                </a:solidFill>
              </a:rPr>
              <a:t>In the first trimester, nausea is common and may be worsened by motion, engine fumes and G forces. </a:t>
            </a:r>
          </a:p>
          <a:p>
            <a:r>
              <a:rPr lang="en-CA" sz="1800" dirty="0">
                <a:solidFill>
                  <a:schemeClr val="tx1"/>
                </a:solidFill>
              </a:rPr>
              <a:t>In the Second trimester, anemia is common and may effect the pilot’s susceptibility to hypoxia.</a:t>
            </a:r>
          </a:p>
          <a:p>
            <a:r>
              <a:rPr lang="en-CA" sz="1800" dirty="0">
                <a:solidFill>
                  <a:schemeClr val="tx1"/>
                </a:solidFill>
              </a:rPr>
              <a:t>After 30 weeks , the fetus may be subject to seat belt injury, and cosmic radiation. </a:t>
            </a:r>
          </a:p>
        </p:txBody>
      </p:sp>
      <p:sp>
        <p:nvSpPr>
          <p:cNvPr id="4" name="TextBox 3">
            <a:extLst>
              <a:ext uri="{FF2B5EF4-FFF2-40B4-BE49-F238E27FC236}">
                <a16:creationId xmlns:a16="http://schemas.microsoft.com/office/drawing/2014/main" id="{3B6678B8-A9E8-45CA-998A-6A123E488695}"/>
              </a:ext>
            </a:extLst>
          </p:cNvPr>
          <p:cNvSpPr txBox="1"/>
          <p:nvPr/>
        </p:nvSpPr>
        <p:spPr>
          <a:xfrm>
            <a:off x="4177717" y="4060272"/>
            <a:ext cx="6937696" cy="2031325"/>
          </a:xfrm>
          <a:prstGeom prst="rect">
            <a:avLst/>
          </a:prstGeom>
          <a:noFill/>
        </p:spPr>
        <p:txBody>
          <a:bodyPr wrap="square" rtlCol="0">
            <a:spAutoFit/>
          </a:bodyPr>
          <a:lstStyle/>
          <a:p>
            <a:pPr marL="285750" indent="-285750">
              <a:buClr>
                <a:srgbClr val="00B0F0"/>
              </a:buClr>
              <a:buFont typeface="Arial" panose="020B0604020202020204" pitchFamily="34" charset="0"/>
              <a:buChar char="•"/>
            </a:pPr>
            <a:r>
              <a:rPr lang="en-CA" dirty="0"/>
              <a:t>You should be eating three nutritious meals a day, starting with a good breakfast. Note that a doughnut and cup of coffee is not a substitute for a breakfast or lunch. </a:t>
            </a:r>
          </a:p>
          <a:p>
            <a:pPr marL="285750" indent="-285750">
              <a:buFont typeface="Arial" panose="020B0604020202020204" pitchFamily="34" charset="0"/>
              <a:buChar char="•"/>
            </a:pPr>
            <a:endParaRPr lang="en-CA" dirty="0"/>
          </a:p>
          <a:p>
            <a:pPr marL="285750" indent="-285750">
              <a:buClr>
                <a:srgbClr val="00B0F0"/>
              </a:buClr>
              <a:buFont typeface="Arial" panose="020B0604020202020204" pitchFamily="34" charset="0"/>
              <a:buChar char="•"/>
            </a:pPr>
            <a:r>
              <a:rPr lang="en-CA" dirty="0"/>
              <a:t>At altitudes above 5,000 feet ASL, the body experiences a higher loss of water through the surface area of the lungs than it does at sea level. </a:t>
            </a:r>
          </a:p>
        </p:txBody>
      </p:sp>
      <p:sp>
        <p:nvSpPr>
          <p:cNvPr id="5" name="TextBox 4">
            <a:extLst>
              <a:ext uri="{FF2B5EF4-FFF2-40B4-BE49-F238E27FC236}">
                <a16:creationId xmlns:a16="http://schemas.microsoft.com/office/drawing/2014/main" id="{6C04D18E-B253-49D1-83E7-98F078388E9A}"/>
              </a:ext>
            </a:extLst>
          </p:cNvPr>
          <p:cNvSpPr txBox="1"/>
          <p:nvPr/>
        </p:nvSpPr>
        <p:spPr>
          <a:xfrm>
            <a:off x="713064" y="3783435"/>
            <a:ext cx="2466364" cy="707886"/>
          </a:xfrm>
          <a:prstGeom prst="rect">
            <a:avLst/>
          </a:prstGeom>
          <a:noFill/>
        </p:spPr>
        <p:txBody>
          <a:bodyPr wrap="square" rtlCol="0">
            <a:spAutoFit/>
          </a:bodyPr>
          <a:lstStyle/>
          <a:p>
            <a:r>
              <a:rPr lang="en-CA" sz="4000" dirty="0">
                <a:solidFill>
                  <a:schemeClr val="bg1"/>
                </a:solidFill>
              </a:rPr>
              <a:t>Eating</a:t>
            </a:r>
            <a:r>
              <a:rPr lang="en-CA" dirty="0"/>
              <a:t> </a:t>
            </a:r>
          </a:p>
        </p:txBody>
      </p:sp>
    </p:spTree>
    <p:extLst>
      <p:ext uri="{BB962C8B-B14F-4D97-AF65-F5344CB8AC3E}">
        <p14:creationId xmlns:p14="http://schemas.microsoft.com/office/powerpoint/2010/main" val="96582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A81C-4584-44BA-B077-822F55E650FC}"/>
              </a:ext>
            </a:extLst>
          </p:cNvPr>
          <p:cNvSpPr>
            <a:spLocks noGrp="1"/>
          </p:cNvSpPr>
          <p:nvPr>
            <p:ph type="title"/>
          </p:nvPr>
        </p:nvSpPr>
        <p:spPr>
          <a:xfrm>
            <a:off x="252919" y="1123837"/>
            <a:ext cx="2947482" cy="4601183"/>
          </a:xfrm>
        </p:spPr>
        <p:txBody>
          <a:bodyPr/>
          <a:lstStyle/>
          <a:p>
            <a:r>
              <a:rPr lang="en-CA" dirty="0"/>
              <a:t>Stresses </a:t>
            </a:r>
          </a:p>
        </p:txBody>
      </p:sp>
      <p:sp>
        <p:nvSpPr>
          <p:cNvPr id="3" name="Content Placeholder 2">
            <a:extLst>
              <a:ext uri="{FF2B5EF4-FFF2-40B4-BE49-F238E27FC236}">
                <a16:creationId xmlns:a16="http://schemas.microsoft.com/office/drawing/2014/main" id="{4C99A64A-6A18-4B8F-89B8-1F7694A622C9}"/>
              </a:ext>
            </a:extLst>
          </p:cNvPr>
          <p:cNvSpPr>
            <a:spLocks noGrp="1"/>
          </p:cNvSpPr>
          <p:nvPr>
            <p:ph idx="1"/>
          </p:nvPr>
        </p:nvSpPr>
        <p:spPr>
          <a:xfrm>
            <a:off x="3869268" y="864108"/>
            <a:ext cx="7315200" cy="5120640"/>
          </a:xfrm>
        </p:spPr>
        <p:txBody>
          <a:bodyPr>
            <a:normAutofit/>
          </a:bodyPr>
          <a:lstStyle/>
          <a:p>
            <a:pPr marL="0" indent="0">
              <a:buNone/>
            </a:pPr>
            <a:r>
              <a:rPr lang="en-CA" sz="1800" dirty="0">
                <a:solidFill>
                  <a:schemeClr val="tx1"/>
                </a:solidFill>
              </a:rPr>
              <a:t>There are many factors that contribute to stress in the cockpit. They are generally classified into three categories:</a:t>
            </a:r>
          </a:p>
          <a:p>
            <a:pPr marL="342900" indent="-342900">
              <a:buFont typeface="+mj-lt"/>
              <a:buAutoNum type="arabicPeriod"/>
            </a:pPr>
            <a:r>
              <a:rPr lang="en-CA" sz="1800" b="1" dirty="0">
                <a:solidFill>
                  <a:schemeClr val="tx1"/>
                </a:solidFill>
              </a:rPr>
              <a:t>Physical-</a:t>
            </a:r>
            <a:r>
              <a:rPr lang="en-CA" sz="1800" dirty="0">
                <a:solidFill>
                  <a:schemeClr val="tx1"/>
                </a:solidFill>
              </a:rPr>
              <a:t> includes extreme temperature and humidity, noise, vibration, lack of oxygen. </a:t>
            </a:r>
          </a:p>
          <a:p>
            <a:pPr marL="342900" indent="-342900">
              <a:buFont typeface="+mj-lt"/>
              <a:buAutoNum type="arabicPeriod"/>
            </a:pPr>
            <a:r>
              <a:rPr lang="en-CA" sz="1800" b="1" dirty="0">
                <a:solidFill>
                  <a:schemeClr val="tx1"/>
                </a:solidFill>
              </a:rPr>
              <a:t>Physiological- </a:t>
            </a:r>
            <a:r>
              <a:rPr lang="en-CA" sz="1800" dirty="0">
                <a:solidFill>
                  <a:schemeClr val="tx1"/>
                </a:solidFill>
              </a:rPr>
              <a:t>includes fatigue, poor physical condition, hunger, disease. </a:t>
            </a:r>
          </a:p>
          <a:p>
            <a:pPr marL="342900" indent="-342900">
              <a:buFont typeface="+mj-lt"/>
              <a:buAutoNum type="arabicPeriod"/>
            </a:pPr>
            <a:r>
              <a:rPr lang="en-CA" sz="1800" b="1" dirty="0">
                <a:solidFill>
                  <a:schemeClr val="tx1"/>
                </a:solidFill>
              </a:rPr>
              <a:t>Psychological- </a:t>
            </a:r>
            <a:r>
              <a:rPr lang="en-CA" sz="1800" dirty="0">
                <a:solidFill>
                  <a:schemeClr val="tx1"/>
                </a:solidFill>
              </a:rPr>
              <a:t>Relates to emotional factors such as a death or illness in the family, business worries, poor interpersonal relationships with family of boss, financial worries, etc. </a:t>
            </a:r>
          </a:p>
          <a:p>
            <a:pPr marL="0" indent="0">
              <a:buNone/>
            </a:pPr>
            <a:r>
              <a:rPr lang="en-CA" sz="1800" dirty="0">
                <a:solidFill>
                  <a:schemeClr val="tx1"/>
                </a:solidFill>
              </a:rPr>
              <a:t>As a pilot it is essential to recognize when stress levels are getting too high.</a:t>
            </a:r>
          </a:p>
          <a:p>
            <a:pPr marL="0" indent="0">
              <a:buNone/>
            </a:pPr>
            <a:r>
              <a:rPr lang="en-CA" sz="1800" b="1" dirty="0">
                <a:solidFill>
                  <a:schemeClr val="tx1"/>
                </a:solidFill>
              </a:rPr>
              <a:t>Panic-</a:t>
            </a:r>
            <a:r>
              <a:rPr lang="en-CA" sz="1800" dirty="0">
                <a:solidFill>
                  <a:schemeClr val="tx1"/>
                </a:solidFill>
              </a:rPr>
              <a:t> the best way to prevent panic is through training and frequent rehearsal of emergency techniques. A pilot who knows their emergency routines so well that they are automatic and will be less likely to panic when faced with real emergency situation. </a:t>
            </a:r>
          </a:p>
        </p:txBody>
      </p:sp>
    </p:spTree>
    <p:extLst>
      <p:ext uri="{BB962C8B-B14F-4D97-AF65-F5344CB8AC3E}">
        <p14:creationId xmlns:p14="http://schemas.microsoft.com/office/powerpoint/2010/main" val="241999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59F1-A90A-4F11-99FE-3173626B9C65}"/>
              </a:ext>
            </a:extLst>
          </p:cNvPr>
          <p:cNvSpPr>
            <a:spLocks noGrp="1"/>
          </p:cNvSpPr>
          <p:nvPr>
            <p:ph type="title"/>
          </p:nvPr>
        </p:nvSpPr>
        <p:spPr>
          <a:xfrm>
            <a:off x="252919" y="1123837"/>
            <a:ext cx="2947482" cy="4601183"/>
          </a:xfrm>
        </p:spPr>
        <p:txBody>
          <a:bodyPr/>
          <a:lstStyle/>
          <a:p>
            <a:r>
              <a:rPr lang="en-CA" dirty="0"/>
              <a:t>Physical fitness </a:t>
            </a:r>
          </a:p>
        </p:txBody>
      </p:sp>
      <p:sp>
        <p:nvSpPr>
          <p:cNvPr id="3" name="Content Placeholder 2">
            <a:extLst>
              <a:ext uri="{FF2B5EF4-FFF2-40B4-BE49-F238E27FC236}">
                <a16:creationId xmlns:a16="http://schemas.microsoft.com/office/drawing/2014/main" id="{E0CC6088-5DE6-40D6-A32B-542E6F4100A2}"/>
              </a:ext>
            </a:extLst>
          </p:cNvPr>
          <p:cNvSpPr>
            <a:spLocks noGrp="1"/>
          </p:cNvSpPr>
          <p:nvPr>
            <p:ph idx="1"/>
          </p:nvPr>
        </p:nvSpPr>
        <p:spPr>
          <a:xfrm>
            <a:off x="3869268" y="864108"/>
            <a:ext cx="7315200" cy="5120640"/>
          </a:xfrm>
        </p:spPr>
        <p:txBody>
          <a:bodyPr>
            <a:normAutofit/>
          </a:bodyPr>
          <a:lstStyle/>
          <a:p>
            <a:pPr marL="0" indent="0">
              <a:buNone/>
            </a:pPr>
            <a:r>
              <a:rPr lang="en-CA" sz="1800" dirty="0">
                <a:solidFill>
                  <a:schemeClr val="tx1"/>
                </a:solidFill>
              </a:rPr>
              <a:t>Maintaining physical fitness is of prime importance for Pilot’s. Persons who are physically active, participating in a regular routine of exercise or sports, will most likely have a healthy heart, lungs, and not be overweight. Diet is important, not only to keep weight at an acceptable level but also in the control of heart disease. </a:t>
            </a:r>
          </a:p>
        </p:txBody>
      </p:sp>
    </p:spTree>
    <p:extLst>
      <p:ext uri="{BB962C8B-B14F-4D97-AF65-F5344CB8AC3E}">
        <p14:creationId xmlns:p14="http://schemas.microsoft.com/office/powerpoint/2010/main" val="3727104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FD9A-2A8B-42BC-833B-0F8934CCFFBF}"/>
              </a:ext>
            </a:extLst>
          </p:cNvPr>
          <p:cNvSpPr>
            <a:spLocks noGrp="1"/>
          </p:cNvSpPr>
          <p:nvPr>
            <p:ph type="title"/>
          </p:nvPr>
        </p:nvSpPr>
        <p:spPr>
          <a:xfrm>
            <a:off x="402996" y="2089103"/>
            <a:ext cx="2816065" cy="689139"/>
          </a:xfrm>
        </p:spPr>
        <p:txBody>
          <a:bodyPr vert="horz" lIns="91440" tIns="45720" rIns="91440" bIns="45720" rtlCol="0" anchor="t">
            <a:normAutofit/>
          </a:bodyPr>
          <a:lstStyle/>
          <a:p>
            <a:pPr>
              <a:lnSpc>
                <a:spcPct val="80000"/>
              </a:lnSpc>
            </a:pPr>
            <a:r>
              <a:rPr lang="en-US" sz="4400" spc="150" dirty="0">
                <a:solidFill>
                  <a:schemeClr val="bg1"/>
                </a:solidFill>
              </a:rPr>
              <a:t>Physical factors</a:t>
            </a:r>
          </a:p>
        </p:txBody>
      </p:sp>
      <p:sp>
        <p:nvSpPr>
          <p:cNvPr id="5" name="TextBox 4">
            <a:extLst>
              <a:ext uri="{FF2B5EF4-FFF2-40B4-BE49-F238E27FC236}">
                <a16:creationId xmlns:a16="http://schemas.microsoft.com/office/drawing/2014/main" id="{1CF89B60-D729-4A8E-93C0-886E1242025F}"/>
              </a:ext>
            </a:extLst>
          </p:cNvPr>
          <p:cNvSpPr txBox="1"/>
          <p:nvPr/>
        </p:nvSpPr>
        <p:spPr>
          <a:xfrm>
            <a:off x="3806889" y="393069"/>
            <a:ext cx="4973217" cy="1477328"/>
          </a:xfrm>
          <a:prstGeom prst="rect">
            <a:avLst/>
          </a:prstGeom>
          <a:noFill/>
        </p:spPr>
        <p:txBody>
          <a:bodyPr wrap="square" rtlCol="0">
            <a:spAutoFit/>
          </a:bodyPr>
          <a:lstStyle/>
          <a:p>
            <a:r>
              <a:rPr lang="en-CA" b="1" dirty="0"/>
              <a:t>General Health- </a:t>
            </a:r>
            <a:r>
              <a:rPr lang="en-CA" dirty="0"/>
              <a:t>Must be in good health, and general discomfort, weather due to cold, indigestion, nausea, worry, lack of sleep or any other bodily weakness, is not conductive to safe flying. </a:t>
            </a:r>
          </a:p>
        </p:txBody>
      </p:sp>
      <p:sp>
        <p:nvSpPr>
          <p:cNvPr id="6" name="TextBox 5">
            <a:extLst>
              <a:ext uri="{FF2B5EF4-FFF2-40B4-BE49-F238E27FC236}">
                <a16:creationId xmlns:a16="http://schemas.microsoft.com/office/drawing/2014/main" id="{47465391-00C9-4FE2-A263-F9CA005BAEE2}"/>
              </a:ext>
            </a:extLst>
          </p:cNvPr>
          <p:cNvSpPr txBox="1"/>
          <p:nvPr/>
        </p:nvSpPr>
        <p:spPr>
          <a:xfrm>
            <a:off x="6176865" y="2778242"/>
            <a:ext cx="5206481" cy="3970318"/>
          </a:xfrm>
          <a:prstGeom prst="rect">
            <a:avLst/>
          </a:prstGeom>
          <a:noFill/>
        </p:spPr>
        <p:txBody>
          <a:bodyPr wrap="square" rtlCol="0">
            <a:spAutoFit/>
          </a:bodyPr>
          <a:lstStyle/>
          <a:p>
            <a:r>
              <a:rPr lang="en-CA" b="1" dirty="0"/>
              <a:t>Hypoxia- Lack of sufficient oxygen.</a:t>
            </a:r>
          </a:p>
          <a:p>
            <a:r>
              <a:rPr lang="en-CA" b="1" dirty="0"/>
              <a:t> There are four types of hypoxia:</a:t>
            </a:r>
          </a:p>
          <a:p>
            <a:endParaRPr lang="en-CA" b="1" dirty="0"/>
          </a:p>
          <a:p>
            <a:pPr marL="342900" indent="-342900">
              <a:buFont typeface="+mj-lt"/>
              <a:buAutoNum type="arabicPeriod"/>
            </a:pPr>
            <a:r>
              <a:rPr lang="en-CA" b="1" dirty="0"/>
              <a:t>Hypoxic hypoxia- </a:t>
            </a:r>
            <a:r>
              <a:rPr lang="en-CA" dirty="0"/>
              <a:t>is a normal effect of altitude and is avoided by use of on board oxygen systems. </a:t>
            </a:r>
          </a:p>
          <a:p>
            <a:pPr marL="342900" indent="-342900">
              <a:buFont typeface="+mj-lt"/>
              <a:buAutoNum type="arabicPeriod"/>
            </a:pPr>
            <a:r>
              <a:rPr lang="en-CA" b="1" dirty="0"/>
              <a:t>Anaemic hypoxia- </a:t>
            </a:r>
            <a:r>
              <a:rPr lang="en-CA" dirty="0"/>
              <a:t>is caused by an over abundance of carbon monoxide in the hemoglobin.</a:t>
            </a:r>
          </a:p>
          <a:p>
            <a:pPr marL="342900" indent="-342900">
              <a:buFont typeface="+mj-lt"/>
              <a:buAutoNum type="arabicPeriod"/>
            </a:pPr>
            <a:r>
              <a:rPr lang="en-CA" b="1" dirty="0"/>
              <a:t>Stagnant hypoxia- </a:t>
            </a:r>
            <a:r>
              <a:rPr lang="en-CA" dirty="0"/>
              <a:t>is a condition in which the brain is deprived of an adequate blood supply.</a:t>
            </a:r>
          </a:p>
          <a:p>
            <a:pPr marL="342900" indent="-342900">
              <a:buFont typeface="+mj-lt"/>
              <a:buAutoNum type="arabicPeriod"/>
            </a:pPr>
            <a:r>
              <a:rPr lang="en-CA" b="1" dirty="0"/>
              <a:t>Histotoxic hypoxia- </a:t>
            </a:r>
            <a:r>
              <a:rPr lang="en-CA" dirty="0"/>
              <a:t>is caused by chemical poisoning and by high blood alcohol.</a:t>
            </a:r>
          </a:p>
          <a:p>
            <a:pPr marL="342900" indent="-342900">
              <a:buFont typeface="+mj-lt"/>
              <a:buAutoNum type="arabicPeriod"/>
            </a:pPr>
            <a:endParaRPr lang="en-CA" dirty="0"/>
          </a:p>
        </p:txBody>
      </p:sp>
    </p:spTree>
    <p:extLst>
      <p:ext uri="{BB962C8B-B14F-4D97-AF65-F5344CB8AC3E}">
        <p14:creationId xmlns:p14="http://schemas.microsoft.com/office/powerpoint/2010/main" val="3003683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2902A-FA5D-45A8-81EE-4342D330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19273A-84F0-4EF0-9ABB-6725351D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6F4F09-F7D3-418F-9941-67F38BCDBF18}"/>
              </a:ext>
            </a:extLst>
          </p:cNvPr>
          <p:cNvSpPr>
            <a:spLocks noGrp="1"/>
          </p:cNvSpPr>
          <p:nvPr>
            <p:ph type="title"/>
          </p:nvPr>
        </p:nvSpPr>
        <p:spPr>
          <a:xfrm>
            <a:off x="1608201" y="5518025"/>
            <a:ext cx="10905066" cy="938698"/>
          </a:xfrm>
        </p:spPr>
        <p:txBody>
          <a:bodyPr>
            <a:normAutofit/>
          </a:bodyPr>
          <a:lstStyle/>
          <a:p>
            <a:pPr algn="ctr"/>
            <a:r>
              <a:rPr lang="en-CA" dirty="0">
                <a:solidFill>
                  <a:schemeClr val="bg1"/>
                </a:solidFill>
              </a:rPr>
              <a:t>Pilot Decision Making </a:t>
            </a:r>
          </a:p>
        </p:txBody>
      </p:sp>
      <p:sp>
        <p:nvSpPr>
          <p:cNvPr id="12" name="Rectangle 11">
            <a:extLst>
              <a:ext uri="{FF2B5EF4-FFF2-40B4-BE49-F238E27FC236}">
                <a16:creationId xmlns:a16="http://schemas.microsoft.com/office/drawing/2014/main" id="{E22B538A-2A50-48E0-89A4-F2D2EEB12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765364C-62B1-4444-A6BD-9E7DEC10F41F}"/>
              </a:ext>
            </a:extLst>
          </p:cNvPr>
          <p:cNvSpPr>
            <a:spLocks noGrp="1"/>
          </p:cNvSpPr>
          <p:nvPr>
            <p:ph idx="1"/>
          </p:nvPr>
        </p:nvSpPr>
        <p:spPr>
          <a:xfrm>
            <a:off x="184713" y="1031888"/>
            <a:ext cx="11822573" cy="3785689"/>
          </a:xfrm>
        </p:spPr>
        <p:txBody>
          <a:bodyPr>
            <a:normAutofit/>
          </a:bodyPr>
          <a:lstStyle/>
          <a:p>
            <a:pPr>
              <a:buClr>
                <a:schemeClr val="bg2"/>
              </a:buClr>
            </a:pPr>
            <a:r>
              <a:rPr lang="en-CA" sz="1800" dirty="0">
                <a:solidFill>
                  <a:schemeClr val="tx1"/>
                </a:solidFill>
              </a:rPr>
              <a:t>Aeronautical knowledge, skill and judgement have been considered the three essential faculties that pilots must possess to be professional in the execution of their duties.</a:t>
            </a:r>
          </a:p>
          <a:p>
            <a:pPr>
              <a:buClr>
                <a:schemeClr val="bg2"/>
              </a:buClr>
            </a:pPr>
            <a:r>
              <a:rPr lang="en-CA" sz="1800" dirty="0">
                <a:solidFill>
                  <a:schemeClr val="tx1"/>
                </a:solidFill>
              </a:rPr>
              <a:t>Pilot judgement is the process of recognizing and analyzing all available information about oneself, the aircraft and the flying environment, followed by the rational evaluation of alternatives to implement a timely decision which maximizes safety. Pilot judgement thus involves one’s attitudes toward risk-taking and one’s ability to evaluate risks and make decisions based upon one’s knowledge, skills and experience. A judgement decision always involves a problem or choice, an unknown element, a time constraint, and stress.    </a:t>
            </a:r>
          </a:p>
          <a:p>
            <a:pPr>
              <a:buClr>
                <a:schemeClr val="bg2"/>
              </a:buClr>
            </a:pPr>
            <a:r>
              <a:rPr lang="en-CA" sz="1800" dirty="0">
                <a:solidFill>
                  <a:schemeClr val="tx1"/>
                </a:solidFill>
              </a:rPr>
              <a:t>The causal factor in about 80% to 85% of civil aviation accidents is the human element, in other words, pilot error, a poor decision or a series of poor decisions made by the pilot-in-command. </a:t>
            </a:r>
          </a:p>
          <a:p>
            <a:endParaRPr lang="en-CA" sz="1100" dirty="0"/>
          </a:p>
        </p:txBody>
      </p:sp>
    </p:spTree>
    <p:extLst>
      <p:ext uri="{BB962C8B-B14F-4D97-AF65-F5344CB8AC3E}">
        <p14:creationId xmlns:p14="http://schemas.microsoft.com/office/powerpoint/2010/main" val="2197345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4E99-9C57-4701-8D93-937A57565814}"/>
              </a:ext>
            </a:extLst>
          </p:cNvPr>
          <p:cNvSpPr>
            <a:spLocks noGrp="1"/>
          </p:cNvSpPr>
          <p:nvPr>
            <p:ph type="title"/>
          </p:nvPr>
        </p:nvSpPr>
        <p:spPr/>
        <p:txBody>
          <a:bodyPr/>
          <a:lstStyle/>
          <a:p>
            <a:r>
              <a:rPr lang="en-CA" dirty="0"/>
              <a:t>Pilot Decision Making </a:t>
            </a:r>
          </a:p>
        </p:txBody>
      </p:sp>
      <p:sp>
        <p:nvSpPr>
          <p:cNvPr id="3" name="Content Placeholder 2">
            <a:extLst>
              <a:ext uri="{FF2B5EF4-FFF2-40B4-BE49-F238E27FC236}">
                <a16:creationId xmlns:a16="http://schemas.microsoft.com/office/drawing/2014/main" id="{D470222A-2671-436D-9460-D8D761FE1028}"/>
              </a:ext>
            </a:extLst>
          </p:cNvPr>
          <p:cNvSpPr>
            <a:spLocks noGrp="1"/>
          </p:cNvSpPr>
          <p:nvPr>
            <p:ph idx="1"/>
          </p:nvPr>
        </p:nvSpPr>
        <p:spPr/>
        <p:txBody>
          <a:bodyPr/>
          <a:lstStyle/>
          <a:p>
            <a:pPr marL="0" indent="0">
              <a:buNone/>
            </a:pPr>
            <a:r>
              <a:rPr lang="en-CA" b="1" dirty="0">
                <a:solidFill>
                  <a:schemeClr val="tx1"/>
                </a:solidFill>
              </a:rPr>
              <a:t>DECIDE</a:t>
            </a:r>
            <a:r>
              <a:rPr lang="en-CA" dirty="0">
                <a:solidFill>
                  <a:schemeClr val="tx1"/>
                </a:solidFill>
              </a:rPr>
              <a:t> acronym was developed to assist a pilot in the decision making process. </a:t>
            </a:r>
          </a:p>
          <a:p>
            <a:pPr marL="0" indent="0">
              <a:buNone/>
            </a:pPr>
            <a:r>
              <a:rPr lang="en-CA" b="1" dirty="0">
                <a:solidFill>
                  <a:schemeClr val="tx1"/>
                </a:solidFill>
              </a:rPr>
              <a:t>D-</a:t>
            </a:r>
            <a:r>
              <a:rPr lang="en-CA" dirty="0">
                <a:solidFill>
                  <a:schemeClr val="tx1"/>
                </a:solidFill>
              </a:rPr>
              <a:t> detect change</a:t>
            </a:r>
          </a:p>
          <a:p>
            <a:pPr marL="0" indent="0">
              <a:buNone/>
            </a:pPr>
            <a:r>
              <a:rPr lang="en-CA" b="1" dirty="0">
                <a:solidFill>
                  <a:schemeClr val="tx1"/>
                </a:solidFill>
              </a:rPr>
              <a:t>E-</a:t>
            </a:r>
            <a:r>
              <a:rPr lang="en-CA" dirty="0">
                <a:solidFill>
                  <a:schemeClr val="tx1"/>
                </a:solidFill>
              </a:rPr>
              <a:t> estimate the significance of the change</a:t>
            </a:r>
          </a:p>
          <a:p>
            <a:pPr marL="0" indent="0">
              <a:buNone/>
            </a:pPr>
            <a:r>
              <a:rPr lang="en-CA" b="1" dirty="0">
                <a:solidFill>
                  <a:schemeClr val="tx1"/>
                </a:solidFill>
              </a:rPr>
              <a:t>C-</a:t>
            </a:r>
            <a:r>
              <a:rPr lang="en-CA" dirty="0">
                <a:solidFill>
                  <a:schemeClr val="tx1"/>
                </a:solidFill>
              </a:rPr>
              <a:t> Choose the outcome objective</a:t>
            </a:r>
          </a:p>
          <a:p>
            <a:pPr marL="0" indent="0">
              <a:buNone/>
            </a:pPr>
            <a:r>
              <a:rPr lang="en-CA" b="1" dirty="0">
                <a:solidFill>
                  <a:schemeClr val="tx1"/>
                </a:solidFill>
              </a:rPr>
              <a:t> I- </a:t>
            </a:r>
            <a:r>
              <a:rPr lang="en-CA" dirty="0">
                <a:solidFill>
                  <a:schemeClr val="tx1"/>
                </a:solidFill>
              </a:rPr>
              <a:t>identify plausible action options</a:t>
            </a:r>
          </a:p>
          <a:p>
            <a:pPr marL="0" indent="0">
              <a:buNone/>
            </a:pPr>
            <a:r>
              <a:rPr lang="en-CA" b="1" dirty="0">
                <a:solidFill>
                  <a:schemeClr val="tx1"/>
                </a:solidFill>
              </a:rPr>
              <a:t>D-</a:t>
            </a:r>
            <a:r>
              <a:rPr lang="en-CA" dirty="0">
                <a:solidFill>
                  <a:schemeClr val="tx1"/>
                </a:solidFill>
              </a:rPr>
              <a:t> do the best action</a:t>
            </a:r>
          </a:p>
          <a:p>
            <a:pPr marL="0" indent="0">
              <a:buNone/>
            </a:pPr>
            <a:r>
              <a:rPr lang="en-CA" b="1" dirty="0">
                <a:solidFill>
                  <a:schemeClr val="tx1"/>
                </a:solidFill>
              </a:rPr>
              <a:t>E-</a:t>
            </a:r>
            <a:r>
              <a:rPr lang="en-CA" dirty="0">
                <a:solidFill>
                  <a:schemeClr val="tx1"/>
                </a:solidFill>
              </a:rPr>
              <a:t> evaluate the progress </a:t>
            </a:r>
          </a:p>
          <a:p>
            <a:endParaRPr lang="en-CA" dirty="0"/>
          </a:p>
        </p:txBody>
      </p:sp>
    </p:spTree>
    <p:extLst>
      <p:ext uri="{BB962C8B-B14F-4D97-AF65-F5344CB8AC3E}">
        <p14:creationId xmlns:p14="http://schemas.microsoft.com/office/powerpoint/2010/main" val="124594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F2285F9-D0B1-4CDF-AC86-E661237225E2}"/>
              </a:ext>
            </a:extLst>
          </p:cNvPr>
          <p:cNvSpPr>
            <a:spLocks noGrp="1"/>
          </p:cNvSpPr>
          <p:nvPr>
            <p:ph type="title"/>
          </p:nvPr>
        </p:nvSpPr>
        <p:spPr>
          <a:xfrm>
            <a:off x="1600754" y="1087374"/>
            <a:ext cx="8983489" cy="1000978"/>
          </a:xfrm>
        </p:spPr>
        <p:txBody>
          <a:bodyPr>
            <a:normAutofit/>
          </a:bodyPr>
          <a:lstStyle/>
          <a:p>
            <a:r>
              <a:rPr lang="en-CA" sz="4400" dirty="0"/>
              <a:t>The Process </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25DF21FD-4707-49B5-B5EF-7A9198F41706}"/>
              </a:ext>
            </a:extLst>
          </p:cNvPr>
          <p:cNvSpPr>
            <a:spLocks noGrp="1"/>
          </p:cNvSpPr>
          <p:nvPr>
            <p:ph idx="1"/>
          </p:nvPr>
        </p:nvSpPr>
        <p:spPr>
          <a:xfrm>
            <a:off x="1600753" y="2535446"/>
            <a:ext cx="8983489" cy="3554457"/>
          </a:xfrm>
        </p:spPr>
        <p:txBody>
          <a:bodyPr>
            <a:normAutofit/>
          </a:bodyPr>
          <a:lstStyle/>
          <a:p>
            <a:r>
              <a:rPr lang="en-CA" dirty="0">
                <a:solidFill>
                  <a:srgbClr val="000000"/>
                </a:solidFill>
              </a:rPr>
              <a:t>Pilot decision making is a process. There must, be situational awareness, which means you need to determine everything you can about a flying situation and assess whether the information is important. Establish various courses of action. Give yourself as many options as possible and consider the likely outcome of each. Now choose what action to take and do it before time runs out. Then you must act and carry out your decision with all your skill.  Monitor the results of your action to be sure you are getting the desired outcome. The evaluation of the results is in effect re-evaluating the whole situation and beginning the process again. </a:t>
            </a:r>
          </a:p>
          <a:p>
            <a:pPr marL="0" indent="0">
              <a:buNone/>
            </a:pPr>
            <a:endParaRPr lang="en-CA" dirty="0">
              <a:solidFill>
                <a:srgbClr val="000000"/>
              </a:solidFill>
            </a:endParaRPr>
          </a:p>
        </p:txBody>
      </p:sp>
    </p:spTree>
    <p:extLst>
      <p:ext uri="{BB962C8B-B14F-4D97-AF65-F5344CB8AC3E}">
        <p14:creationId xmlns:p14="http://schemas.microsoft.com/office/powerpoint/2010/main" val="3862818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D545DB-8A58-4FDC-8FF8-F99D917C3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F02532-0429-47BE-B7D5-89B31C0C8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729"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72EE7-7C53-4605-90F9-AC22069320C6}"/>
              </a:ext>
            </a:extLst>
          </p:cNvPr>
          <p:cNvSpPr>
            <a:spLocks noGrp="1"/>
          </p:cNvSpPr>
          <p:nvPr>
            <p:ph type="title"/>
          </p:nvPr>
        </p:nvSpPr>
        <p:spPr>
          <a:xfrm>
            <a:off x="8389648" y="1123837"/>
            <a:ext cx="2947482" cy="4601183"/>
          </a:xfrm>
        </p:spPr>
        <p:txBody>
          <a:bodyPr>
            <a:normAutofit/>
          </a:bodyPr>
          <a:lstStyle/>
          <a:p>
            <a:r>
              <a:rPr lang="en-CA" sz="4000" dirty="0"/>
              <a:t>Attitude</a:t>
            </a:r>
          </a:p>
        </p:txBody>
      </p:sp>
      <p:sp>
        <p:nvSpPr>
          <p:cNvPr id="3" name="Content Placeholder 2">
            <a:extLst>
              <a:ext uri="{FF2B5EF4-FFF2-40B4-BE49-F238E27FC236}">
                <a16:creationId xmlns:a16="http://schemas.microsoft.com/office/drawing/2014/main" id="{C2CF429F-4A52-4866-A0AB-246C9E901D83}"/>
              </a:ext>
            </a:extLst>
          </p:cNvPr>
          <p:cNvSpPr>
            <a:spLocks noGrp="1"/>
          </p:cNvSpPr>
          <p:nvPr>
            <p:ph idx="1"/>
          </p:nvPr>
        </p:nvSpPr>
        <p:spPr>
          <a:xfrm>
            <a:off x="643466" y="864108"/>
            <a:ext cx="6987135" cy="5120640"/>
          </a:xfrm>
        </p:spPr>
        <p:txBody>
          <a:bodyPr>
            <a:normAutofit/>
          </a:bodyPr>
          <a:lstStyle/>
          <a:p>
            <a:r>
              <a:rPr lang="en-CA" sz="1700" dirty="0">
                <a:solidFill>
                  <a:schemeClr val="tx1"/>
                </a:solidFill>
              </a:rPr>
              <a:t>Your ability to make good decisions depends to great extent on your attitude. They can be developed through training into a mental framework that encourages good pilot decision making. The training program is based on recognition of five hazardous attitudes. </a:t>
            </a:r>
          </a:p>
          <a:p>
            <a:pPr marL="342900" indent="-342900">
              <a:buFont typeface="+mj-lt"/>
              <a:buAutoNum type="arabicPeriod"/>
            </a:pPr>
            <a:r>
              <a:rPr lang="en-CA" sz="1700" b="1" dirty="0">
                <a:solidFill>
                  <a:schemeClr val="tx1"/>
                </a:solidFill>
              </a:rPr>
              <a:t>Anti-authority</a:t>
            </a:r>
            <a:r>
              <a:rPr lang="en-CA" sz="1700" dirty="0">
                <a:solidFill>
                  <a:schemeClr val="tx1"/>
                </a:solidFill>
              </a:rPr>
              <a:t>- this attitude is common to those who do not like anyone telling them what to do</a:t>
            </a:r>
          </a:p>
          <a:p>
            <a:pPr marL="342900" indent="-342900">
              <a:buFont typeface="+mj-lt"/>
              <a:buAutoNum type="arabicPeriod"/>
            </a:pPr>
            <a:r>
              <a:rPr lang="en-CA" sz="1700" b="1" dirty="0">
                <a:solidFill>
                  <a:schemeClr val="tx1"/>
                </a:solidFill>
              </a:rPr>
              <a:t>Resignation- </a:t>
            </a:r>
            <a:r>
              <a:rPr lang="en-CA" sz="1700" dirty="0">
                <a:solidFill>
                  <a:schemeClr val="tx1"/>
                </a:solidFill>
              </a:rPr>
              <a:t>some people do not see themselves as making a great deal of difference in what happens to them and will go along with anything that happens.</a:t>
            </a:r>
          </a:p>
          <a:p>
            <a:pPr marL="342900" indent="-342900">
              <a:buFont typeface="+mj-lt"/>
              <a:buAutoNum type="arabicPeriod"/>
            </a:pPr>
            <a:r>
              <a:rPr lang="en-CA" sz="1700" b="1" dirty="0">
                <a:solidFill>
                  <a:schemeClr val="tx1"/>
                </a:solidFill>
              </a:rPr>
              <a:t>Impulsivity-</a:t>
            </a:r>
            <a:r>
              <a:rPr lang="en-CA" sz="1700" dirty="0">
                <a:solidFill>
                  <a:schemeClr val="tx1"/>
                </a:solidFill>
              </a:rPr>
              <a:t> some people need to do something, anything, immediately without stopping to think about what is the best action to take.</a:t>
            </a:r>
          </a:p>
          <a:p>
            <a:pPr marL="342900" indent="-342900">
              <a:buFont typeface="+mj-lt"/>
              <a:buAutoNum type="arabicPeriod"/>
            </a:pPr>
            <a:r>
              <a:rPr lang="en-CA" sz="1700" b="1" dirty="0">
                <a:solidFill>
                  <a:schemeClr val="tx1"/>
                </a:solidFill>
              </a:rPr>
              <a:t>Invulnerability-</a:t>
            </a:r>
            <a:r>
              <a:rPr lang="en-CA" sz="1700" dirty="0">
                <a:solidFill>
                  <a:schemeClr val="tx1"/>
                </a:solidFill>
              </a:rPr>
              <a:t> many people feel that accidents happen to other people but never to themselves. Pilots who think like this are more likely to take unwise risks.</a:t>
            </a:r>
          </a:p>
          <a:p>
            <a:pPr marL="342900" indent="-342900">
              <a:buFont typeface="+mj-lt"/>
              <a:buAutoNum type="arabicPeriod"/>
            </a:pPr>
            <a:r>
              <a:rPr lang="en-CA" sz="1700" b="1" dirty="0">
                <a:solidFill>
                  <a:schemeClr val="tx1"/>
                </a:solidFill>
              </a:rPr>
              <a:t>Macho-</a:t>
            </a:r>
            <a:r>
              <a:rPr lang="en-CA" sz="1700" dirty="0">
                <a:solidFill>
                  <a:schemeClr val="tx1"/>
                </a:solidFill>
              </a:rPr>
              <a:t> people who need to always prove they are better than anyone else and take risks to prove themselves and impress others. </a:t>
            </a:r>
          </a:p>
        </p:txBody>
      </p:sp>
      <p:sp>
        <p:nvSpPr>
          <p:cNvPr id="12" name="Rectangle 11">
            <a:extLst>
              <a:ext uri="{FF2B5EF4-FFF2-40B4-BE49-F238E27FC236}">
                <a16:creationId xmlns:a16="http://schemas.microsoft.com/office/drawing/2014/main" id="{E3401C9A-B20D-42B0-B7C0-0E4D1CE58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1559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4A26-3A7E-4C2E-B62D-8BEC5AAA4286}"/>
              </a:ext>
            </a:extLst>
          </p:cNvPr>
          <p:cNvSpPr>
            <a:spLocks noGrp="1"/>
          </p:cNvSpPr>
          <p:nvPr>
            <p:ph type="title"/>
          </p:nvPr>
        </p:nvSpPr>
        <p:spPr/>
        <p:txBody>
          <a:bodyPr/>
          <a:lstStyle/>
          <a:p>
            <a:r>
              <a:rPr lang="en-CA" dirty="0"/>
              <a:t>Human Factors </a:t>
            </a:r>
          </a:p>
        </p:txBody>
      </p:sp>
      <p:sp>
        <p:nvSpPr>
          <p:cNvPr id="3" name="Content Placeholder 2">
            <a:extLst>
              <a:ext uri="{FF2B5EF4-FFF2-40B4-BE49-F238E27FC236}">
                <a16:creationId xmlns:a16="http://schemas.microsoft.com/office/drawing/2014/main" id="{ACB13FCB-8747-40C7-AA59-BF01A6FC44FD}"/>
              </a:ext>
            </a:extLst>
          </p:cNvPr>
          <p:cNvSpPr>
            <a:spLocks noGrp="1"/>
          </p:cNvSpPr>
          <p:nvPr>
            <p:ph idx="1"/>
          </p:nvPr>
        </p:nvSpPr>
        <p:spPr/>
        <p:txBody>
          <a:bodyPr>
            <a:normAutofit/>
          </a:bodyPr>
          <a:lstStyle/>
          <a:p>
            <a:r>
              <a:rPr lang="en-CA" sz="1800" dirty="0">
                <a:solidFill>
                  <a:schemeClr val="tx1"/>
                </a:solidFill>
              </a:rPr>
              <a:t>The human factor is the most flexible, adaptable and valuable part of the aviation system, but it is also the most vulnerable to influences which can adversely affect its performance. </a:t>
            </a:r>
          </a:p>
          <a:p>
            <a:r>
              <a:rPr lang="en-CA" sz="1800" dirty="0">
                <a:solidFill>
                  <a:schemeClr val="tx1"/>
                </a:solidFill>
              </a:rPr>
              <a:t>Optimizing the role of people in the aviation environment involves all aspects of human performance and behaviour; decision making, the design of displays and controls and the cabin layout, and even the design aircraft operating manuals, checklists and computer software. </a:t>
            </a:r>
          </a:p>
        </p:txBody>
      </p:sp>
    </p:spTree>
    <p:extLst>
      <p:ext uri="{BB962C8B-B14F-4D97-AF65-F5344CB8AC3E}">
        <p14:creationId xmlns:p14="http://schemas.microsoft.com/office/powerpoint/2010/main" val="2425455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40EC7A5-A9BB-41D9-80C5-7E2D0475B67E}"/>
              </a:ext>
            </a:extLst>
          </p:cNvPr>
          <p:cNvSpPr>
            <a:spLocks noGrp="1"/>
          </p:cNvSpPr>
          <p:nvPr>
            <p:ph idx="1"/>
          </p:nvPr>
        </p:nvSpPr>
        <p:spPr>
          <a:xfrm>
            <a:off x="643467" y="864108"/>
            <a:ext cx="7180552" cy="5120640"/>
          </a:xfrm>
        </p:spPr>
        <p:txBody>
          <a:bodyPr>
            <a:normAutofit/>
          </a:bodyPr>
          <a:lstStyle/>
          <a:p>
            <a:pPr marL="0" indent="0">
              <a:buNone/>
            </a:pPr>
            <a:r>
              <a:rPr lang="en-CA" sz="13800" dirty="0">
                <a:solidFill>
                  <a:schemeClr val="tx1"/>
                </a:solidFill>
              </a:rPr>
              <a:t>THE END </a:t>
            </a:r>
          </a:p>
        </p:txBody>
      </p:sp>
      <p:sp>
        <p:nvSpPr>
          <p:cNvPr id="12" name="Rectangle 11">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8103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xEl>
                                              <p:pRg st="0" end="0"/>
                                            </p:txEl>
                                          </p:spTgt>
                                        </p:tgtEl>
                                        <p:attrNameLst>
                                          <p:attrName>ppt_w</p:attrName>
                                        </p:attrNameLst>
                                      </p:cBhvr>
                                      <p:tavLst>
                                        <p:tav tm="0">
                                          <p:val>
                                            <p:strVal val="ppt_w"/>
                                          </p:val>
                                        </p:tav>
                                        <p:tav tm="100000">
                                          <p:val>
                                            <p:fltVal val="0"/>
                                          </p:val>
                                        </p:tav>
                                      </p:tavLst>
                                    </p:anim>
                                    <p:anim calcmode="lin" valueType="num">
                                      <p:cBhvr>
                                        <p:cTn id="7"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3">
                                            <p:txEl>
                                              <p:pRg st="0" end="0"/>
                                            </p:txEl>
                                          </p:spTgt>
                                        </p:tgtEl>
                                      </p:cBhvr>
                                    </p:animEffect>
                                    <p:set>
                                      <p:cBhvr>
                                        <p:cTn id="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5FDDDB9-13F6-43E9-9676-02866ECCBE49}"/>
              </a:ext>
            </a:extLst>
          </p:cNvPr>
          <p:cNvSpPr>
            <a:spLocks noGrp="1"/>
          </p:cNvSpPr>
          <p:nvPr>
            <p:ph type="title"/>
          </p:nvPr>
        </p:nvSpPr>
        <p:spPr>
          <a:xfrm>
            <a:off x="317238" y="0"/>
            <a:ext cx="8983489" cy="1000978"/>
          </a:xfrm>
        </p:spPr>
        <p:txBody>
          <a:bodyPr>
            <a:normAutofit/>
          </a:bodyPr>
          <a:lstStyle/>
          <a:p>
            <a:r>
              <a:rPr lang="en-CA" dirty="0">
                <a:solidFill>
                  <a:schemeClr val="tx1"/>
                </a:solidFill>
              </a:rPr>
              <a:t>Effects at different heights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B96C8765-E980-4256-9471-AD4C4708E9C1}"/>
              </a:ext>
            </a:extLst>
          </p:cNvPr>
          <p:cNvSpPr>
            <a:spLocks noGrp="1"/>
          </p:cNvSpPr>
          <p:nvPr>
            <p:ph idx="1"/>
          </p:nvPr>
        </p:nvSpPr>
        <p:spPr>
          <a:xfrm>
            <a:off x="91090" y="1592180"/>
            <a:ext cx="11301515" cy="3554457"/>
          </a:xfrm>
        </p:spPr>
        <p:txBody>
          <a:bodyPr>
            <a:noAutofit/>
          </a:bodyPr>
          <a:lstStyle/>
          <a:p>
            <a:pPr>
              <a:buClrTx/>
              <a:buFont typeface="Wingdings" panose="05000000000000000000" pitchFamily="2" charset="2"/>
              <a:buChar char="Ø"/>
            </a:pPr>
            <a:r>
              <a:rPr lang="en-CA" dirty="0">
                <a:solidFill>
                  <a:srgbClr val="000000"/>
                </a:solidFill>
              </a:rPr>
              <a:t>The first evidence of hypoxia occurs at 5,000 feet in the form of diminished night vision. Instruments and charts are misread; dimly lit ground features are misinterpreted. </a:t>
            </a:r>
          </a:p>
          <a:p>
            <a:pPr>
              <a:buClrTx/>
              <a:buFont typeface="Wingdings" panose="05000000000000000000" pitchFamily="2" charset="2"/>
              <a:buChar char="Ø"/>
            </a:pPr>
            <a:r>
              <a:rPr lang="en-CA" dirty="0">
                <a:solidFill>
                  <a:srgbClr val="000000"/>
                </a:solidFill>
              </a:rPr>
              <a:t>At 10,000 feet , there is a definite but undetectable hypoxia. This altitude is the highest level at which the pilot should consider themselves efficient in judgement and ability. </a:t>
            </a:r>
          </a:p>
          <a:p>
            <a:pPr>
              <a:buFont typeface="Wingdings" panose="05000000000000000000" pitchFamily="2" charset="2"/>
              <a:buChar char="Ø"/>
            </a:pPr>
            <a:r>
              <a:rPr lang="en-CA" dirty="0">
                <a:solidFill>
                  <a:srgbClr val="000000"/>
                </a:solidFill>
              </a:rPr>
              <a:t>At 14,000 feet, lassitude and indifference are appreciable. There is dimming of vision, tremor of hands, clouding of thought and memory and errors in judgement. Cyanosis (blue discoloring of fingernails) is noticed first.  </a:t>
            </a:r>
          </a:p>
          <a:p>
            <a:pPr>
              <a:buFont typeface="Wingdings" panose="05000000000000000000" pitchFamily="2" charset="2"/>
              <a:buChar char="Ø"/>
            </a:pPr>
            <a:r>
              <a:rPr lang="en-CA" dirty="0">
                <a:solidFill>
                  <a:srgbClr val="000000"/>
                </a:solidFill>
              </a:rPr>
              <a:t>At 16,000 feet, a pilot becomes disoriented, is belligerent or euphoric and completely lacking in rational judgement. </a:t>
            </a:r>
          </a:p>
          <a:p>
            <a:pPr>
              <a:buFont typeface="Wingdings" panose="05000000000000000000" pitchFamily="2" charset="2"/>
              <a:buChar char="Ø"/>
            </a:pPr>
            <a:r>
              <a:rPr lang="en-CA" dirty="0">
                <a:solidFill>
                  <a:srgbClr val="000000"/>
                </a:solidFill>
              </a:rPr>
              <a:t>At 18,000 feet, primary shock sets in and the individual loses consciousness within minutes.</a:t>
            </a:r>
          </a:p>
          <a:p>
            <a:pPr>
              <a:buFont typeface="Wingdings" panose="05000000000000000000" pitchFamily="2" charset="2"/>
              <a:buChar char="Ø"/>
            </a:pPr>
            <a:r>
              <a:rPr lang="en-CA" dirty="0">
                <a:solidFill>
                  <a:srgbClr val="000000"/>
                </a:solidFill>
              </a:rPr>
              <a:t>At higher altitudes, death may result after a prolonged period.</a:t>
            </a:r>
          </a:p>
          <a:p>
            <a:pPr>
              <a:buFont typeface="Wingdings" panose="05000000000000000000" pitchFamily="2" charset="2"/>
              <a:buChar char="Ø"/>
            </a:pPr>
            <a:r>
              <a:rPr lang="en-CA" dirty="0">
                <a:solidFill>
                  <a:srgbClr val="000000"/>
                </a:solidFill>
              </a:rPr>
              <a:t> CARs rule that an aircraft should not operate for more than 30 minutes between 10,000 and 13,000 feet or at all above 13,000 feet unless oxygen is readily available for each crew member. </a:t>
            </a:r>
          </a:p>
        </p:txBody>
      </p:sp>
    </p:spTree>
    <p:extLst>
      <p:ext uri="{BB962C8B-B14F-4D97-AF65-F5344CB8AC3E}">
        <p14:creationId xmlns:p14="http://schemas.microsoft.com/office/powerpoint/2010/main" val="27394970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0FB4-A41A-4636-8EFB-82791BD13487}"/>
              </a:ext>
            </a:extLst>
          </p:cNvPr>
          <p:cNvSpPr>
            <a:spLocks noGrp="1"/>
          </p:cNvSpPr>
          <p:nvPr>
            <p:ph type="title"/>
          </p:nvPr>
        </p:nvSpPr>
        <p:spPr>
          <a:xfrm>
            <a:off x="0" y="188859"/>
            <a:ext cx="3907661" cy="629988"/>
          </a:xfrm>
        </p:spPr>
        <p:txBody>
          <a:bodyPr vert="horz" lIns="91440" tIns="45720" rIns="91440" bIns="45720" rtlCol="0" anchor="t">
            <a:noAutofit/>
          </a:bodyPr>
          <a:lstStyle/>
          <a:p>
            <a:pPr>
              <a:lnSpc>
                <a:spcPct val="80000"/>
              </a:lnSpc>
            </a:pPr>
            <a:r>
              <a:rPr lang="en-US" spc="150" dirty="0">
                <a:solidFill>
                  <a:schemeClr val="tx1"/>
                </a:solidFill>
              </a:rPr>
              <a:t>Ozone sickness</a:t>
            </a:r>
          </a:p>
        </p:txBody>
      </p:sp>
      <p:sp>
        <p:nvSpPr>
          <p:cNvPr id="3" name="TextBox 2">
            <a:extLst>
              <a:ext uri="{FF2B5EF4-FFF2-40B4-BE49-F238E27FC236}">
                <a16:creationId xmlns:a16="http://schemas.microsoft.com/office/drawing/2014/main" id="{2E66597F-3A76-4929-BCEB-0A9577F34572}"/>
              </a:ext>
            </a:extLst>
          </p:cNvPr>
          <p:cNvSpPr txBox="1"/>
          <p:nvPr/>
        </p:nvSpPr>
        <p:spPr>
          <a:xfrm>
            <a:off x="-61974" y="725807"/>
            <a:ext cx="3510964" cy="3693319"/>
          </a:xfrm>
          <a:prstGeom prst="rect">
            <a:avLst/>
          </a:prstGeom>
          <a:noFill/>
        </p:spPr>
        <p:txBody>
          <a:bodyPr wrap="square" rtlCol="0">
            <a:spAutoFit/>
          </a:bodyPr>
          <a:lstStyle/>
          <a:p>
            <a:r>
              <a:rPr lang="en-CA" b="1" dirty="0"/>
              <a:t>Symptoms of ozone sickness are:</a:t>
            </a:r>
          </a:p>
          <a:p>
            <a:pPr marL="342900" indent="-342900">
              <a:buFont typeface="+mj-lt"/>
              <a:buAutoNum type="arabicPeriod"/>
            </a:pPr>
            <a:r>
              <a:rPr lang="en-CA" dirty="0"/>
              <a:t>Hacking cough</a:t>
            </a:r>
          </a:p>
          <a:p>
            <a:pPr marL="342900" indent="-342900">
              <a:buFont typeface="+mj-lt"/>
              <a:buAutoNum type="arabicPeriod"/>
            </a:pPr>
            <a:r>
              <a:rPr lang="en-CA" dirty="0"/>
              <a:t>Poor night vision</a:t>
            </a:r>
          </a:p>
          <a:p>
            <a:pPr marL="342900" indent="-342900">
              <a:buFont typeface="+mj-lt"/>
              <a:buAutoNum type="arabicPeriod"/>
            </a:pPr>
            <a:r>
              <a:rPr lang="en-CA" dirty="0"/>
              <a:t>Shortness of breath</a:t>
            </a:r>
          </a:p>
          <a:p>
            <a:pPr marL="342900" indent="-342900">
              <a:buFont typeface="+mj-lt"/>
              <a:buAutoNum type="arabicPeriod"/>
            </a:pPr>
            <a:r>
              <a:rPr lang="en-CA" dirty="0"/>
              <a:t>Headache</a:t>
            </a:r>
          </a:p>
          <a:p>
            <a:pPr marL="342900" indent="-342900">
              <a:buFont typeface="+mj-lt"/>
              <a:buAutoNum type="arabicPeriod"/>
            </a:pPr>
            <a:r>
              <a:rPr lang="en-CA" dirty="0"/>
              <a:t>Burning eyes, mouth and nose</a:t>
            </a:r>
          </a:p>
          <a:p>
            <a:pPr marL="342900" indent="-342900">
              <a:buFont typeface="+mj-lt"/>
              <a:buAutoNum type="arabicPeriod"/>
            </a:pPr>
            <a:r>
              <a:rPr lang="en-CA" dirty="0"/>
              <a:t>Mild chest pains</a:t>
            </a:r>
          </a:p>
          <a:p>
            <a:pPr marL="342900" indent="-342900">
              <a:buFont typeface="+mj-lt"/>
              <a:buAutoNum type="arabicPeriod"/>
            </a:pPr>
            <a:r>
              <a:rPr lang="en-CA" dirty="0"/>
              <a:t>Leg cramps</a:t>
            </a:r>
          </a:p>
          <a:p>
            <a:pPr marL="342900" indent="-342900">
              <a:buFont typeface="+mj-lt"/>
              <a:buAutoNum type="arabicPeriod"/>
            </a:pPr>
            <a:r>
              <a:rPr lang="en-CA" dirty="0"/>
              <a:t>Fatigue</a:t>
            </a:r>
          </a:p>
          <a:p>
            <a:pPr marL="342900" indent="-342900">
              <a:buFont typeface="+mj-lt"/>
              <a:buAutoNum type="arabicPeriod"/>
            </a:pPr>
            <a:r>
              <a:rPr lang="en-CA" dirty="0"/>
              <a:t>Drowsiness</a:t>
            </a:r>
          </a:p>
          <a:p>
            <a:pPr marL="342900" indent="-342900">
              <a:buFont typeface="+mj-lt"/>
              <a:buAutoNum type="arabicPeriod"/>
            </a:pPr>
            <a:r>
              <a:rPr lang="en-CA" dirty="0"/>
              <a:t>Nose bleed </a:t>
            </a:r>
          </a:p>
          <a:p>
            <a:pPr marL="342900" indent="-342900">
              <a:buFont typeface="+mj-lt"/>
              <a:buAutoNum type="arabicPeriod"/>
            </a:pPr>
            <a:r>
              <a:rPr lang="en-CA" dirty="0"/>
              <a:t>Nausea and vomiting </a:t>
            </a:r>
          </a:p>
          <a:p>
            <a:endParaRPr lang="en-CA" dirty="0"/>
          </a:p>
        </p:txBody>
      </p:sp>
      <p:sp>
        <p:nvSpPr>
          <p:cNvPr id="4" name="TextBox 3">
            <a:extLst>
              <a:ext uri="{FF2B5EF4-FFF2-40B4-BE49-F238E27FC236}">
                <a16:creationId xmlns:a16="http://schemas.microsoft.com/office/drawing/2014/main" id="{09B9C36B-3763-45FA-8A2A-9AD62370586A}"/>
              </a:ext>
            </a:extLst>
          </p:cNvPr>
          <p:cNvSpPr txBox="1"/>
          <p:nvPr/>
        </p:nvSpPr>
        <p:spPr>
          <a:xfrm>
            <a:off x="3969635" y="291548"/>
            <a:ext cx="6685924" cy="923330"/>
          </a:xfrm>
          <a:prstGeom prst="rect">
            <a:avLst/>
          </a:prstGeom>
          <a:noFill/>
        </p:spPr>
        <p:txBody>
          <a:bodyPr wrap="square" rtlCol="0">
            <a:spAutoFit/>
          </a:bodyPr>
          <a:lstStyle/>
          <a:p>
            <a:r>
              <a:rPr lang="en-CA" dirty="0"/>
              <a:t>Ozone is a bluish gas that exists in relatively high concentrations in the upper levels of the atmosphere. Any flight operating above 35,000 feet is likely to come into contact with ozone at some time. </a:t>
            </a:r>
          </a:p>
        </p:txBody>
      </p:sp>
      <p:sp>
        <p:nvSpPr>
          <p:cNvPr id="5" name="TextBox 4">
            <a:extLst>
              <a:ext uri="{FF2B5EF4-FFF2-40B4-BE49-F238E27FC236}">
                <a16:creationId xmlns:a16="http://schemas.microsoft.com/office/drawing/2014/main" id="{49D9BE6C-F8F3-4BA8-9540-3F71927B677A}"/>
              </a:ext>
            </a:extLst>
          </p:cNvPr>
          <p:cNvSpPr txBox="1"/>
          <p:nvPr/>
        </p:nvSpPr>
        <p:spPr>
          <a:xfrm>
            <a:off x="4968636" y="1839734"/>
            <a:ext cx="4380723" cy="769441"/>
          </a:xfrm>
          <a:prstGeom prst="rect">
            <a:avLst/>
          </a:prstGeom>
          <a:noFill/>
        </p:spPr>
        <p:txBody>
          <a:bodyPr wrap="square" rtlCol="0">
            <a:spAutoFit/>
          </a:bodyPr>
          <a:lstStyle/>
          <a:p>
            <a:r>
              <a:rPr lang="en-CA" sz="4400" dirty="0">
                <a:latin typeface="+mj-lt"/>
              </a:rPr>
              <a:t>Carbon Monoxide </a:t>
            </a:r>
          </a:p>
        </p:txBody>
      </p:sp>
      <p:sp>
        <p:nvSpPr>
          <p:cNvPr id="6" name="TextBox 5">
            <a:extLst>
              <a:ext uri="{FF2B5EF4-FFF2-40B4-BE49-F238E27FC236}">
                <a16:creationId xmlns:a16="http://schemas.microsoft.com/office/drawing/2014/main" id="{7CD27C34-03B6-484E-AC47-1D5AC97306AA}"/>
              </a:ext>
            </a:extLst>
          </p:cNvPr>
          <p:cNvSpPr txBox="1"/>
          <p:nvPr/>
        </p:nvSpPr>
        <p:spPr>
          <a:xfrm>
            <a:off x="4968636" y="2534669"/>
            <a:ext cx="6528317" cy="1200329"/>
          </a:xfrm>
          <a:prstGeom prst="rect">
            <a:avLst/>
          </a:prstGeom>
          <a:noFill/>
        </p:spPr>
        <p:txBody>
          <a:bodyPr wrap="square" rtlCol="0">
            <a:spAutoFit/>
          </a:bodyPr>
          <a:lstStyle/>
          <a:p>
            <a:r>
              <a:rPr lang="en-CA" dirty="0"/>
              <a:t>Colourless, odorless and tasteless. Even the smallest amounts of carbon monoxide can seriously interfere with the distribution of oxygen and produce anemic hypoxia. It can take several days to rid the body of carbon monoxide. </a:t>
            </a:r>
          </a:p>
        </p:txBody>
      </p:sp>
      <p:sp>
        <p:nvSpPr>
          <p:cNvPr id="7" name="TextBox 6">
            <a:extLst>
              <a:ext uri="{FF2B5EF4-FFF2-40B4-BE49-F238E27FC236}">
                <a16:creationId xmlns:a16="http://schemas.microsoft.com/office/drawing/2014/main" id="{65E01476-877D-4F85-84F0-6CD95C8FD877}"/>
              </a:ext>
            </a:extLst>
          </p:cNvPr>
          <p:cNvSpPr txBox="1"/>
          <p:nvPr/>
        </p:nvSpPr>
        <p:spPr>
          <a:xfrm>
            <a:off x="3648033" y="4116070"/>
            <a:ext cx="3510964" cy="769441"/>
          </a:xfrm>
          <a:prstGeom prst="rect">
            <a:avLst/>
          </a:prstGeom>
          <a:noFill/>
        </p:spPr>
        <p:txBody>
          <a:bodyPr wrap="square" rtlCol="0">
            <a:spAutoFit/>
          </a:bodyPr>
          <a:lstStyle/>
          <a:p>
            <a:r>
              <a:rPr lang="en-CA" sz="4400" dirty="0">
                <a:latin typeface="+mj-lt"/>
              </a:rPr>
              <a:t>Cigarettes</a:t>
            </a:r>
            <a:r>
              <a:rPr lang="en-CA" dirty="0"/>
              <a:t> </a:t>
            </a:r>
          </a:p>
        </p:txBody>
      </p:sp>
      <p:sp>
        <p:nvSpPr>
          <p:cNvPr id="8" name="TextBox 7">
            <a:extLst>
              <a:ext uri="{FF2B5EF4-FFF2-40B4-BE49-F238E27FC236}">
                <a16:creationId xmlns:a16="http://schemas.microsoft.com/office/drawing/2014/main" id="{B5E3616D-2885-4E5C-B13A-14F51DAA41E9}"/>
              </a:ext>
            </a:extLst>
          </p:cNvPr>
          <p:cNvSpPr txBox="1"/>
          <p:nvPr/>
        </p:nvSpPr>
        <p:spPr>
          <a:xfrm>
            <a:off x="3648033" y="4885511"/>
            <a:ext cx="5297818" cy="923330"/>
          </a:xfrm>
          <a:prstGeom prst="rect">
            <a:avLst/>
          </a:prstGeom>
          <a:noFill/>
        </p:spPr>
        <p:txBody>
          <a:bodyPr wrap="square" rtlCol="0">
            <a:spAutoFit/>
          </a:bodyPr>
          <a:lstStyle/>
          <a:p>
            <a:r>
              <a:rPr lang="en-CA" dirty="0"/>
              <a:t>Cigarette smoke contains a minute amount of carbon monoxide. It is estimated that a heavy smoker will lower his ceiling by more than 4,000 feet. </a:t>
            </a:r>
          </a:p>
        </p:txBody>
      </p:sp>
    </p:spTree>
    <p:extLst>
      <p:ext uri="{BB962C8B-B14F-4D97-AF65-F5344CB8AC3E}">
        <p14:creationId xmlns:p14="http://schemas.microsoft.com/office/powerpoint/2010/main" val="3759421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500"/>
                                        <p:tgtEl>
                                          <p:spTgt spid="3">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animEffect transition="in" filter="fade">
                                      <p:cBhvr>
                                        <p:cTn id="75" dur="500"/>
                                        <p:tgtEl>
                                          <p:spTgt spid="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xEl>
                                              <p:pRg st="0" end="0"/>
                                            </p:txEl>
                                          </p:spTgt>
                                        </p:tgtEl>
                                        <p:attrNameLst>
                                          <p:attrName>style.visibility</p:attrName>
                                        </p:attrNameLst>
                                      </p:cBhvr>
                                      <p:to>
                                        <p:strVal val="visible"/>
                                      </p:to>
                                    </p:set>
                                    <p:animEffect transition="in" filter="fade">
                                      <p:cBhvr>
                                        <p:cTn id="8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879F-6B59-4A6F-AA4C-3002C2C78DED}"/>
              </a:ext>
            </a:extLst>
          </p:cNvPr>
          <p:cNvSpPr>
            <a:spLocks noGrp="1"/>
          </p:cNvSpPr>
          <p:nvPr>
            <p:ph type="title"/>
          </p:nvPr>
        </p:nvSpPr>
        <p:spPr>
          <a:xfrm>
            <a:off x="0" y="1123837"/>
            <a:ext cx="3200401" cy="4601183"/>
          </a:xfrm>
        </p:spPr>
        <p:txBody>
          <a:bodyPr/>
          <a:lstStyle/>
          <a:p>
            <a:r>
              <a:rPr lang="en-CA" dirty="0"/>
              <a:t>hyperventilation</a:t>
            </a:r>
          </a:p>
        </p:txBody>
      </p:sp>
      <p:sp>
        <p:nvSpPr>
          <p:cNvPr id="3" name="Content Placeholder 2">
            <a:extLst>
              <a:ext uri="{FF2B5EF4-FFF2-40B4-BE49-F238E27FC236}">
                <a16:creationId xmlns:a16="http://schemas.microsoft.com/office/drawing/2014/main" id="{87C6C874-776D-4C3B-BA23-93E040673F59}"/>
              </a:ext>
            </a:extLst>
          </p:cNvPr>
          <p:cNvSpPr>
            <a:spLocks noGrp="1"/>
          </p:cNvSpPr>
          <p:nvPr>
            <p:ph idx="1"/>
          </p:nvPr>
        </p:nvSpPr>
        <p:spPr/>
        <p:txBody>
          <a:bodyPr/>
          <a:lstStyle/>
          <a:p>
            <a:pPr marL="0" indent="0">
              <a:buNone/>
            </a:pPr>
            <a:r>
              <a:rPr lang="en-CA" sz="1800" dirty="0">
                <a:solidFill>
                  <a:schemeClr val="tx1"/>
                </a:solidFill>
              </a:rPr>
              <a:t>Is an increase in respiration that upsets the natural balance of oxygen and carbon dioxide in the system. </a:t>
            </a:r>
          </a:p>
          <a:p>
            <a:pPr marL="0" indent="0">
              <a:buNone/>
            </a:pPr>
            <a:r>
              <a:rPr lang="en-CA" sz="1800" b="1" dirty="0">
                <a:solidFill>
                  <a:schemeClr val="tx1"/>
                </a:solidFill>
              </a:rPr>
              <a:t>The most common symptoms are:</a:t>
            </a:r>
          </a:p>
          <a:p>
            <a:pPr marL="514350" indent="-514350">
              <a:buFont typeface="+mj-lt"/>
              <a:buAutoNum type="arabicPeriod"/>
            </a:pPr>
            <a:r>
              <a:rPr lang="en-CA" sz="1800" dirty="0">
                <a:solidFill>
                  <a:schemeClr val="tx1"/>
                </a:solidFill>
              </a:rPr>
              <a:t>Dizziness</a:t>
            </a:r>
          </a:p>
          <a:p>
            <a:pPr marL="514350" indent="-514350">
              <a:buFont typeface="+mj-lt"/>
              <a:buAutoNum type="arabicPeriod"/>
            </a:pPr>
            <a:r>
              <a:rPr lang="en-CA" sz="1800" dirty="0">
                <a:solidFill>
                  <a:schemeClr val="tx1"/>
                </a:solidFill>
              </a:rPr>
              <a:t>Tingling of the toes and fingers</a:t>
            </a:r>
          </a:p>
          <a:p>
            <a:pPr marL="514350" indent="-514350">
              <a:buFont typeface="+mj-lt"/>
              <a:buAutoNum type="arabicPeriod"/>
            </a:pPr>
            <a:r>
              <a:rPr lang="en-CA" sz="1800" dirty="0">
                <a:solidFill>
                  <a:schemeClr val="tx1"/>
                </a:solidFill>
              </a:rPr>
              <a:t>Hot and cold sensations </a:t>
            </a:r>
          </a:p>
          <a:p>
            <a:pPr marL="514350" indent="-514350">
              <a:buFont typeface="+mj-lt"/>
              <a:buAutoNum type="arabicPeriod"/>
            </a:pPr>
            <a:r>
              <a:rPr lang="en-CA" sz="1800" dirty="0">
                <a:solidFill>
                  <a:schemeClr val="tx1"/>
                </a:solidFill>
              </a:rPr>
              <a:t>Nausea </a:t>
            </a:r>
          </a:p>
          <a:p>
            <a:pPr marL="514350" indent="-514350">
              <a:buFont typeface="+mj-lt"/>
              <a:buAutoNum type="arabicPeriod"/>
            </a:pPr>
            <a:r>
              <a:rPr lang="en-CA" sz="1800" dirty="0">
                <a:solidFill>
                  <a:schemeClr val="tx1"/>
                </a:solidFill>
              </a:rPr>
              <a:t>Sleepiness</a:t>
            </a:r>
          </a:p>
          <a:p>
            <a:pPr marL="514350" indent="-514350">
              <a:buFont typeface="+mj-lt"/>
              <a:buAutoNum type="arabicPeriod"/>
            </a:pPr>
            <a:endParaRPr lang="en-CA" sz="1800" dirty="0">
              <a:solidFill>
                <a:schemeClr val="tx1"/>
              </a:solidFill>
            </a:endParaRPr>
          </a:p>
          <a:p>
            <a:pPr marL="0" indent="0">
              <a:buNone/>
            </a:pPr>
            <a:r>
              <a:rPr lang="en-CA" sz="1800" dirty="0">
                <a:solidFill>
                  <a:schemeClr val="tx1"/>
                </a:solidFill>
              </a:rPr>
              <a:t>The early symptoms of hyperventilation an hypoxia are similar may be confused. Both conditions can occur at the same time. A pilot flying at high altitude, may think that they can counteract the effects of hypoxia by taking more rapid breaths. Hyperventilation does not help you get more oxygen.</a:t>
            </a:r>
          </a:p>
          <a:p>
            <a:pPr marL="0" indent="0">
              <a:buNone/>
            </a:pPr>
            <a:endParaRPr lang="en-CA" dirty="0"/>
          </a:p>
        </p:txBody>
      </p:sp>
    </p:spTree>
    <p:extLst>
      <p:ext uri="{BB962C8B-B14F-4D97-AF65-F5344CB8AC3E}">
        <p14:creationId xmlns:p14="http://schemas.microsoft.com/office/powerpoint/2010/main" val="3199622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DBA180-F7F5-43E0-B455-5FC16E25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A42AC7-0102-4C6B-A360-D98DDCD5D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8874233" cy="5334001"/>
          </a:xfrm>
          <a:custGeom>
            <a:avLst/>
            <a:gdLst>
              <a:gd name="connsiteX0" fmla="*/ 0 w 8874233"/>
              <a:gd name="connsiteY0" fmla="*/ 0 h 5334001"/>
              <a:gd name="connsiteX1" fmla="*/ 1126566 w 8874233"/>
              <a:gd name="connsiteY1" fmla="*/ 0 h 5334001"/>
              <a:gd name="connsiteX2" fmla="*/ 7534656 w 8874233"/>
              <a:gd name="connsiteY2" fmla="*/ 0 h 5334001"/>
              <a:gd name="connsiteX3" fmla="*/ 8874233 w 8874233"/>
              <a:gd name="connsiteY3" fmla="*/ 0 h 5334001"/>
              <a:gd name="connsiteX4" fmla="*/ 7858591 w 8874233"/>
              <a:gd name="connsiteY4" fmla="*/ 5334001 h 5334001"/>
              <a:gd name="connsiteX5" fmla="*/ 7534656 w 8874233"/>
              <a:gd name="connsiteY5" fmla="*/ 5334001 h 5334001"/>
              <a:gd name="connsiteX6" fmla="*/ 590 w 8874233"/>
              <a:gd name="connsiteY6" fmla="*/ 5334001 h 5334001"/>
              <a:gd name="connsiteX7" fmla="*/ 0 w 8874233"/>
              <a:gd name="connsiteY7" fmla="*/ 5334001 h 533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4233" h="5334001">
                <a:moveTo>
                  <a:pt x="0" y="0"/>
                </a:moveTo>
                <a:lnTo>
                  <a:pt x="1126566" y="0"/>
                </a:lnTo>
                <a:lnTo>
                  <a:pt x="7534656" y="0"/>
                </a:lnTo>
                <a:lnTo>
                  <a:pt x="8874233" y="0"/>
                </a:lnTo>
                <a:lnTo>
                  <a:pt x="7858591" y="5334001"/>
                </a:lnTo>
                <a:lnTo>
                  <a:pt x="7534656" y="5334001"/>
                </a:lnTo>
                <a:lnTo>
                  <a:pt x="590"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2FE2A5-3D29-4AAD-9F06-42D320DCD299}"/>
              </a:ext>
            </a:extLst>
          </p:cNvPr>
          <p:cNvSpPr>
            <a:spLocks noGrp="1"/>
          </p:cNvSpPr>
          <p:nvPr>
            <p:ph type="title"/>
          </p:nvPr>
        </p:nvSpPr>
        <p:spPr>
          <a:xfrm>
            <a:off x="8237990" y="864108"/>
            <a:ext cx="3685932" cy="5330952"/>
          </a:xfrm>
        </p:spPr>
        <p:txBody>
          <a:bodyPr anchor="b">
            <a:normAutofit/>
          </a:bodyPr>
          <a:lstStyle/>
          <a:p>
            <a:r>
              <a:rPr lang="en-CA" sz="4400" dirty="0">
                <a:solidFill>
                  <a:schemeClr val="accent1"/>
                </a:solidFill>
              </a:rPr>
              <a:t>Decompressive sickness </a:t>
            </a:r>
          </a:p>
        </p:txBody>
      </p:sp>
      <p:sp>
        <p:nvSpPr>
          <p:cNvPr id="3" name="Content Placeholder 2">
            <a:extLst>
              <a:ext uri="{FF2B5EF4-FFF2-40B4-BE49-F238E27FC236}">
                <a16:creationId xmlns:a16="http://schemas.microsoft.com/office/drawing/2014/main" id="{D62C4278-92C1-483A-B889-001F6F4B2A1E}"/>
              </a:ext>
            </a:extLst>
          </p:cNvPr>
          <p:cNvSpPr>
            <a:spLocks noGrp="1"/>
          </p:cNvSpPr>
          <p:nvPr>
            <p:ph idx="1"/>
          </p:nvPr>
        </p:nvSpPr>
        <p:spPr>
          <a:xfrm>
            <a:off x="643467" y="864108"/>
            <a:ext cx="7180552" cy="5120640"/>
          </a:xfrm>
        </p:spPr>
        <p:txBody>
          <a:bodyPr>
            <a:normAutofit/>
          </a:bodyPr>
          <a:lstStyle/>
          <a:p>
            <a:pPr marL="0" indent="0">
              <a:buNone/>
            </a:pPr>
            <a:r>
              <a:rPr lang="en-CA" b="1" dirty="0">
                <a:solidFill>
                  <a:srgbClr val="FFFFFF"/>
                </a:solidFill>
              </a:rPr>
              <a:t>Trapped gases- </a:t>
            </a:r>
            <a:r>
              <a:rPr lang="en-CA" dirty="0">
                <a:solidFill>
                  <a:srgbClr val="FFFFFF"/>
                </a:solidFill>
              </a:rPr>
              <a:t>because of the change in barometric pressure during ascent and descent, gases trapped in certain body cavities expand or contract. The inability to pass this gas may cause the following: </a:t>
            </a:r>
          </a:p>
          <a:p>
            <a:pPr marL="342900" indent="-342900">
              <a:buClr>
                <a:schemeClr val="bg1"/>
              </a:buClr>
              <a:buFont typeface="+mj-lt"/>
              <a:buAutoNum type="arabicPeriod"/>
            </a:pPr>
            <a:r>
              <a:rPr lang="en-CA" dirty="0">
                <a:solidFill>
                  <a:srgbClr val="FFFFFF"/>
                </a:solidFill>
              </a:rPr>
              <a:t>Abdominal pain</a:t>
            </a:r>
          </a:p>
          <a:p>
            <a:pPr marL="342900" indent="-342900">
              <a:buClr>
                <a:schemeClr val="bg1"/>
              </a:buClr>
              <a:buFont typeface="+mj-lt"/>
              <a:buAutoNum type="arabicPeriod"/>
            </a:pPr>
            <a:r>
              <a:rPr lang="en-CA" dirty="0">
                <a:solidFill>
                  <a:srgbClr val="FFFFFF"/>
                </a:solidFill>
              </a:rPr>
              <a:t>Toothache</a:t>
            </a:r>
          </a:p>
          <a:p>
            <a:pPr marL="342900" indent="-342900">
              <a:buClr>
                <a:schemeClr val="bg1"/>
              </a:buClr>
              <a:buFont typeface="+mj-lt"/>
              <a:buAutoNum type="arabicPeriod"/>
            </a:pPr>
            <a:r>
              <a:rPr lang="en-CA" dirty="0">
                <a:solidFill>
                  <a:srgbClr val="FFFFFF"/>
                </a:solidFill>
              </a:rPr>
              <a:t>Pain in ears</a:t>
            </a:r>
          </a:p>
          <a:p>
            <a:pPr marL="342900" indent="-342900">
              <a:buClr>
                <a:schemeClr val="bg1"/>
              </a:buClr>
              <a:buFont typeface="+mj-lt"/>
              <a:buAutoNum type="arabicPeriod"/>
            </a:pPr>
            <a:r>
              <a:rPr lang="en-CA" dirty="0">
                <a:solidFill>
                  <a:srgbClr val="FFFFFF"/>
                </a:solidFill>
              </a:rPr>
              <a:t>Pain in sinus cavities</a:t>
            </a:r>
          </a:p>
          <a:p>
            <a:pPr marL="0" indent="0">
              <a:buNone/>
            </a:pPr>
            <a:r>
              <a:rPr lang="en-CA" dirty="0">
                <a:solidFill>
                  <a:srgbClr val="FFFFFF"/>
                </a:solidFill>
              </a:rPr>
              <a:t>Certain conditions predispose to the development of decompressive sickness. It is more common in the </a:t>
            </a:r>
            <a:r>
              <a:rPr lang="en-CA" dirty="0" err="1">
                <a:solidFill>
                  <a:srgbClr val="FFFFFF"/>
                </a:solidFill>
              </a:rPr>
              <a:t>ederly</a:t>
            </a:r>
            <a:r>
              <a:rPr lang="en-CA" dirty="0">
                <a:solidFill>
                  <a:srgbClr val="FFFFFF"/>
                </a:solidFill>
              </a:rPr>
              <a:t> and in females and in people who are inactive. Obese, overweight persons are more susceptible to it as fatty tissue contains more nitrogen. </a:t>
            </a:r>
          </a:p>
          <a:p>
            <a:pPr marL="0" indent="0">
              <a:buNone/>
            </a:pPr>
            <a:endParaRPr lang="en-CA" dirty="0">
              <a:solidFill>
                <a:srgbClr val="FFFFFF"/>
              </a:solidFill>
            </a:endParaRPr>
          </a:p>
        </p:txBody>
      </p:sp>
      <p:sp>
        <p:nvSpPr>
          <p:cNvPr id="12" name="Rectangle 11">
            <a:extLst>
              <a:ext uri="{FF2B5EF4-FFF2-40B4-BE49-F238E27FC236}">
                <a16:creationId xmlns:a16="http://schemas.microsoft.com/office/drawing/2014/main" id="{D1EAD543-1503-4630-AAE6-E315D68A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9824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090D-F602-455C-BA3B-85F2B6007937}"/>
              </a:ext>
            </a:extLst>
          </p:cNvPr>
          <p:cNvSpPr>
            <a:spLocks noGrp="1"/>
          </p:cNvSpPr>
          <p:nvPr>
            <p:ph type="title"/>
          </p:nvPr>
        </p:nvSpPr>
        <p:spPr/>
        <p:txBody>
          <a:bodyPr/>
          <a:lstStyle/>
          <a:p>
            <a:r>
              <a:rPr lang="en-CA" dirty="0"/>
              <a:t>Suba Diving &amp; Flying </a:t>
            </a:r>
          </a:p>
        </p:txBody>
      </p:sp>
      <p:sp>
        <p:nvSpPr>
          <p:cNvPr id="3" name="Content Placeholder 2">
            <a:extLst>
              <a:ext uri="{FF2B5EF4-FFF2-40B4-BE49-F238E27FC236}">
                <a16:creationId xmlns:a16="http://schemas.microsoft.com/office/drawing/2014/main" id="{50E61D6A-7B13-4FBB-A8F5-EE0019862E1B}"/>
              </a:ext>
            </a:extLst>
          </p:cNvPr>
          <p:cNvSpPr>
            <a:spLocks noGrp="1"/>
          </p:cNvSpPr>
          <p:nvPr>
            <p:ph idx="1"/>
          </p:nvPr>
        </p:nvSpPr>
        <p:spPr/>
        <p:txBody>
          <a:bodyPr>
            <a:normAutofit/>
          </a:bodyPr>
          <a:lstStyle/>
          <a:p>
            <a:r>
              <a:rPr lang="en-CA" sz="1800" dirty="0">
                <a:solidFill>
                  <a:schemeClr val="tx1"/>
                </a:solidFill>
              </a:rPr>
              <a:t>A person that flies in an aircraft immediately after engaging in the sport of scuba diving risks severe decompressive sickness at much lower altitudes than would normally be expected from this problem. </a:t>
            </a:r>
          </a:p>
          <a:p>
            <a:r>
              <a:rPr lang="en-CA" sz="1800" dirty="0">
                <a:solidFill>
                  <a:schemeClr val="tx1"/>
                </a:solidFill>
              </a:rPr>
              <a:t>A good rule, if you have dived to a depth below 30 feet, is not to fly for 24 hours to permit the nitrogen content of the body to return to </a:t>
            </a:r>
            <a:r>
              <a:rPr lang="en-CA" sz="1800" dirty="0"/>
              <a:t>normal. </a:t>
            </a:r>
          </a:p>
        </p:txBody>
      </p:sp>
    </p:spTree>
    <p:extLst>
      <p:ext uri="{BB962C8B-B14F-4D97-AF65-F5344CB8AC3E}">
        <p14:creationId xmlns:p14="http://schemas.microsoft.com/office/powerpoint/2010/main" val="62201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FFD9-605E-48AE-B199-2A4AA6C7487C}"/>
              </a:ext>
            </a:extLst>
          </p:cNvPr>
          <p:cNvSpPr>
            <a:spLocks noGrp="1"/>
          </p:cNvSpPr>
          <p:nvPr>
            <p:ph type="title"/>
          </p:nvPr>
        </p:nvSpPr>
        <p:spPr/>
        <p:txBody>
          <a:bodyPr/>
          <a:lstStyle/>
          <a:p>
            <a:r>
              <a:rPr lang="en-CA" dirty="0"/>
              <a:t>Circadian Rhythm</a:t>
            </a:r>
          </a:p>
        </p:txBody>
      </p:sp>
      <p:sp>
        <p:nvSpPr>
          <p:cNvPr id="3" name="Content Placeholder 2">
            <a:extLst>
              <a:ext uri="{FF2B5EF4-FFF2-40B4-BE49-F238E27FC236}">
                <a16:creationId xmlns:a16="http://schemas.microsoft.com/office/drawing/2014/main" id="{26882E81-0499-487D-81E3-0B8F857C9C31}"/>
              </a:ext>
            </a:extLst>
          </p:cNvPr>
          <p:cNvSpPr>
            <a:spLocks noGrp="1"/>
          </p:cNvSpPr>
          <p:nvPr>
            <p:ph idx="1"/>
          </p:nvPr>
        </p:nvSpPr>
        <p:spPr/>
        <p:txBody>
          <a:bodyPr/>
          <a:lstStyle/>
          <a:p>
            <a:r>
              <a:rPr lang="en-CA" dirty="0"/>
              <a:t>Normal sleep wake cycles.</a:t>
            </a:r>
          </a:p>
          <a:p>
            <a:r>
              <a:rPr lang="en-CA" dirty="0"/>
              <a:t>Takes 1 day per time zone to recover.</a:t>
            </a:r>
          </a:p>
          <a:p>
            <a:r>
              <a:rPr lang="en-CA" dirty="0"/>
              <a:t>Don’t sleep during the day. </a:t>
            </a:r>
          </a:p>
        </p:txBody>
      </p:sp>
    </p:spTree>
    <p:extLst>
      <p:ext uri="{BB962C8B-B14F-4D97-AF65-F5344CB8AC3E}">
        <p14:creationId xmlns:p14="http://schemas.microsoft.com/office/powerpoint/2010/main" val="4171052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9822-742E-43ED-AE00-5A4BC239C1C1}"/>
              </a:ext>
            </a:extLst>
          </p:cNvPr>
          <p:cNvSpPr>
            <a:spLocks noGrp="1"/>
          </p:cNvSpPr>
          <p:nvPr>
            <p:ph type="title"/>
          </p:nvPr>
        </p:nvSpPr>
        <p:spPr>
          <a:xfrm>
            <a:off x="647202" y="1123836"/>
            <a:ext cx="2947482" cy="4601183"/>
          </a:xfrm>
        </p:spPr>
        <p:txBody>
          <a:bodyPr/>
          <a:lstStyle/>
          <a:p>
            <a:r>
              <a:rPr lang="en-CA" dirty="0"/>
              <a:t>Vision</a:t>
            </a:r>
          </a:p>
        </p:txBody>
      </p:sp>
      <p:sp>
        <p:nvSpPr>
          <p:cNvPr id="3" name="Content Placeholder 2">
            <a:extLst>
              <a:ext uri="{FF2B5EF4-FFF2-40B4-BE49-F238E27FC236}">
                <a16:creationId xmlns:a16="http://schemas.microsoft.com/office/drawing/2014/main" id="{45B3B917-18FB-4D5D-BF3D-0CEF0D618020}"/>
              </a:ext>
            </a:extLst>
          </p:cNvPr>
          <p:cNvSpPr>
            <a:spLocks noGrp="1"/>
          </p:cNvSpPr>
          <p:nvPr>
            <p:ph idx="1"/>
          </p:nvPr>
        </p:nvSpPr>
        <p:spPr>
          <a:xfrm>
            <a:off x="3869268" y="864108"/>
            <a:ext cx="7315200" cy="5120640"/>
          </a:xfrm>
        </p:spPr>
        <p:txBody>
          <a:bodyPr>
            <a:normAutofit/>
          </a:bodyPr>
          <a:lstStyle/>
          <a:p>
            <a:r>
              <a:rPr lang="en-CA" sz="1800" dirty="0">
                <a:solidFill>
                  <a:schemeClr val="tx1"/>
                </a:solidFill>
              </a:rPr>
              <a:t>At night the pilot’s vison is greatly impaired. The cones that are concentrated in the center of the eye need a lot of light to function properly. As a result, there is a blind spot in the center of the eye at night. This blind spot is sufficiently large to block out the view of another aircraft some distance away if the pilot is looking directly at it. At night it is necessary to develop the technique of using peripheral vision. You must look off center at about 15 to 20 degrees. Night vision is also sensitive to hypoxia. Supplementary oxygen should be used above 5,000 feet to avoid depriving the eye of oxygen. Dirt and reflection on the windshield cause confusion at night. A very clean windshield is important. Don’t use a yellow or pink highlighter on flight charts as it does not show up in the red cockpit lighting. Use Blue highlighter. </a:t>
            </a:r>
          </a:p>
          <a:p>
            <a:r>
              <a:rPr lang="en-CA" sz="1800" b="1" dirty="0">
                <a:solidFill>
                  <a:schemeClr val="tx1"/>
                </a:solidFill>
              </a:rPr>
              <a:t>Depth perception- </a:t>
            </a:r>
            <a:r>
              <a:rPr lang="en-CA" sz="1800" dirty="0">
                <a:solidFill>
                  <a:schemeClr val="tx1"/>
                </a:solidFill>
              </a:rPr>
              <a:t>clues for accurate depth perception re often absent in the air. Clouds are of varying size and there is no way to estimate their distance. Landings on glassy water or on wet runways are a problem as in the condition known as white out that occurs in blowing snow and other winter situations.  </a:t>
            </a:r>
          </a:p>
          <a:p>
            <a:r>
              <a:rPr lang="en-CA" sz="1800" b="1" dirty="0">
                <a:solidFill>
                  <a:schemeClr val="tx1"/>
                </a:solidFill>
              </a:rPr>
              <a:t>Thunderstorms- </a:t>
            </a:r>
            <a:r>
              <a:rPr lang="en-CA" sz="1800" dirty="0">
                <a:solidFill>
                  <a:schemeClr val="tx1"/>
                </a:solidFill>
              </a:rPr>
              <a:t>The blinding flashes destroy night adaption. Turn the cockpit lights full bright if you are in the vicinity of lightning activity in order to prevent lightning blindness. </a:t>
            </a:r>
          </a:p>
          <a:p>
            <a:r>
              <a:rPr lang="en-CA" sz="1800" b="1" dirty="0">
                <a:solidFill>
                  <a:schemeClr val="tx1"/>
                </a:solidFill>
              </a:rPr>
              <a:t>Anti collision lights- </a:t>
            </a:r>
            <a:r>
              <a:rPr lang="en-CA" sz="1800" dirty="0">
                <a:solidFill>
                  <a:schemeClr val="tx1"/>
                </a:solidFill>
              </a:rPr>
              <a:t>when flying in clouds, strobe lights and rotating beacons should be turned off as the reflection off the cloud of the blinking light is irritating of the eye. </a:t>
            </a:r>
          </a:p>
        </p:txBody>
      </p:sp>
    </p:spTree>
    <p:extLst>
      <p:ext uri="{BB962C8B-B14F-4D97-AF65-F5344CB8AC3E}">
        <p14:creationId xmlns:p14="http://schemas.microsoft.com/office/powerpoint/2010/main" val="4210871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Custom 9">
      <a:dk1>
        <a:sysClr val="windowText" lastClr="000000"/>
      </a:dk1>
      <a:lt1>
        <a:sysClr val="window" lastClr="FFFFFF"/>
      </a:lt1>
      <a:dk2>
        <a:srgbClr val="332411"/>
      </a:dk2>
      <a:lt2>
        <a:srgbClr val="000000"/>
      </a:lt2>
      <a:accent1>
        <a:srgbClr val="00B0F0"/>
      </a:accent1>
      <a:accent2>
        <a:srgbClr val="00B0EE"/>
      </a:accent2>
      <a:accent3>
        <a:srgbClr val="93E2FF"/>
      </a:accent3>
      <a:accent4>
        <a:srgbClr val="000000"/>
      </a:accent4>
      <a:accent5>
        <a:srgbClr val="000000"/>
      </a:accent5>
      <a:accent6>
        <a:srgbClr val="00B0F0"/>
      </a:accent6>
      <a:hlink>
        <a:srgbClr val="00B0F0"/>
      </a:hlink>
      <a:folHlink>
        <a:srgbClr val="00B0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90</TotalTime>
  <Words>2758</Words>
  <Application>Microsoft Office PowerPoint</Application>
  <PresentationFormat>Widescreen</PresentationFormat>
  <Paragraphs>153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Corbel</vt:lpstr>
      <vt:lpstr>Wingdings</vt:lpstr>
      <vt:lpstr>Wingdings 2</vt:lpstr>
      <vt:lpstr>Frame</vt:lpstr>
      <vt:lpstr>HUMAN FACTORS </vt:lpstr>
      <vt:lpstr>Physical factors</vt:lpstr>
      <vt:lpstr>Effects at different heights</vt:lpstr>
      <vt:lpstr>Ozone sickness</vt:lpstr>
      <vt:lpstr>hyperventilation</vt:lpstr>
      <vt:lpstr>Decompressive sickness </vt:lpstr>
      <vt:lpstr>Suba Diving &amp; Flying </vt:lpstr>
      <vt:lpstr>Circadian Rhythm</vt:lpstr>
      <vt:lpstr>Vision</vt:lpstr>
      <vt:lpstr>Noise</vt:lpstr>
      <vt:lpstr>Vibration  </vt:lpstr>
      <vt:lpstr>Temperature </vt:lpstr>
      <vt:lpstr>Sensory illusions </vt:lpstr>
      <vt:lpstr>Sensory Illusions </vt:lpstr>
      <vt:lpstr>Alcohol and drugs </vt:lpstr>
      <vt:lpstr>Fatigue </vt:lpstr>
      <vt:lpstr>Pregnancy</vt:lpstr>
      <vt:lpstr>Stresses </vt:lpstr>
      <vt:lpstr>Physical fitness </vt:lpstr>
      <vt:lpstr>Pilot Decision Making </vt:lpstr>
      <vt:lpstr>Pilot Decision Making </vt:lpstr>
      <vt:lpstr>The Process </vt:lpstr>
      <vt:lpstr>Attitude</vt:lpstr>
      <vt:lpstr>Human Factors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FACTORS </dc:title>
  <dc:creator>Joinair Helicopters Inc</dc:creator>
  <cp:lastModifiedBy>Joinair Helicopters Inc</cp:lastModifiedBy>
  <cp:revision>14</cp:revision>
  <dcterms:created xsi:type="dcterms:W3CDTF">2018-12-21T23:09:47Z</dcterms:created>
  <dcterms:modified xsi:type="dcterms:W3CDTF">2019-01-07T20:25:48Z</dcterms:modified>
</cp:coreProperties>
</file>