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Lst>
  <p:sldSz cy="6858000" cx="12192000"/>
  <p:notesSz cx="6858000" cy="9144000"/>
  <p:embeddedFontLst>
    <p:embeddedFont>
      <p:font typeface="Corbel"/>
      <p:regular r:id="rId76"/>
      <p:bold r:id="rId77"/>
      <p:italic r:id="rId78"/>
      <p:boldItalic r:id="rId7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80" roundtripDataSignature="AMtx7mihvl/A9zF9/nXgF1sG3sGKPGUOI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B4A529D8-6C26-443D-84D3-037CF3E44738}">
  <a:tblStyle styleId="{B4A529D8-6C26-443D-84D3-037CF3E44738}" styleName="Table_0">
    <a:wholeTbl>
      <a:tcTxStyle b="off" i="off">
        <a:font>
          <a:latin typeface="Corbel"/>
          <a:ea typeface="Corbel"/>
          <a:cs typeface="Corbel"/>
        </a:font>
        <a:schemeClr val="lt1"/>
      </a:tcTxStyle>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tcBdr>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tcBdr>
      </a:tcStyle>
    </a:band1H>
    <a:band2H>
      <a:tcTxStyle/>
    </a:band2H>
    <a:band1V>
      <a:tcTxStyle/>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cBdr>
      </a:tcStyle>
    </a:band1V>
    <a:band2V>
      <a:tcTxStyle/>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cBdr>
      </a:tcStyle>
    </a:band2V>
    <a:lastCol>
      <a:tcTxStyle b="on" i="off"/>
    </a:lastCol>
    <a:firstCol>
      <a:tcTxStyle b="on" i="off"/>
    </a:firstCol>
    <a:lastRow>
      <a:tcTxStyle b="on" i="off"/>
      <a:tcStyle>
        <a:tcBdr>
          <a:top>
            <a:ln cap="flat" cmpd="sng" w="50800">
              <a:solidFill>
                <a:schemeClr val="accent5"/>
              </a:solidFill>
              <a:prstDash val="solid"/>
              <a:round/>
              <a:headEnd len="sm" w="sm" type="none"/>
              <a:tailEnd len="sm" w="sm" type="none"/>
            </a:ln>
          </a:top>
        </a:tcBdr>
      </a:tcStyle>
    </a:lastRow>
    <a:seCell>
      <a:tcTxStyle/>
    </a:seCell>
    <a:swCell>
      <a:tcTxStyle/>
    </a:swCell>
    <a:firstRow>
      <a:tcTxStyle b="on" i="off">
        <a:font>
          <a:latin typeface="Corbel"/>
          <a:ea typeface="Corbel"/>
          <a:cs typeface="Corbel"/>
        </a:font>
        <a:schemeClr val="dk1"/>
      </a:tcTxStyle>
      <a:tcStyle>
        <a:fill>
          <a:solidFill>
            <a:schemeClr val="accent5"/>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80"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31" Type="http://schemas.openxmlformats.org/officeDocument/2006/relationships/slide" Target="slides/slide26.xml"/><Relationship Id="rId75" Type="http://schemas.openxmlformats.org/officeDocument/2006/relationships/slide" Target="slides/slide70.xml"/><Relationship Id="rId30" Type="http://schemas.openxmlformats.org/officeDocument/2006/relationships/slide" Target="slides/slide25.xml"/><Relationship Id="rId74" Type="http://schemas.openxmlformats.org/officeDocument/2006/relationships/slide" Target="slides/slide69.xml"/><Relationship Id="rId33" Type="http://schemas.openxmlformats.org/officeDocument/2006/relationships/slide" Target="slides/slide28.xml"/><Relationship Id="rId77" Type="http://schemas.openxmlformats.org/officeDocument/2006/relationships/font" Target="fonts/Corbel-bold.fntdata"/><Relationship Id="rId32" Type="http://schemas.openxmlformats.org/officeDocument/2006/relationships/slide" Target="slides/slide27.xml"/><Relationship Id="rId76" Type="http://schemas.openxmlformats.org/officeDocument/2006/relationships/font" Target="fonts/Corbel-regular.fntdata"/><Relationship Id="rId35" Type="http://schemas.openxmlformats.org/officeDocument/2006/relationships/slide" Target="slides/slide30.xml"/><Relationship Id="rId79" Type="http://schemas.openxmlformats.org/officeDocument/2006/relationships/font" Target="fonts/Corbel-boldItalic.fntdata"/><Relationship Id="rId34" Type="http://schemas.openxmlformats.org/officeDocument/2006/relationships/slide" Target="slides/slide29.xml"/><Relationship Id="rId78" Type="http://schemas.openxmlformats.org/officeDocument/2006/relationships/font" Target="fonts/Corbel-italic.fntdata"/><Relationship Id="rId71" Type="http://schemas.openxmlformats.org/officeDocument/2006/relationships/slide" Target="slides/slide66.xml"/><Relationship Id="rId70" Type="http://schemas.openxmlformats.org/officeDocument/2006/relationships/slide" Target="slides/slide65.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slide" Target="slides/slide64.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Google Shape;16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Google Shape;211;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6" name="Shape 216"/>
        <p:cNvGrpSpPr/>
        <p:nvPr/>
      </p:nvGrpSpPr>
      <p:grpSpPr>
        <a:xfrm>
          <a:off x="0" y="0"/>
          <a:ext cx="0" cy="0"/>
          <a:chOff x="0" y="0"/>
          <a:chExt cx="0" cy="0"/>
        </a:xfrm>
      </p:grpSpPr>
      <p:sp>
        <p:nvSpPr>
          <p:cNvPr id="217" name="Google Shape;21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2" name="Shape 222"/>
        <p:cNvGrpSpPr/>
        <p:nvPr/>
      </p:nvGrpSpPr>
      <p:grpSpPr>
        <a:xfrm>
          <a:off x="0" y="0"/>
          <a:ext cx="0" cy="0"/>
          <a:chOff x="0" y="0"/>
          <a:chExt cx="0" cy="0"/>
        </a:xfrm>
      </p:grpSpPr>
      <p:sp>
        <p:nvSpPr>
          <p:cNvPr id="223" name="Google Shape;223;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8" name="Shape 228"/>
        <p:cNvGrpSpPr/>
        <p:nvPr/>
      </p:nvGrpSpPr>
      <p:grpSpPr>
        <a:xfrm>
          <a:off x="0" y="0"/>
          <a:ext cx="0" cy="0"/>
          <a:chOff x="0" y="0"/>
          <a:chExt cx="0" cy="0"/>
        </a:xfrm>
      </p:grpSpPr>
      <p:sp>
        <p:nvSpPr>
          <p:cNvPr id="229" name="Google Shape;229;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4" name="Shape 234"/>
        <p:cNvGrpSpPr/>
        <p:nvPr/>
      </p:nvGrpSpPr>
      <p:grpSpPr>
        <a:xfrm>
          <a:off x="0" y="0"/>
          <a:ext cx="0" cy="0"/>
          <a:chOff x="0" y="0"/>
          <a:chExt cx="0" cy="0"/>
        </a:xfrm>
      </p:grpSpPr>
      <p:sp>
        <p:nvSpPr>
          <p:cNvPr id="235" name="Google Shape;23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6" name="Shape 246"/>
        <p:cNvGrpSpPr/>
        <p:nvPr/>
      </p:nvGrpSpPr>
      <p:grpSpPr>
        <a:xfrm>
          <a:off x="0" y="0"/>
          <a:ext cx="0" cy="0"/>
          <a:chOff x="0" y="0"/>
          <a:chExt cx="0" cy="0"/>
        </a:xfrm>
      </p:grpSpPr>
      <p:sp>
        <p:nvSpPr>
          <p:cNvPr id="247" name="Google Shape;24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Google Shape;253;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Google Shape;265;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0" name="Shape 270"/>
        <p:cNvGrpSpPr/>
        <p:nvPr/>
      </p:nvGrpSpPr>
      <p:grpSpPr>
        <a:xfrm>
          <a:off x="0" y="0"/>
          <a:ext cx="0" cy="0"/>
          <a:chOff x="0" y="0"/>
          <a:chExt cx="0" cy="0"/>
        </a:xfrm>
      </p:grpSpPr>
      <p:sp>
        <p:nvSpPr>
          <p:cNvPr id="271" name="Google Shape;271;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8" name="Shape 278"/>
        <p:cNvGrpSpPr/>
        <p:nvPr/>
      </p:nvGrpSpPr>
      <p:grpSpPr>
        <a:xfrm>
          <a:off x="0" y="0"/>
          <a:ext cx="0" cy="0"/>
          <a:chOff x="0" y="0"/>
          <a:chExt cx="0" cy="0"/>
        </a:xfrm>
      </p:grpSpPr>
      <p:sp>
        <p:nvSpPr>
          <p:cNvPr id="279" name="Google Shape;279;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4" name="Shape 284"/>
        <p:cNvGrpSpPr/>
        <p:nvPr/>
      </p:nvGrpSpPr>
      <p:grpSpPr>
        <a:xfrm>
          <a:off x="0" y="0"/>
          <a:ext cx="0" cy="0"/>
          <a:chOff x="0" y="0"/>
          <a:chExt cx="0" cy="0"/>
        </a:xfrm>
      </p:grpSpPr>
      <p:sp>
        <p:nvSpPr>
          <p:cNvPr id="285" name="Google Shape;285;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0" name="Shape 290"/>
        <p:cNvGrpSpPr/>
        <p:nvPr/>
      </p:nvGrpSpPr>
      <p:grpSpPr>
        <a:xfrm>
          <a:off x="0" y="0"/>
          <a:ext cx="0" cy="0"/>
          <a:chOff x="0" y="0"/>
          <a:chExt cx="0" cy="0"/>
        </a:xfrm>
      </p:grpSpPr>
      <p:sp>
        <p:nvSpPr>
          <p:cNvPr id="291" name="Google Shape;291;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6" name="Shape 296"/>
        <p:cNvGrpSpPr/>
        <p:nvPr/>
      </p:nvGrpSpPr>
      <p:grpSpPr>
        <a:xfrm>
          <a:off x="0" y="0"/>
          <a:ext cx="0" cy="0"/>
          <a:chOff x="0" y="0"/>
          <a:chExt cx="0" cy="0"/>
        </a:xfrm>
      </p:grpSpPr>
      <p:sp>
        <p:nvSpPr>
          <p:cNvPr id="297" name="Google Shape;297;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2" name="Shape 302"/>
        <p:cNvGrpSpPr/>
        <p:nvPr/>
      </p:nvGrpSpPr>
      <p:grpSpPr>
        <a:xfrm>
          <a:off x="0" y="0"/>
          <a:ext cx="0" cy="0"/>
          <a:chOff x="0" y="0"/>
          <a:chExt cx="0" cy="0"/>
        </a:xfrm>
      </p:grpSpPr>
      <p:sp>
        <p:nvSpPr>
          <p:cNvPr id="303" name="Google Shape;303;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Google Shape;309;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4" name="Shape 314"/>
        <p:cNvGrpSpPr/>
        <p:nvPr/>
      </p:nvGrpSpPr>
      <p:grpSpPr>
        <a:xfrm>
          <a:off x="0" y="0"/>
          <a:ext cx="0" cy="0"/>
          <a:chOff x="0" y="0"/>
          <a:chExt cx="0" cy="0"/>
        </a:xfrm>
      </p:grpSpPr>
      <p:sp>
        <p:nvSpPr>
          <p:cNvPr id="315" name="Google Shape;315;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0" name="Shape 320"/>
        <p:cNvGrpSpPr/>
        <p:nvPr/>
      </p:nvGrpSpPr>
      <p:grpSpPr>
        <a:xfrm>
          <a:off x="0" y="0"/>
          <a:ext cx="0" cy="0"/>
          <a:chOff x="0" y="0"/>
          <a:chExt cx="0" cy="0"/>
        </a:xfrm>
      </p:grpSpPr>
      <p:sp>
        <p:nvSpPr>
          <p:cNvPr id="321" name="Google Shape;321;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6" name="Shape 326"/>
        <p:cNvGrpSpPr/>
        <p:nvPr/>
      </p:nvGrpSpPr>
      <p:grpSpPr>
        <a:xfrm>
          <a:off x="0" y="0"/>
          <a:ext cx="0" cy="0"/>
          <a:chOff x="0" y="0"/>
          <a:chExt cx="0" cy="0"/>
        </a:xfrm>
      </p:grpSpPr>
      <p:sp>
        <p:nvSpPr>
          <p:cNvPr id="327" name="Google Shape;32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2" name="Shape 332"/>
        <p:cNvGrpSpPr/>
        <p:nvPr/>
      </p:nvGrpSpPr>
      <p:grpSpPr>
        <a:xfrm>
          <a:off x="0" y="0"/>
          <a:ext cx="0" cy="0"/>
          <a:chOff x="0" y="0"/>
          <a:chExt cx="0" cy="0"/>
        </a:xfrm>
      </p:grpSpPr>
      <p:sp>
        <p:nvSpPr>
          <p:cNvPr id="333" name="Google Shape;333;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8" name="Shape 338"/>
        <p:cNvGrpSpPr/>
        <p:nvPr/>
      </p:nvGrpSpPr>
      <p:grpSpPr>
        <a:xfrm>
          <a:off x="0" y="0"/>
          <a:ext cx="0" cy="0"/>
          <a:chOff x="0" y="0"/>
          <a:chExt cx="0" cy="0"/>
        </a:xfrm>
      </p:grpSpPr>
      <p:sp>
        <p:nvSpPr>
          <p:cNvPr id="339" name="Google Shape;339;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4" name="Shape 344"/>
        <p:cNvGrpSpPr/>
        <p:nvPr/>
      </p:nvGrpSpPr>
      <p:grpSpPr>
        <a:xfrm>
          <a:off x="0" y="0"/>
          <a:ext cx="0" cy="0"/>
          <a:chOff x="0" y="0"/>
          <a:chExt cx="0" cy="0"/>
        </a:xfrm>
      </p:grpSpPr>
      <p:sp>
        <p:nvSpPr>
          <p:cNvPr id="345" name="Google Shape;345;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0" name="Shape 350"/>
        <p:cNvGrpSpPr/>
        <p:nvPr/>
      </p:nvGrpSpPr>
      <p:grpSpPr>
        <a:xfrm>
          <a:off x="0" y="0"/>
          <a:ext cx="0" cy="0"/>
          <a:chOff x="0" y="0"/>
          <a:chExt cx="0" cy="0"/>
        </a:xfrm>
      </p:grpSpPr>
      <p:sp>
        <p:nvSpPr>
          <p:cNvPr id="351" name="Google Shape;351;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6" name="Shape 356"/>
        <p:cNvGrpSpPr/>
        <p:nvPr/>
      </p:nvGrpSpPr>
      <p:grpSpPr>
        <a:xfrm>
          <a:off x="0" y="0"/>
          <a:ext cx="0" cy="0"/>
          <a:chOff x="0" y="0"/>
          <a:chExt cx="0" cy="0"/>
        </a:xfrm>
      </p:grpSpPr>
      <p:sp>
        <p:nvSpPr>
          <p:cNvPr id="357" name="Google Shape;357;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2" name="Shape 362"/>
        <p:cNvGrpSpPr/>
        <p:nvPr/>
      </p:nvGrpSpPr>
      <p:grpSpPr>
        <a:xfrm>
          <a:off x="0" y="0"/>
          <a:ext cx="0" cy="0"/>
          <a:chOff x="0" y="0"/>
          <a:chExt cx="0" cy="0"/>
        </a:xfrm>
      </p:grpSpPr>
      <p:sp>
        <p:nvSpPr>
          <p:cNvPr id="363" name="Google Shape;363;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Google Shape;369;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4" name="Shape 374"/>
        <p:cNvGrpSpPr/>
        <p:nvPr/>
      </p:nvGrpSpPr>
      <p:grpSpPr>
        <a:xfrm>
          <a:off x="0" y="0"/>
          <a:ext cx="0" cy="0"/>
          <a:chOff x="0" y="0"/>
          <a:chExt cx="0" cy="0"/>
        </a:xfrm>
      </p:grpSpPr>
      <p:sp>
        <p:nvSpPr>
          <p:cNvPr id="375" name="Google Shape;375;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Google Shape;381;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6" name="Shape 386"/>
        <p:cNvGrpSpPr/>
        <p:nvPr/>
      </p:nvGrpSpPr>
      <p:grpSpPr>
        <a:xfrm>
          <a:off x="0" y="0"/>
          <a:ext cx="0" cy="0"/>
          <a:chOff x="0" y="0"/>
          <a:chExt cx="0" cy="0"/>
        </a:xfrm>
      </p:grpSpPr>
      <p:sp>
        <p:nvSpPr>
          <p:cNvPr id="387" name="Google Shape;387;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2" name="Shape 392"/>
        <p:cNvGrpSpPr/>
        <p:nvPr/>
      </p:nvGrpSpPr>
      <p:grpSpPr>
        <a:xfrm>
          <a:off x="0" y="0"/>
          <a:ext cx="0" cy="0"/>
          <a:chOff x="0" y="0"/>
          <a:chExt cx="0" cy="0"/>
        </a:xfrm>
      </p:grpSpPr>
      <p:sp>
        <p:nvSpPr>
          <p:cNvPr id="393" name="Google Shape;393;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8" name="Shape 398"/>
        <p:cNvGrpSpPr/>
        <p:nvPr/>
      </p:nvGrpSpPr>
      <p:grpSpPr>
        <a:xfrm>
          <a:off x="0" y="0"/>
          <a:ext cx="0" cy="0"/>
          <a:chOff x="0" y="0"/>
          <a:chExt cx="0" cy="0"/>
        </a:xfrm>
      </p:grpSpPr>
      <p:sp>
        <p:nvSpPr>
          <p:cNvPr id="399" name="Google Shape;399;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4" name="Shape 404"/>
        <p:cNvGrpSpPr/>
        <p:nvPr/>
      </p:nvGrpSpPr>
      <p:grpSpPr>
        <a:xfrm>
          <a:off x="0" y="0"/>
          <a:ext cx="0" cy="0"/>
          <a:chOff x="0" y="0"/>
          <a:chExt cx="0" cy="0"/>
        </a:xfrm>
      </p:grpSpPr>
      <p:sp>
        <p:nvSpPr>
          <p:cNvPr id="405" name="Google Shape;405;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0" name="Shape 410"/>
        <p:cNvGrpSpPr/>
        <p:nvPr/>
      </p:nvGrpSpPr>
      <p:grpSpPr>
        <a:xfrm>
          <a:off x="0" y="0"/>
          <a:ext cx="0" cy="0"/>
          <a:chOff x="0" y="0"/>
          <a:chExt cx="0" cy="0"/>
        </a:xfrm>
      </p:grpSpPr>
      <p:sp>
        <p:nvSpPr>
          <p:cNvPr id="411" name="Google Shape;411;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6" name="Shape 416"/>
        <p:cNvGrpSpPr/>
        <p:nvPr/>
      </p:nvGrpSpPr>
      <p:grpSpPr>
        <a:xfrm>
          <a:off x="0" y="0"/>
          <a:ext cx="0" cy="0"/>
          <a:chOff x="0" y="0"/>
          <a:chExt cx="0" cy="0"/>
        </a:xfrm>
      </p:grpSpPr>
      <p:sp>
        <p:nvSpPr>
          <p:cNvPr id="417" name="Google Shape;417;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2" name="Shape 422"/>
        <p:cNvGrpSpPr/>
        <p:nvPr/>
      </p:nvGrpSpPr>
      <p:grpSpPr>
        <a:xfrm>
          <a:off x="0" y="0"/>
          <a:ext cx="0" cy="0"/>
          <a:chOff x="0" y="0"/>
          <a:chExt cx="0" cy="0"/>
        </a:xfrm>
      </p:grpSpPr>
      <p:sp>
        <p:nvSpPr>
          <p:cNvPr id="423" name="Google Shape;423;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2" name="Shape 432"/>
        <p:cNvGrpSpPr/>
        <p:nvPr/>
      </p:nvGrpSpPr>
      <p:grpSpPr>
        <a:xfrm>
          <a:off x="0" y="0"/>
          <a:ext cx="0" cy="0"/>
          <a:chOff x="0" y="0"/>
          <a:chExt cx="0" cy="0"/>
        </a:xfrm>
      </p:grpSpPr>
      <p:sp>
        <p:nvSpPr>
          <p:cNvPr id="433" name="Google Shape;433;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8" name="Shape 438"/>
        <p:cNvGrpSpPr/>
        <p:nvPr/>
      </p:nvGrpSpPr>
      <p:grpSpPr>
        <a:xfrm>
          <a:off x="0" y="0"/>
          <a:ext cx="0" cy="0"/>
          <a:chOff x="0" y="0"/>
          <a:chExt cx="0" cy="0"/>
        </a:xfrm>
      </p:grpSpPr>
      <p:sp>
        <p:nvSpPr>
          <p:cNvPr id="439" name="Google Shape;439;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5" name="Shape 445"/>
        <p:cNvGrpSpPr/>
        <p:nvPr/>
      </p:nvGrpSpPr>
      <p:grpSpPr>
        <a:xfrm>
          <a:off x="0" y="0"/>
          <a:ext cx="0" cy="0"/>
          <a:chOff x="0" y="0"/>
          <a:chExt cx="0" cy="0"/>
        </a:xfrm>
      </p:grpSpPr>
      <p:sp>
        <p:nvSpPr>
          <p:cNvPr id="446" name="Google Shape;446;p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2" name="Shape 452"/>
        <p:cNvGrpSpPr/>
        <p:nvPr/>
      </p:nvGrpSpPr>
      <p:grpSpPr>
        <a:xfrm>
          <a:off x="0" y="0"/>
          <a:ext cx="0" cy="0"/>
          <a:chOff x="0" y="0"/>
          <a:chExt cx="0" cy="0"/>
        </a:xfrm>
      </p:grpSpPr>
      <p:sp>
        <p:nvSpPr>
          <p:cNvPr id="453" name="Google Shape;453;p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6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8" name="Shape 458"/>
        <p:cNvGrpSpPr/>
        <p:nvPr/>
      </p:nvGrpSpPr>
      <p:grpSpPr>
        <a:xfrm>
          <a:off x="0" y="0"/>
          <a:ext cx="0" cy="0"/>
          <a:chOff x="0" y="0"/>
          <a:chExt cx="0" cy="0"/>
        </a:xfrm>
      </p:grpSpPr>
      <p:sp>
        <p:nvSpPr>
          <p:cNvPr id="459" name="Google Shape;459;p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6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4" name="Shape 464"/>
        <p:cNvGrpSpPr/>
        <p:nvPr/>
      </p:nvGrpSpPr>
      <p:grpSpPr>
        <a:xfrm>
          <a:off x="0" y="0"/>
          <a:ext cx="0" cy="0"/>
          <a:chOff x="0" y="0"/>
          <a:chExt cx="0" cy="0"/>
        </a:xfrm>
      </p:grpSpPr>
      <p:sp>
        <p:nvSpPr>
          <p:cNvPr id="465" name="Google Shape;465;p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6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0" name="Shape 470"/>
        <p:cNvGrpSpPr/>
        <p:nvPr/>
      </p:nvGrpSpPr>
      <p:grpSpPr>
        <a:xfrm>
          <a:off x="0" y="0"/>
          <a:ext cx="0" cy="0"/>
          <a:chOff x="0" y="0"/>
          <a:chExt cx="0" cy="0"/>
        </a:xfrm>
      </p:grpSpPr>
      <p:sp>
        <p:nvSpPr>
          <p:cNvPr id="471" name="Google Shape;471;p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6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6" name="Shape 476"/>
        <p:cNvGrpSpPr/>
        <p:nvPr/>
      </p:nvGrpSpPr>
      <p:grpSpPr>
        <a:xfrm>
          <a:off x="0" y="0"/>
          <a:ext cx="0" cy="0"/>
          <a:chOff x="0" y="0"/>
          <a:chExt cx="0" cy="0"/>
        </a:xfrm>
      </p:grpSpPr>
      <p:sp>
        <p:nvSpPr>
          <p:cNvPr id="477" name="Google Shape;477;p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6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2" name="Shape 482"/>
        <p:cNvGrpSpPr/>
        <p:nvPr/>
      </p:nvGrpSpPr>
      <p:grpSpPr>
        <a:xfrm>
          <a:off x="0" y="0"/>
          <a:ext cx="0" cy="0"/>
          <a:chOff x="0" y="0"/>
          <a:chExt cx="0" cy="0"/>
        </a:xfrm>
      </p:grpSpPr>
      <p:sp>
        <p:nvSpPr>
          <p:cNvPr id="483" name="Google Shape;483;p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6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8" name="Shape 488"/>
        <p:cNvGrpSpPr/>
        <p:nvPr/>
      </p:nvGrpSpPr>
      <p:grpSpPr>
        <a:xfrm>
          <a:off x="0" y="0"/>
          <a:ext cx="0" cy="0"/>
          <a:chOff x="0" y="0"/>
          <a:chExt cx="0" cy="0"/>
        </a:xfrm>
      </p:grpSpPr>
      <p:sp>
        <p:nvSpPr>
          <p:cNvPr id="489" name="Google Shape;489;p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6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4" name="Shape 494"/>
        <p:cNvGrpSpPr/>
        <p:nvPr/>
      </p:nvGrpSpPr>
      <p:grpSpPr>
        <a:xfrm>
          <a:off x="0" y="0"/>
          <a:ext cx="0" cy="0"/>
          <a:chOff x="0" y="0"/>
          <a:chExt cx="0" cy="0"/>
        </a:xfrm>
      </p:grpSpPr>
      <p:sp>
        <p:nvSpPr>
          <p:cNvPr id="495" name="Google Shape;495;p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6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0" name="Shape 500"/>
        <p:cNvGrpSpPr/>
        <p:nvPr/>
      </p:nvGrpSpPr>
      <p:grpSpPr>
        <a:xfrm>
          <a:off x="0" y="0"/>
          <a:ext cx="0" cy="0"/>
          <a:chOff x="0" y="0"/>
          <a:chExt cx="0" cy="0"/>
        </a:xfrm>
      </p:grpSpPr>
      <p:sp>
        <p:nvSpPr>
          <p:cNvPr id="501" name="Google Shape;501;p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6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6" name="Shape 506"/>
        <p:cNvGrpSpPr/>
        <p:nvPr/>
      </p:nvGrpSpPr>
      <p:grpSpPr>
        <a:xfrm>
          <a:off x="0" y="0"/>
          <a:ext cx="0" cy="0"/>
          <a:chOff x="0" y="0"/>
          <a:chExt cx="0" cy="0"/>
        </a:xfrm>
      </p:grpSpPr>
      <p:sp>
        <p:nvSpPr>
          <p:cNvPr id="507" name="Google Shape;507;p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6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2" name="Shape 512"/>
        <p:cNvGrpSpPr/>
        <p:nvPr/>
      </p:nvGrpSpPr>
      <p:grpSpPr>
        <a:xfrm>
          <a:off x="0" y="0"/>
          <a:ext cx="0" cy="0"/>
          <a:chOff x="0" y="0"/>
          <a:chExt cx="0" cy="0"/>
        </a:xfrm>
      </p:grpSpPr>
      <p:sp>
        <p:nvSpPr>
          <p:cNvPr id="513" name="Google Shape;513;p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7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12" name="Shape 12"/>
        <p:cNvGrpSpPr/>
        <p:nvPr/>
      </p:nvGrpSpPr>
      <p:grpSpPr>
        <a:xfrm>
          <a:off x="0" y="0"/>
          <a:ext cx="0" cy="0"/>
          <a:chOff x="0" y="0"/>
          <a:chExt cx="0" cy="0"/>
        </a:xfrm>
      </p:grpSpPr>
      <p:sp>
        <p:nvSpPr>
          <p:cNvPr id="13" name="Google Shape;13;p72"/>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7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Corbe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72"/>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6" name="Google Shape;16;p7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7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7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1" name="Shape 71"/>
        <p:cNvGrpSpPr/>
        <p:nvPr/>
      </p:nvGrpSpPr>
      <p:grpSpPr>
        <a:xfrm>
          <a:off x="0" y="0"/>
          <a:ext cx="0" cy="0"/>
          <a:chOff x="0" y="0"/>
          <a:chExt cx="0" cy="0"/>
        </a:xfrm>
      </p:grpSpPr>
      <p:sp>
        <p:nvSpPr>
          <p:cNvPr id="72" name="Google Shape;72;p8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81"/>
          <p:cNvSpPr txBox="1"/>
          <p:nvPr>
            <p:ph idx="1" type="body"/>
          </p:nvPr>
        </p:nvSpPr>
        <p:spPr>
          <a:xfrm rot="5400000">
            <a:off x="3991839" y="-777240"/>
            <a:ext cx="4206240" cy="978408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4" name="Google Shape;74;p8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8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8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showMasterSp="0" type="vertTitleAndTx">
  <p:cSld name="VERTICAL_TITLE_AND_VERTICAL_TEXT">
    <p:spTree>
      <p:nvGrpSpPr>
        <p:cNvPr id="77" name="Shape 77"/>
        <p:cNvGrpSpPr/>
        <p:nvPr/>
      </p:nvGrpSpPr>
      <p:grpSpPr>
        <a:xfrm>
          <a:off x="0" y="0"/>
          <a:ext cx="0" cy="0"/>
          <a:chOff x="0" y="0"/>
          <a:chExt cx="0" cy="0"/>
        </a:xfrm>
      </p:grpSpPr>
      <p:sp>
        <p:nvSpPr>
          <p:cNvPr id="78" name="Google Shape;78;p82"/>
          <p:cNvSpPr/>
          <p:nvPr/>
        </p:nvSpPr>
        <p:spPr>
          <a:xfrm>
            <a:off x="9019312" y="0"/>
            <a:ext cx="2743200" cy="68580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2"/>
          <p:cNvSpPr txBox="1"/>
          <p:nvPr>
            <p:ph type="title"/>
          </p:nvPr>
        </p:nvSpPr>
        <p:spPr>
          <a:xfrm rot="5400000">
            <a:off x="7413033" y="2022229"/>
            <a:ext cx="5897562" cy="240238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82"/>
          <p:cNvSpPr txBox="1"/>
          <p:nvPr>
            <p:ph idx="1" type="body"/>
          </p:nvPr>
        </p:nvSpPr>
        <p:spPr>
          <a:xfrm rot="5400000">
            <a:off x="1876063" y="-763227"/>
            <a:ext cx="5897562" cy="797329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1" name="Google Shape;81;p82"/>
          <p:cNvSpPr txBox="1"/>
          <p:nvPr>
            <p:ph idx="10" type="dt"/>
          </p:nvPr>
        </p:nvSpPr>
        <p:spPr>
          <a:xfrm>
            <a:off x="838200" y="6422854"/>
            <a:ext cx="2743196"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82"/>
          <p:cNvSpPr txBox="1"/>
          <p:nvPr>
            <p:ph idx="11" type="ftr"/>
          </p:nvPr>
        </p:nvSpPr>
        <p:spPr>
          <a:xfrm>
            <a:off x="3776135" y="6422854"/>
            <a:ext cx="427966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82"/>
          <p:cNvSpPr txBox="1"/>
          <p:nvPr>
            <p:ph idx="12" type="sldNum"/>
          </p:nvPr>
        </p:nvSpPr>
        <p:spPr>
          <a:xfrm>
            <a:off x="8073048" y="6422854"/>
            <a:ext cx="879759"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9" name="Shape 19"/>
        <p:cNvGrpSpPr/>
        <p:nvPr/>
      </p:nvGrpSpPr>
      <p:grpSpPr>
        <a:xfrm>
          <a:off x="0" y="0"/>
          <a:ext cx="0" cy="0"/>
          <a:chOff x="0" y="0"/>
          <a:chExt cx="0" cy="0"/>
        </a:xfrm>
      </p:grpSpPr>
      <p:sp>
        <p:nvSpPr>
          <p:cNvPr id="20" name="Google Shape;20;p7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73"/>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2" name="Google Shape;22;p7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7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7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showMasterSp="0" type="secHead">
  <p:cSld name="SECTION_HEADER">
    <p:bg>
      <p:bgPr>
        <a:solidFill>
          <a:schemeClr val="lt1"/>
        </a:solidFill>
      </p:bgPr>
    </p:bg>
    <p:spTree>
      <p:nvGrpSpPr>
        <p:cNvPr id="25" name="Shape 25"/>
        <p:cNvGrpSpPr/>
        <p:nvPr/>
      </p:nvGrpSpPr>
      <p:grpSpPr>
        <a:xfrm>
          <a:off x="0" y="0"/>
          <a:ext cx="0" cy="0"/>
          <a:chOff x="0" y="0"/>
          <a:chExt cx="0" cy="0"/>
        </a:xfrm>
      </p:grpSpPr>
      <p:sp>
        <p:nvSpPr>
          <p:cNvPr id="26" name="Google Shape;26;p74"/>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74"/>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Corbel"/>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74"/>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29" name="Google Shape;29;p7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7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7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Corbel"/>
                <a:ea typeface="Corbel"/>
                <a:cs typeface="Corbel"/>
                <a:sym typeface="Corbel"/>
              </a:defRPr>
            </a:lvl1pPr>
            <a:lvl2pPr indent="0" lvl="1" marL="0" algn="l">
              <a:spcBef>
                <a:spcPts val="0"/>
              </a:spcBef>
              <a:buNone/>
              <a:defRPr b="0" i="0" sz="1200" u="none" cap="none" strike="noStrike">
                <a:solidFill>
                  <a:schemeClr val="dk2"/>
                </a:solidFill>
                <a:latin typeface="Corbel"/>
                <a:ea typeface="Corbel"/>
                <a:cs typeface="Corbel"/>
                <a:sym typeface="Corbel"/>
              </a:defRPr>
            </a:lvl2pPr>
            <a:lvl3pPr indent="0" lvl="2" marL="0" algn="l">
              <a:spcBef>
                <a:spcPts val="0"/>
              </a:spcBef>
              <a:buNone/>
              <a:defRPr b="0" i="0" sz="1200" u="none" cap="none" strike="noStrike">
                <a:solidFill>
                  <a:schemeClr val="dk2"/>
                </a:solidFill>
                <a:latin typeface="Corbel"/>
                <a:ea typeface="Corbel"/>
                <a:cs typeface="Corbel"/>
                <a:sym typeface="Corbel"/>
              </a:defRPr>
            </a:lvl3pPr>
            <a:lvl4pPr indent="0" lvl="3" marL="0" algn="l">
              <a:spcBef>
                <a:spcPts val="0"/>
              </a:spcBef>
              <a:buNone/>
              <a:defRPr b="0" i="0" sz="1200" u="none" cap="none" strike="noStrike">
                <a:solidFill>
                  <a:schemeClr val="dk2"/>
                </a:solidFill>
                <a:latin typeface="Corbel"/>
                <a:ea typeface="Corbel"/>
                <a:cs typeface="Corbel"/>
                <a:sym typeface="Corbel"/>
              </a:defRPr>
            </a:lvl4pPr>
            <a:lvl5pPr indent="0" lvl="4" marL="0" algn="l">
              <a:spcBef>
                <a:spcPts val="0"/>
              </a:spcBef>
              <a:buNone/>
              <a:defRPr b="0" i="0" sz="1200" u="none" cap="none" strike="noStrike">
                <a:solidFill>
                  <a:schemeClr val="dk2"/>
                </a:solidFill>
                <a:latin typeface="Corbel"/>
                <a:ea typeface="Corbel"/>
                <a:cs typeface="Corbel"/>
                <a:sym typeface="Corbel"/>
              </a:defRPr>
            </a:lvl5pPr>
            <a:lvl6pPr indent="0" lvl="5" marL="0" algn="l">
              <a:spcBef>
                <a:spcPts val="0"/>
              </a:spcBef>
              <a:buNone/>
              <a:defRPr b="0" i="0" sz="1200" u="none" cap="none" strike="noStrike">
                <a:solidFill>
                  <a:schemeClr val="dk2"/>
                </a:solidFill>
                <a:latin typeface="Corbel"/>
                <a:ea typeface="Corbel"/>
                <a:cs typeface="Corbel"/>
                <a:sym typeface="Corbel"/>
              </a:defRPr>
            </a:lvl6pPr>
            <a:lvl7pPr indent="0" lvl="6" marL="0" algn="l">
              <a:spcBef>
                <a:spcPts val="0"/>
              </a:spcBef>
              <a:buNone/>
              <a:defRPr b="0" i="0" sz="1200" u="none" cap="none" strike="noStrike">
                <a:solidFill>
                  <a:schemeClr val="dk2"/>
                </a:solidFill>
                <a:latin typeface="Corbel"/>
                <a:ea typeface="Corbel"/>
                <a:cs typeface="Corbel"/>
                <a:sym typeface="Corbel"/>
              </a:defRPr>
            </a:lvl7pPr>
            <a:lvl8pPr indent="0" lvl="7" marL="0" algn="l">
              <a:spcBef>
                <a:spcPts val="0"/>
              </a:spcBef>
              <a:buNone/>
              <a:defRPr b="0" i="0" sz="1200" u="none" cap="none" strike="noStrike">
                <a:solidFill>
                  <a:schemeClr val="dk2"/>
                </a:solidFill>
                <a:latin typeface="Corbel"/>
                <a:ea typeface="Corbel"/>
                <a:cs typeface="Corbel"/>
                <a:sym typeface="Corbel"/>
              </a:defRPr>
            </a:lvl8pPr>
            <a:lvl9pPr indent="0" lvl="8" marL="0" algn="l">
              <a:spcBef>
                <a:spcPts val="0"/>
              </a:spcBef>
              <a:buNone/>
              <a:defRPr b="0" i="0" sz="1200" u="none" cap="none" strike="noStrike">
                <a:solidFill>
                  <a:schemeClr val="dk2"/>
                </a:solidFill>
                <a:latin typeface="Corbel"/>
                <a:ea typeface="Corbel"/>
                <a:cs typeface="Corbel"/>
                <a:sym typeface="Corbel"/>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2" name="Shape 32"/>
        <p:cNvGrpSpPr/>
        <p:nvPr/>
      </p:nvGrpSpPr>
      <p:grpSpPr>
        <a:xfrm>
          <a:off x="0" y="0"/>
          <a:ext cx="0" cy="0"/>
          <a:chOff x="0" y="0"/>
          <a:chExt cx="0" cy="0"/>
        </a:xfrm>
      </p:grpSpPr>
      <p:sp>
        <p:nvSpPr>
          <p:cNvPr id="33" name="Google Shape;33;p7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75"/>
          <p:cNvSpPr txBox="1"/>
          <p:nvPr>
            <p:ph idx="1" type="body"/>
          </p:nvPr>
        </p:nvSpPr>
        <p:spPr>
          <a:xfrm>
            <a:off x="1205344" y="2011680"/>
            <a:ext cx="4754880" cy="420624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35" name="Google Shape;35;p75"/>
          <p:cNvSpPr txBox="1"/>
          <p:nvPr>
            <p:ph idx="2" type="body"/>
          </p:nvPr>
        </p:nvSpPr>
        <p:spPr>
          <a:xfrm>
            <a:off x="6230391" y="2011680"/>
            <a:ext cx="4754880" cy="420624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36" name="Google Shape;36;p7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7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7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39" name="Shape 39"/>
        <p:cNvGrpSpPr/>
        <p:nvPr/>
      </p:nvGrpSpPr>
      <p:grpSpPr>
        <a:xfrm>
          <a:off x="0" y="0"/>
          <a:ext cx="0" cy="0"/>
          <a:chOff x="0" y="0"/>
          <a:chExt cx="0" cy="0"/>
        </a:xfrm>
      </p:grpSpPr>
      <p:sp>
        <p:nvSpPr>
          <p:cNvPr id="40" name="Google Shape;40;p7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76"/>
          <p:cNvSpPr txBox="1"/>
          <p:nvPr>
            <p:ph idx="1" type="body"/>
          </p:nvPr>
        </p:nvSpPr>
        <p:spPr>
          <a:xfrm>
            <a:off x="1207008" y="1913470"/>
            <a:ext cx="4754880" cy="74309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100"/>
              <a:buNone/>
              <a:defRPr b="1" sz="2100"/>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2" name="Google Shape;42;p76"/>
          <p:cNvSpPr txBox="1"/>
          <p:nvPr>
            <p:ph idx="2" type="body"/>
          </p:nvPr>
        </p:nvSpPr>
        <p:spPr>
          <a:xfrm>
            <a:off x="1207008" y="2656566"/>
            <a:ext cx="4754880" cy="356616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43" name="Google Shape;43;p76"/>
          <p:cNvSpPr txBox="1"/>
          <p:nvPr>
            <p:ph idx="3" type="body"/>
          </p:nvPr>
        </p:nvSpPr>
        <p:spPr>
          <a:xfrm>
            <a:off x="6231230" y="1913470"/>
            <a:ext cx="4754880" cy="74309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100"/>
              <a:buNone/>
              <a:defRPr b="1" sz="2100"/>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4" name="Google Shape;44;p76"/>
          <p:cNvSpPr txBox="1"/>
          <p:nvPr>
            <p:ph idx="4" type="body"/>
          </p:nvPr>
        </p:nvSpPr>
        <p:spPr>
          <a:xfrm>
            <a:off x="6231230" y="2656564"/>
            <a:ext cx="4754880" cy="356616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45" name="Google Shape;45;p7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7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8" name="Shape 48"/>
        <p:cNvGrpSpPr/>
        <p:nvPr/>
      </p:nvGrpSpPr>
      <p:grpSpPr>
        <a:xfrm>
          <a:off x="0" y="0"/>
          <a:ext cx="0" cy="0"/>
          <a:chOff x="0" y="0"/>
          <a:chExt cx="0" cy="0"/>
        </a:xfrm>
      </p:grpSpPr>
      <p:sp>
        <p:nvSpPr>
          <p:cNvPr id="49" name="Google Shape;49;p7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7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53" name="Shape 53"/>
        <p:cNvGrpSpPr/>
        <p:nvPr/>
      </p:nvGrpSpPr>
      <p:grpSpPr>
        <a:xfrm>
          <a:off x="0" y="0"/>
          <a:ext cx="0" cy="0"/>
          <a:chOff x="0" y="0"/>
          <a:chExt cx="0" cy="0"/>
        </a:xfrm>
      </p:grpSpPr>
      <p:sp>
        <p:nvSpPr>
          <p:cNvPr id="54" name="Google Shape;54;p7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7" name="Shape 57"/>
        <p:cNvGrpSpPr/>
        <p:nvPr/>
      </p:nvGrpSpPr>
      <p:grpSpPr>
        <a:xfrm>
          <a:off x="0" y="0"/>
          <a:ext cx="0" cy="0"/>
          <a:chOff x="0" y="0"/>
          <a:chExt cx="0" cy="0"/>
        </a:xfrm>
      </p:grpSpPr>
      <p:sp>
        <p:nvSpPr>
          <p:cNvPr id="58" name="Google Shape;58;p7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79"/>
          <p:cNvSpPr txBox="1"/>
          <p:nvPr>
            <p:ph idx="1" type="body"/>
          </p:nvPr>
        </p:nvSpPr>
        <p:spPr>
          <a:xfrm>
            <a:off x="1207008" y="2120054"/>
            <a:ext cx="6126480" cy="4114800"/>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200"/>
              </a:spcBef>
              <a:spcAft>
                <a:spcPts val="0"/>
              </a:spcAft>
              <a:buSzPts val="3200"/>
              <a:buChar char="▪"/>
              <a:defRPr sz="3200"/>
            </a:lvl1pPr>
            <a:lvl2pPr indent="-406400" lvl="1" marL="914400" algn="l">
              <a:lnSpc>
                <a:spcPct val="90000"/>
              </a:lnSpc>
              <a:spcBef>
                <a:spcPts val="200"/>
              </a:spcBef>
              <a:spcAft>
                <a:spcPts val="0"/>
              </a:spcAft>
              <a:buSzPts val="2800"/>
              <a:buChar char="▪"/>
              <a:defRPr sz="2800"/>
            </a:lvl2pPr>
            <a:lvl3pPr indent="-381000" lvl="2" marL="1371600" algn="l">
              <a:lnSpc>
                <a:spcPct val="90000"/>
              </a:lnSpc>
              <a:spcBef>
                <a:spcPts val="400"/>
              </a:spcBef>
              <a:spcAft>
                <a:spcPts val="0"/>
              </a:spcAft>
              <a:buSzPts val="2400"/>
              <a:buChar char="▪"/>
              <a:defRPr sz="2400"/>
            </a:lvl3pPr>
            <a:lvl4pPr indent="-355600" lvl="3" marL="1828800" algn="l">
              <a:lnSpc>
                <a:spcPct val="90000"/>
              </a:lnSpc>
              <a:spcBef>
                <a:spcPts val="400"/>
              </a:spcBef>
              <a:spcAft>
                <a:spcPts val="0"/>
              </a:spcAft>
              <a:buSzPts val="2000"/>
              <a:buChar char="▪"/>
              <a:defRPr sz="2000"/>
            </a:lvl4pPr>
            <a:lvl5pPr indent="-355600" lvl="4" marL="2286000" algn="l">
              <a:lnSpc>
                <a:spcPct val="90000"/>
              </a:lnSpc>
              <a:spcBef>
                <a:spcPts val="400"/>
              </a:spcBef>
              <a:spcAft>
                <a:spcPts val="0"/>
              </a:spcAft>
              <a:buSzPts val="2000"/>
              <a:buChar char="▪"/>
              <a:defRPr sz="2000"/>
            </a:lvl5pPr>
            <a:lvl6pPr indent="-355600" lvl="5" marL="2743200" algn="l">
              <a:lnSpc>
                <a:spcPct val="90000"/>
              </a:lnSpc>
              <a:spcBef>
                <a:spcPts val="400"/>
              </a:spcBef>
              <a:spcAft>
                <a:spcPts val="0"/>
              </a:spcAft>
              <a:buSzPts val="2000"/>
              <a:buChar char="▪"/>
              <a:defRPr sz="2000"/>
            </a:lvl6pPr>
            <a:lvl7pPr indent="-355600" lvl="6" marL="3200400" algn="l">
              <a:lnSpc>
                <a:spcPct val="90000"/>
              </a:lnSpc>
              <a:spcBef>
                <a:spcPts val="400"/>
              </a:spcBef>
              <a:spcAft>
                <a:spcPts val="0"/>
              </a:spcAft>
              <a:buSzPts val="2000"/>
              <a:buChar char="▪"/>
              <a:defRPr sz="2000"/>
            </a:lvl7pPr>
            <a:lvl8pPr indent="-355600" lvl="7" marL="3657600" algn="l">
              <a:lnSpc>
                <a:spcPct val="90000"/>
              </a:lnSpc>
              <a:spcBef>
                <a:spcPts val="400"/>
              </a:spcBef>
              <a:spcAft>
                <a:spcPts val="0"/>
              </a:spcAft>
              <a:buSzPts val="2000"/>
              <a:buChar char="▪"/>
              <a:defRPr sz="2000"/>
            </a:lvl8pPr>
            <a:lvl9pPr indent="-355600" lvl="8" marL="4114800" algn="l">
              <a:lnSpc>
                <a:spcPct val="90000"/>
              </a:lnSpc>
              <a:spcBef>
                <a:spcPts val="400"/>
              </a:spcBef>
              <a:spcAft>
                <a:spcPts val="400"/>
              </a:spcAft>
              <a:buSzPts val="2000"/>
              <a:buChar char="▪"/>
              <a:defRPr sz="2000"/>
            </a:lvl9pPr>
          </a:lstStyle>
          <a:p/>
        </p:txBody>
      </p:sp>
      <p:sp>
        <p:nvSpPr>
          <p:cNvPr id="60" name="Google Shape;60;p79"/>
          <p:cNvSpPr txBox="1"/>
          <p:nvPr>
            <p:ph idx="2" type="body"/>
          </p:nvPr>
        </p:nvSpPr>
        <p:spPr>
          <a:xfrm>
            <a:off x="7789023" y="2147486"/>
            <a:ext cx="3200400" cy="3432319"/>
          </a:xfrm>
          <a:prstGeom prst="rect">
            <a:avLst/>
          </a:prstGeom>
          <a:noFill/>
          <a:ln>
            <a:noFill/>
          </a:ln>
        </p:spPr>
        <p:txBody>
          <a:bodyPr anchorCtr="0" anchor="t" bIns="45700" lIns="91425" spcFirstLastPara="1" rIns="91425" wrap="square" tIns="45700">
            <a:normAutofit/>
          </a:bodyPr>
          <a:lstStyle>
            <a:lvl1pPr indent="-228600" lvl="0" marL="457200" algn="l">
              <a:lnSpc>
                <a:spcPct val="95000"/>
              </a:lnSpc>
              <a:spcBef>
                <a:spcPts val="1200"/>
              </a:spcBef>
              <a:spcAft>
                <a:spcPts val="0"/>
              </a:spcAft>
              <a:buSzPts val="1800"/>
              <a:buNone/>
              <a:defRPr sz="1800"/>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61" name="Google Shape;61;p7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7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7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4" name="Shape 64"/>
        <p:cNvGrpSpPr/>
        <p:nvPr/>
      </p:nvGrpSpPr>
      <p:grpSpPr>
        <a:xfrm>
          <a:off x="0" y="0"/>
          <a:ext cx="0" cy="0"/>
          <a:chOff x="0" y="0"/>
          <a:chExt cx="0" cy="0"/>
        </a:xfrm>
      </p:grpSpPr>
      <p:sp>
        <p:nvSpPr>
          <p:cNvPr id="65" name="Google Shape;65;p8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80"/>
          <p:cNvSpPr/>
          <p:nvPr>
            <p:ph idx="2" type="pic"/>
          </p:nvPr>
        </p:nvSpPr>
        <p:spPr>
          <a:xfrm>
            <a:off x="1280160" y="2211494"/>
            <a:ext cx="6126480" cy="3931920"/>
          </a:xfrm>
          <a:prstGeom prst="rect">
            <a:avLst/>
          </a:prstGeom>
          <a:solidFill>
            <a:srgbClr val="F7F7F7"/>
          </a:solidFill>
          <a:ln>
            <a:noFill/>
          </a:ln>
        </p:spPr>
        <p:txBody>
          <a:bodyPr anchorCtr="0" anchor="t" bIns="45700" lIns="91425" spcFirstLastPara="1" rIns="91425" wrap="square" tIns="365750">
            <a:normAutofit/>
          </a:bodyPr>
          <a:lstStyle>
            <a:lvl1pPr lvl="0" marR="0" rtl="0" algn="ctr">
              <a:lnSpc>
                <a:spcPct val="90000"/>
              </a:lnSpc>
              <a:spcBef>
                <a:spcPts val="1200"/>
              </a:spcBef>
              <a:spcAft>
                <a:spcPts val="0"/>
              </a:spcAft>
              <a:buClr>
                <a:schemeClr val="lt1"/>
              </a:buClr>
              <a:buSzPts val="3200"/>
              <a:buFont typeface="Noto Sans Symbols"/>
              <a:buNone/>
              <a:defRPr b="0" i="0" sz="3200" u="none" cap="none" strike="noStrike">
                <a:solidFill>
                  <a:srgbClr val="7F7F7F"/>
                </a:solidFill>
                <a:latin typeface="Corbel"/>
                <a:ea typeface="Corbel"/>
                <a:cs typeface="Corbel"/>
                <a:sym typeface="Corbel"/>
              </a:defRPr>
            </a:lvl1pPr>
            <a:lvl2pPr lvl="1" marR="0" rtl="0" algn="l">
              <a:lnSpc>
                <a:spcPct val="90000"/>
              </a:lnSpc>
              <a:spcBef>
                <a:spcPts val="200"/>
              </a:spcBef>
              <a:spcAft>
                <a:spcPts val="0"/>
              </a:spcAft>
              <a:buClr>
                <a:schemeClr val="lt1"/>
              </a:buClr>
              <a:buSzPts val="2800"/>
              <a:buFont typeface="Noto Sans Symbols"/>
              <a:buNone/>
              <a:defRPr b="0" i="0" sz="2800" u="none" cap="none" strike="noStrike">
                <a:solidFill>
                  <a:schemeClr val="lt1"/>
                </a:solidFill>
                <a:latin typeface="Corbel"/>
                <a:ea typeface="Corbel"/>
                <a:cs typeface="Corbel"/>
                <a:sym typeface="Corbel"/>
              </a:defRPr>
            </a:lvl2pPr>
            <a:lvl3pPr lvl="2" marR="0" rtl="0" algn="l">
              <a:lnSpc>
                <a:spcPct val="90000"/>
              </a:lnSpc>
              <a:spcBef>
                <a:spcPts val="400"/>
              </a:spcBef>
              <a:spcAft>
                <a:spcPts val="0"/>
              </a:spcAft>
              <a:buClr>
                <a:schemeClr val="lt1"/>
              </a:buClr>
              <a:buSzPts val="2400"/>
              <a:buFont typeface="Noto Sans Symbols"/>
              <a:buNone/>
              <a:defRPr b="0" i="0" sz="2400" u="none" cap="none" strike="noStrike">
                <a:solidFill>
                  <a:schemeClr val="lt1"/>
                </a:solidFill>
                <a:latin typeface="Corbel"/>
                <a:ea typeface="Corbel"/>
                <a:cs typeface="Corbel"/>
                <a:sym typeface="Corbel"/>
              </a:defRPr>
            </a:lvl3pPr>
            <a:lvl4pPr lvl="3" marR="0" rtl="0" algn="l">
              <a:lnSpc>
                <a:spcPct val="90000"/>
              </a:lnSpc>
              <a:spcBef>
                <a:spcPts val="400"/>
              </a:spcBef>
              <a:spcAft>
                <a:spcPts val="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4pPr>
            <a:lvl5pPr lvl="4" marR="0" rtl="0" algn="l">
              <a:lnSpc>
                <a:spcPct val="90000"/>
              </a:lnSpc>
              <a:spcBef>
                <a:spcPts val="400"/>
              </a:spcBef>
              <a:spcAft>
                <a:spcPts val="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5pPr>
            <a:lvl6pPr lvl="5" marR="0" rtl="0" algn="l">
              <a:lnSpc>
                <a:spcPct val="90000"/>
              </a:lnSpc>
              <a:spcBef>
                <a:spcPts val="400"/>
              </a:spcBef>
              <a:spcAft>
                <a:spcPts val="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6pPr>
            <a:lvl7pPr lvl="6" marR="0" rtl="0" algn="l">
              <a:lnSpc>
                <a:spcPct val="90000"/>
              </a:lnSpc>
              <a:spcBef>
                <a:spcPts val="400"/>
              </a:spcBef>
              <a:spcAft>
                <a:spcPts val="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7pPr>
            <a:lvl8pPr lvl="7" marR="0" rtl="0" algn="l">
              <a:lnSpc>
                <a:spcPct val="90000"/>
              </a:lnSpc>
              <a:spcBef>
                <a:spcPts val="400"/>
              </a:spcBef>
              <a:spcAft>
                <a:spcPts val="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8pPr>
            <a:lvl9pPr lvl="8" marR="0" rtl="0" algn="l">
              <a:lnSpc>
                <a:spcPct val="90000"/>
              </a:lnSpc>
              <a:spcBef>
                <a:spcPts val="400"/>
              </a:spcBef>
              <a:spcAft>
                <a:spcPts val="400"/>
              </a:spcAft>
              <a:buClr>
                <a:schemeClr val="lt1"/>
              </a:buClr>
              <a:buSzPts val="2000"/>
              <a:buFont typeface="Noto Sans Symbols"/>
              <a:buNone/>
              <a:defRPr b="0" i="0" sz="2000" u="none" cap="none" strike="noStrike">
                <a:solidFill>
                  <a:schemeClr val="lt1"/>
                </a:solidFill>
                <a:latin typeface="Corbel"/>
                <a:ea typeface="Corbel"/>
                <a:cs typeface="Corbel"/>
                <a:sym typeface="Corbel"/>
              </a:defRPr>
            </a:lvl9pPr>
          </a:lstStyle>
          <a:p/>
        </p:txBody>
      </p:sp>
      <p:sp>
        <p:nvSpPr>
          <p:cNvPr id="67" name="Google Shape;67;p80"/>
          <p:cNvSpPr txBox="1"/>
          <p:nvPr>
            <p:ph idx="1" type="body"/>
          </p:nvPr>
        </p:nvSpPr>
        <p:spPr>
          <a:xfrm>
            <a:off x="7790688" y="2150621"/>
            <a:ext cx="3200400" cy="3429000"/>
          </a:xfrm>
          <a:prstGeom prst="rect">
            <a:avLst/>
          </a:prstGeom>
          <a:noFill/>
          <a:ln>
            <a:noFill/>
          </a:ln>
        </p:spPr>
        <p:txBody>
          <a:bodyPr anchorCtr="0" anchor="t" bIns="45700" lIns="91425" spcFirstLastPara="1" rIns="91425" wrap="square" tIns="45700">
            <a:normAutofit/>
          </a:bodyPr>
          <a:lstStyle>
            <a:lvl1pPr indent="-228600" lvl="0" marL="457200" algn="l">
              <a:lnSpc>
                <a:spcPct val="95000"/>
              </a:lnSpc>
              <a:spcBef>
                <a:spcPts val="1200"/>
              </a:spcBef>
              <a:spcAft>
                <a:spcPts val="0"/>
              </a:spcAft>
              <a:buSzPts val="1800"/>
              <a:buNone/>
              <a:defRPr sz="1800"/>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68" name="Google Shape;68;p8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8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8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5" name="Shape 5"/>
        <p:cNvGrpSpPr/>
        <p:nvPr/>
      </p:nvGrpSpPr>
      <p:grpSpPr>
        <a:xfrm>
          <a:off x="0" y="0"/>
          <a:ext cx="0" cy="0"/>
          <a:chOff x="0" y="0"/>
          <a:chExt cx="0" cy="0"/>
        </a:xfrm>
      </p:grpSpPr>
      <p:sp>
        <p:nvSpPr>
          <p:cNvPr id="6" name="Google Shape;6;p71"/>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7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Corbel"/>
              <a:buNone/>
              <a:defRPr b="0" i="0" sz="4000" u="none" cap="none" strike="noStrike">
                <a:solidFill>
                  <a:schemeClr val="dk2"/>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71"/>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Corbel"/>
                <a:ea typeface="Corbel"/>
                <a:cs typeface="Corbel"/>
                <a:sym typeface="Corbe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Corbel"/>
                <a:ea typeface="Corbel"/>
                <a:cs typeface="Corbel"/>
                <a:sym typeface="Corbe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Corbel"/>
                <a:ea typeface="Corbel"/>
                <a:cs typeface="Corbel"/>
                <a:sym typeface="Corbe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9pPr>
          </a:lstStyle>
          <a:p/>
        </p:txBody>
      </p:sp>
      <p:sp>
        <p:nvSpPr>
          <p:cNvPr id="9" name="Google Shape;9;p7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9pPr>
          </a:lstStyle>
          <a:p/>
        </p:txBody>
      </p:sp>
      <p:sp>
        <p:nvSpPr>
          <p:cNvPr id="10" name="Google Shape;10;p7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9pPr>
          </a:lstStyle>
          <a:p/>
        </p:txBody>
      </p:sp>
      <p:sp>
        <p:nvSpPr>
          <p:cNvPr id="11" name="Google Shape;11;p7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Corbel"/>
                <a:ea typeface="Corbel"/>
                <a:cs typeface="Corbel"/>
                <a:sym typeface="Corbel"/>
              </a:defRPr>
            </a:lvl1pPr>
            <a:lvl2pPr indent="0" lvl="1" marL="0" marR="0" rtl="0" algn="l">
              <a:spcBef>
                <a:spcPts val="0"/>
              </a:spcBef>
              <a:buNone/>
              <a:defRPr b="0" i="0" sz="1200" u="none" cap="none" strike="noStrike">
                <a:solidFill>
                  <a:schemeClr val="lt1"/>
                </a:solidFill>
                <a:latin typeface="Corbel"/>
                <a:ea typeface="Corbel"/>
                <a:cs typeface="Corbel"/>
                <a:sym typeface="Corbel"/>
              </a:defRPr>
            </a:lvl2pPr>
            <a:lvl3pPr indent="0" lvl="2" marL="0" marR="0" rtl="0" algn="l">
              <a:spcBef>
                <a:spcPts val="0"/>
              </a:spcBef>
              <a:buNone/>
              <a:defRPr b="0" i="0" sz="1200" u="none" cap="none" strike="noStrike">
                <a:solidFill>
                  <a:schemeClr val="lt1"/>
                </a:solidFill>
                <a:latin typeface="Corbel"/>
                <a:ea typeface="Corbel"/>
                <a:cs typeface="Corbel"/>
                <a:sym typeface="Corbel"/>
              </a:defRPr>
            </a:lvl3pPr>
            <a:lvl4pPr indent="0" lvl="3" marL="0" marR="0" rtl="0" algn="l">
              <a:spcBef>
                <a:spcPts val="0"/>
              </a:spcBef>
              <a:buNone/>
              <a:defRPr b="0" i="0" sz="1200" u="none" cap="none" strike="noStrike">
                <a:solidFill>
                  <a:schemeClr val="lt1"/>
                </a:solidFill>
                <a:latin typeface="Corbel"/>
                <a:ea typeface="Corbel"/>
                <a:cs typeface="Corbel"/>
                <a:sym typeface="Corbel"/>
              </a:defRPr>
            </a:lvl4pPr>
            <a:lvl5pPr indent="0" lvl="4" marL="0" marR="0" rtl="0" algn="l">
              <a:spcBef>
                <a:spcPts val="0"/>
              </a:spcBef>
              <a:buNone/>
              <a:defRPr b="0" i="0" sz="1200" u="none" cap="none" strike="noStrike">
                <a:solidFill>
                  <a:schemeClr val="lt1"/>
                </a:solidFill>
                <a:latin typeface="Corbel"/>
                <a:ea typeface="Corbel"/>
                <a:cs typeface="Corbel"/>
                <a:sym typeface="Corbel"/>
              </a:defRPr>
            </a:lvl5pPr>
            <a:lvl6pPr indent="0" lvl="5" marL="0" marR="0" rtl="0" algn="l">
              <a:spcBef>
                <a:spcPts val="0"/>
              </a:spcBef>
              <a:buNone/>
              <a:defRPr b="0" i="0" sz="1200" u="none" cap="none" strike="noStrike">
                <a:solidFill>
                  <a:schemeClr val="lt1"/>
                </a:solidFill>
                <a:latin typeface="Corbel"/>
                <a:ea typeface="Corbel"/>
                <a:cs typeface="Corbel"/>
                <a:sym typeface="Corbel"/>
              </a:defRPr>
            </a:lvl6pPr>
            <a:lvl7pPr indent="0" lvl="6" marL="0" marR="0" rtl="0" algn="l">
              <a:spcBef>
                <a:spcPts val="0"/>
              </a:spcBef>
              <a:buNone/>
              <a:defRPr b="0" i="0" sz="1200" u="none" cap="none" strike="noStrike">
                <a:solidFill>
                  <a:schemeClr val="lt1"/>
                </a:solidFill>
                <a:latin typeface="Corbel"/>
                <a:ea typeface="Corbel"/>
                <a:cs typeface="Corbel"/>
                <a:sym typeface="Corbel"/>
              </a:defRPr>
            </a:lvl7pPr>
            <a:lvl8pPr indent="0" lvl="7" marL="0" marR="0" rtl="0" algn="l">
              <a:spcBef>
                <a:spcPts val="0"/>
              </a:spcBef>
              <a:buNone/>
              <a:defRPr b="0" i="0" sz="1200" u="none" cap="none" strike="noStrike">
                <a:solidFill>
                  <a:schemeClr val="lt1"/>
                </a:solidFill>
                <a:latin typeface="Corbel"/>
                <a:ea typeface="Corbel"/>
                <a:cs typeface="Corbel"/>
                <a:sym typeface="Corbel"/>
              </a:defRPr>
            </a:lvl8pPr>
            <a:lvl9pPr indent="0" lvl="8" marL="0" marR="0" rtl="0" algn="l">
              <a:spcBef>
                <a:spcPts val="0"/>
              </a:spcBef>
              <a:buNone/>
              <a:defRPr b="0" i="0" sz="1200" u="none" cap="none" strike="noStrike">
                <a:solidFill>
                  <a:schemeClr val="lt1"/>
                </a:solidFill>
                <a:latin typeface="Corbel"/>
                <a:ea typeface="Corbel"/>
                <a:cs typeface="Corbel"/>
                <a:sym typeface="Corbel"/>
              </a:defRPr>
            </a:lvl9pPr>
          </a:lstStyle>
          <a:p>
            <a:pPr indent="0" lvl="0" marL="0" rtl="0" algn="l">
              <a:spcBef>
                <a:spcPts val="0"/>
              </a:spcBef>
              <a:spcAft>
                <a:spcPts val="0"/>
              </a:spcAft>
              <a:buNone/>
            </a:pPr>
            <a:fld id="{00000000-1234-1234-1234-123412341234}" type="slidenum">
              <a:rPr lang="en-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youtube.com/watch?v=gIdXLMVP6VU" TargetMode="External"/><Relationship Id="rId4" Type="http://schemas.openxmlformats.org/officeDocument/2006/relationships/image" Target="../media/image1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gif"/><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 Id="rId3" Type="http://schemas.openxmlformats.org/officeDocument/2006/relationships/image" Target="../media/image7.jpg"/><Relationship Id="rId4" Type="http://schemas.openxmlformats.org/officeDocument/2006/relationships/image" Target="../media/image8.png"/><Relationship Id="rId5" Type="http://schemas.openxmlformats.org/officeDocument/2006/relationships/image" Target="../media/image5.png"/><Relationship Id="rId6" Type="http://schemas.openxmlformats.org/officeDocument/2006/relationships/image" Target="../media/image6.jp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 Id="rId3" Type="http://schemas.openxmlformats.org/officeDocument/2006/relationships/image" Target="../media/image9.jp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 Id="rId3"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 Id="rId3" Type="http://schemas.openxmlformats.org/officeDocument/2006/relationships/hyperlink" Target="https://www.youtube.com/watch?v=uxZQa5s_94c" TargetMode="External"/><Relationship Id="rId4" Type="http://schemas.openxmlformats.org/officeDocument/2006/relationships/hyperlink" Target="https://www.youtube.com/watch?v=ietAUruStV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6000"/>
              <a:buFont typeface="Corbel"/>
              <a:buNone/>
            </a:pPr>
            <a:r>
              <a:rPr lang="en-CA"/>
              <a:t>ENGINES </a:t>
            </a:r>
            <a:endParaRPr/>
          </a:p>
        </p:txBody>
      </p:sp>
      <p:sp>
        <p:nvSpPr>
          <p:cNvPr id="89" name="Google Shape;89;p1"/>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2000"/>
              <a:buNone/>
            </a:pPr>
            <a:r>
              <a:rPr lang="en-CA">
                <a:solidFill>
                  <a:schemeClr val="dk1"/>
                </a:solidFill>
              </a:rPr>
              <a:t>https://www.youtube.com/watch?v=</a:t>
            </a:r>
            <a:r>
              <a:rPr lang="en-CA" u="sng">
                <a:solidFill>
                  <a:schemeClr val="dk1"/>
                </a:solidFill>
                <a:hlinkClick r:id="rId3"/>
              </a:rPr>
              <a:t>gIdXLMVP6VU</a:t>
            </a:r>
            <a:endParaRPr>
              <a:solidFill>
                <a:schemeClr val="dk1"/>
              </a:solidFill>
            </a:endParaRPr>
          </a:p>
        </p:txBody>
      </p:sp>
      <p:pic>
        <p:nvPicPr>
          <p:cNvPr id="90" name="Google Shape;90;p1"/>
          <p:cNvPicPr preferRelativeResize="0"/>
          <p:nvPr/>
        </p:nvPicPr>
        <p:blipFill rotWithShape="1">
          <a:blip r:embed="rId4">
            <a:alphaModFix/>
          </a:blip>
          <a:srcRect b="0" l="0" r="0" t="0"/>
          <a:stretch/>
        </p:blipFill>
        <p:spPr>
          <a:xfrm>
            <a:off x="7949791" y="2267388"/>
            <a:ext cx="3442457" cy="1012708"/>
          </a:xfrm>
          <a:prstGeom prst="rect">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xEl>
                                              <p:pRg end="0" st="0"/>
                                            </p:txEl>
                                          </p:spTgt>
                                        </p:tgtEl>
                                        <p:attrNameLst>
                                          <p:attrName>style.visibility</p:attrName>
                                        </p:attrNameLst>
                                      </p:cBhvr>
                                      <p:to>
                                        <p:strVal val="visible"/>
                                      </p:to>
                                    </p:set>
                                    <p:animEffect filter="fade" transition="in">
                                      <p:cBhvr>
                                        <p:cTn dur="500"/>
                                        <p:tgtEl>
                                          <p:spTgt spid="8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1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TURBOCHARGING </a:t>
            </a:r>
            <a:endParaRPr/>
          </a:p>
        </p:txBody>
      </p:sp>
      <p:sp>
        <p:nvSpPr>
          <p:cNvPr id="146" name="Google Shape;146;p10"/>
          <p:cNvSpPr txBox="1"/>
          <p:nvPr>
            <p:ph idx="1" type="body"/>
          </p:nvPr>
        </p:nvSpPr>
        <p:spPr>
          <a:xfrm>
            <a:off x="531800" y="2329831"/>
            <a:ext cx="10977896" cy="484632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A turbocharger is installed between the air intake and the carburetor so that it compresses the air before it is mixed with the metered fuel in the carburetor.  </a:t>
            </a:r>
            <a:endParaRPr/>
          </a:p>
          <a:p>
            <a:pPr indent="-182880" lvl="0" marL="182880" rtl="0" algn="just">
              <a:lnSpc>
                <a:spcPct val="90000"/>
              </a:lnSpc>
              <a:spcBef>
                <a:spcPts val="1400"/>
              </a:spcBef>
              <a:spcAft>
                <a:spcPts val="0"/>
              </a:spcAft>
              <a:buSzPts val="1800"/>
              <a:buChar char="▪"/>
            </a:pPr>
            <a:r>
              <a:rPr lang="en-CA" sz="1800"/>
              <a:t>Control of the turbocharger is provided by either an automatic control or a manual control. There are two types of the latter. </a:t>
            </a:r>
            <a:endParaRPr/>
          </a:p>
          <a:p>
            <a:pPr indent="-182880" lvl="0" marL="182880" rtl="0" algn="just">
              <a:lnSpc>
                <a:spcPct val="90000"/>
              </a:lnSpc>
              <a:spcBef>
                <a:spcPts val="1400"/>
              </a:spcBef>
              <a:spcAft>
                <a:spcPts val="0"/>
              </a:spcAft>
              <a:buSzPts val="1800"/>
              <a:buChar char="▪"/>
            </a:pPr>
            <a:r>
              <a:rPr lang="en-CA" sz="1800"/>
              <a:t>The simplest form of a manual control is the fixed bleed system which does not have a wastegate. </a:t>
            </a:r>
            <a:endParaRPr/>
          </a:p>
          <a:p>
            <a:pPr indent="-182880" lvl="0" marL="182880" rtl="0" algn="just">
              <a:lnSpc>
                <a:spcPct val="90000"/>
              </a:lnSpc>
              <a:spcBef>
                <a:spcPts val="1400"/>
              </a:spcBef>
              <a:spcAft>
                <a:spcPts val="0"/>
              </a:spcAft>
              <a:buSzPts val="1800"/>
              <a:buChar char="▪"/>
            </a:pPr>
            <a:r>
              <a:rPr lang="en-CA" sz="1800"/>
              <a:t>In operating a turbocharger system, it is important to be aware of throttle sensitivity and the need for slow and smooth throttle movements. The turbocharger does not react instantly but needs time to follow throttle movements and then stabilize. </a:t>
            </a:r>
            <a:endParaRPr/>
          </a:p>
          <a:p>
            <a:pPr indent="-182880" lvl="0" marL="182880" rtl="0" algn="just">
              <a:lnSpc>
                <a:spcPct val="90000"/>
              </a:lnSpc>
              <a:spcBef>
                <a:spcPts val="1400"/>
              </a:spcBef>
              <a:spcAft>
                <a:spcPts val="0"/>
              </a:spcAft>
              <a:buSzPts val="1800"/>
              <a:buChar char="▪"/>
            </a:pPr>
            <a:r>
              <a:rPr lang="en-CA" sz="1800"/>
              <a:t>The great advantage of turbocharging is the increased performance at altitude. A turbocharged engine is able to deliver full power at altitudes much above the service ceiling of a normally aspirated engine. Better climb performance, faster cruise at altitude, better take-off performance at high density altitude airports are therefore possible.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0" st="0"/>
                                            </p:txEl>
                                          </p:spTgt>
                                        </p:tgtEl>
                                        <p:attrNameLst>
                                          <p:attrName>style.visibility</p:attrName>
                                        </p:attrNameLst>
                                      </p:cBhvr>
                                      <p:to>
                                        <p:strVal val="visible"/>
                                      </p:to>
                                    </p:set>
                                    <p:animEffect filter="fade" transition="in">
                                      <p:cBhvr>
                                        <p:cTn dur="500"/>
                                        <p:tgtEl>
                                          <p:spTgt spid="14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1" st="1"/>
                                            </p:txEl>
                                          </p:spTgt>
                                        </p:tgtEl>
                                        <p:attrNameLst>
                                          <p:attrName>style.visibility</p:attrName>
                                        </p:attrNameLst>
                                      </p:cBhvr>
                                      <p:to>
                                        <p:strVal val="visible"/>
                                      </p:to>
                                    </p:set>
                                    <p:animEffect filter="fade" transition="in">
                                      <p:cBhvr>
                                        <p:cTn dur="500"/>
                                        <p:tgtEl>
                                          <p:spTgt spid="14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2" st="2"/>
                                            </p:txEl>
                                          </p:spTgt>
                                        </p:tgtEl>
                                        <p:attrNameLst>
                                          <p:attrName>style.visibility</p:attrName>
                                        </p:attrNameLst>
                                      </p:cBhvr>
                                      <p:to>
                                        <p:strVal val="visible"/>
                                      </p:to>
                                    </p:set>
                                    <p:animEffect filter="fade" transition="in">
                                      <p:cBhvr>
                                        <p:cTn dur="500"/>
                                        <p:tgtEl>
                                          <p:spTgt spid="14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3" st="3"/>
                                            </p:txEl>
                                          </p:spTgt>
                                        </p:tgtEl>
                                        <p:attrNameLst>
                                          <p:attrName>style.visibility</p:attrName>
                                        </p:attrNameLst>
                                      </p:cBhvr>
                                      <p:to>
                                        <p:strVal val="visible"/>
                                      </p:to>
                                    </p:set>
                                    <p:animEffect filter="fade" transition="in">
                                      <p:cBhvr>
                                        <p:cTn dur="500"/>
                                        <p:tgtEl>
                                          <p:spTgt spid="14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4" st="4"/>
                                            </p:txEl>
                                          </p:spTgt>
                                        </p:tgtEl>
                                        <p:attrNameLst>
                                          <p:attrName>style.visibility</p:attrName>
                                        </p:attrNameLst>
                                      </p:cBhvr>
                                      <p:to>
                                        <p:strVal val="visible"/>
                                      </p:to>
                                    </p:set>
                                    <p:animEffect filter="fade" transition="in">
                                      <p:cBhvr>
                                        <p:cTn dur="500"/>
                                        <p:tgtEl>
                                          <p:spTgt spid="146">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5" st="5"/>
                                            </p:txEl>
                                          </p:spTgt>
                                        </p:tgtEl>
                                        <p:attrNameLst>
                                          <p:attrName>style.visibility</p:attrName>
                                        </p:attrNameLst>
                                      </p:cBhvr>
                                      <p:to>
                                        <p:strVal val="visible"/>
                                      </p:to>
                                    </p:set>
                                    <p:animEffect filter="fade" transition="in">
                                      <p:cBhvr>
                                        <p:cTn dur="500"/>
                                        <p:tgtEl>
                                          <p:spTgt spid="146">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6" st="6"/>
                                            </p:txEl>
                                          </p:spTgt>
                                        </p:tgtEl>
                                        <p:attrNameLst>
                                          <p:attrName>style.visibility</p:attrName>
                                        </p:attrNameLst>
                                      </p:cBhvr>
                                      <p:to>
                                        <p:strVal val="visible"/>
                                      </p:to>
                                    </p:set>
                                    <p:animEffect filter="fade" transition="in">
                                      <p:cBhvr>
                                        <p:cTn dur="500"/>
                                        <p:tgtEl>
                                          <p:spTgt spid="146">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7" st="7"/>
                                            </p:txEl>
                                          </p:spTgt>
                                        </p:tgtEl>
                                        <p:attrNameLst>
                                          <p:attrName>style.visibility</p:attrName>
                                        </p:attrNameLst>
                                      </p:cBhvr>
                                      <p:to>
                                        <p:strVal val="visible"/>
                                      </p:to>
                                    </p:set>
                                    <p:animEffect filter="fade" transition="in">
                                      <p:cBhvr>
                                        <p:cTn dur="500"/>
                                        <p:tgtEl>
                                          <p:spTgt spid="146">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Google Shape;151;p1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SUPERCHARGING</a:t>
            </a:r>
            <a:endParaRPr/>
          </a:p>
        </p:txBody>
      </p:sp>
      <p:sp>
        <p:nvSpPr>
          <p:cNvPr id="152" name="Google Shape;152;p11"/>
          <p:cNvSpPr txBox="1"/>
          <p:nvPr>
            <p:ph idx="1" type="body"/>
          </p:nvPr>
        </p:nvSpPr>
        <p:spPr>
          <a:xfrm>
            <a:off x="1043529" y="2481463"/>
            <a:ext cx="978408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supercharger is an internally driven compressor, powered directly from the engine. As much as 16% of the engine power can be required to drive the supercharger. It is installed downstream from the carburetor. This is called forced induction. </a:t>
            </a:r>
            <a:endParaRPr/>
          </a:p>
          <a:p>
            <a:pPr indent="-182880" lvl="0" marL="182880" rtl="0" algn="just">
              <a:lnSpc>
                <a:spcPct val="90000"/>
              </a:lnSpc>
              <a:spcBef>
                <a:spcPts val="1400"/>
              </a:spcBef>
              <a:spcAft>
                <a:spcPts val="0"/>
              </a:spcAft>
              <a:buSzPts val="1800"/>
              <a:buChar char="▪"/>
            </a:pPr>
            <a:r>
              <a:rPr lang="en-CA" sz="1800"/>
              <a:t>Forced induction may be used to increase the power of an engine at low altitudes. In this case the pressure over and above sea level atmospheric pressure which is forced into the manifold is called boost. This term is also used in the application of turbocharging.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xEl>
                                              <p:pRg end="0" st="0"/>
                                            </p:txEl>
                                          </p:spTgt>
                                        </p:tgtEl>
                                        <p:attrNameLst>
                                          <p:attrName>style.visibility</p:attrName>
                                        </p:attrNameLst>
                                      </p:cBhvr>
                                      <p:to>
                                        <p:strVal val="visible"/>
                                      </p:to>
                                    </p:set>
                                    <p:animEffect filter="fade" transition="in">
                                      <p:cBhvr>
                                        <p:cTn dur="500"/>
                                        <p:tgtEl>
                                          <p:spTgt spid="15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xEl>
                                              <p:pRg end="1" st="1"/>
                                            </p:txEl>
                                          </p:spTgt>
                                        </p:tgtEl>
                                        <p:attrNameLst>
                                          <p:attrName>style.visibility</p:attrName>
                                        </p:attrNameLst>
                                      </p:cBhvr>
                                      <p:to>
                                        <p:strVal val="visible"/>
                                      </p:to>
                                    </p:set>
                                    <p:animEffect filter="fade" transition="in">
                                      <p:cBhvr>
                                        <p:cTn dur="500"/>
                                        <p:tgtEl>
                                          <p:spTgt spid="152">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1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TIMING </a:t>
            </a:r>
            <a:endParaRPr/>
          </a:p>
        </p:txBody>
      </p:sp>
      <p:sp>
        <p:nvSpPr>
          <p:cNvPr id="158" name="Google Shape;158;p12"/>
          <p:cNvSpPr txBox="1"/>
          <p:nvPr>
            <p:ph idx="1" type="body"/>
          </p:nvPr>
        </p:nvSpPr>
        <p:spPr>
          <a:xfrm>
            <a:off x="297765" y="2216416"/>
            <a:ext cx="8388991" cy="750181"/>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Better performance is obtained from the engine by what is known as valve lead, lag, and overlap. Valves require time to open and close. They therefore are timed to open early and close late in order not to waste any of the induction or exhaust strokes.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p:txBody>
      </p:sp>
      <p:pic>
        <p:nvPicPr>
          <p:cNvPr descr="A close up of a clock&#10;&#10;Description automatically generated" id="159" name="Google Shape;159;p12"/>
          <p:cNvPicPr preferRelativeResize="0"/>
          <p:nvPr/>
        </p:nvPicPr>
        <p:blipFill rotWithShape="1">
          <a:blip r:embed="rId3">
            <a:alphaModFix/>
          </a:blip>
          <a:srcRect b="0" l="0" r="0" t="0"/>
          <a:stretch/>
        </p:blipFill>
        <p:spPr>
          <a:xfrm>
            <a:off x="2620502" y="3429000"/>
            <a:ext cx="3743518" cy="3284025"/>
          </a:xfrm>
          <a:prstGeom prst="rect">
            <a:avLst/>
          </a:prstGeom>
          <a:noFill/>
          <a:ln>
            <a:noFill/>
          </a:ln>
        </p:spPr>
      </p:pic>
      <p:pic>
        <p:nvPicPr>
          <p:cNvPr descr="A close up of a device&#10;&#10;Description automatically generated" id="160" name="Google Shape;160;p12"/>
          <p:cNvPicPr preferRelativeResize="0"/>
          <p:nvPr/>
        </p:nvPicPr>
        <p:blipFill rotWithShape="1">
          <a:blip r:embed="rId4">
            <a:alphaModFix/>
          </a:blip>
          <a:srcRect b="0" l="0" r="0" t="0"/>
          <a:stretch/>
        </p:blipFill>
        <p:spPr>
          <a:xfrm>
            <a:off x="9423060" y="1936128"/>
            <a:ext cx="2492132" cy="2985743"/>
          </a:xfrm>
          <a:prstGeom prst="rect">
            <a:avLst/>
          </a:prstGeom>
          <a:noFill/>
          <a:ln>
            <a:noFill/>
          </a:ln>
        </p:spPr>
      </p:pic>
      <p:sp>
        <p:nvSpPr>
          <p:cNvPr id="161" name="Google Shape;161;p12"/>
          <p:cNvSpPr txBox="1"/>
          <p:nvPr/>
        </p:nvSpPr>
        <p:spPr>
          <a:xfrm>
            <a:off x="8086531" y="5096496"/>
            <a:ext cx="4105469" cy="147732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CA" sz="1800" u="none" cap="none" strike="noStrike">
                <a:solidFill>
                  <a:schemeClr val="lt1"/>
                </a:solidFill>
                <a:latin typeface="Corbel"/>
                <a:ea typeface="Corbel"/>
                <a:cs typeface="Corbel"/>
                <a:sym typeface="Corbel"/>
              </a:rPr>
              <a:t>The valve mechanism is operated by a camshaft, which is driven by a gear that mates with another gear attached to the crankshaft. The camshaft rotates at one-half the speed of the crankshaft.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xEl>
                                              <p:pRg end="0" st="0"/>
                                            </p:txEl>
                                          </p:spTgt>
                                        </p:tgtEl>
                                        <p:attrNameLst>
                                          <p:attrName>style.visibility</p:attrName>
                                        </p:attrNameLst>
                                      </p:cBhvr>
                                      <p:to>
                                        <p:strVal val="visible"/>
                                      </p:to>
                                    </p:set>
                                    <p:animEffect filter="fade" transition="in">
                                      <p:cBhvr>
                                        <p:cTn dur="500"/>
                                        <p:tgtEl>
                                          <p:spTgt spid="15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xEl>
                                              <p:pRg end="1" st="1"/>
                                            </p:txEl>
                                          </p:spTgt>
                                        </p:tgtEl>
                                        <p:attrNameLst>
                                          <p:attrName>style.visibility</p:attrName>
                                        </p:attrNameLst>
                                      </p:cBhvr>
                                      <p:to>
                                        <p:strVal val="visible"/>
                                      </p:to>
                                    </p:set>
                                    <p:animEffect filter="fade" transition="in">
                                      <p:cBhvr>
                                        <p:cTn dur="500"/>
                                        <p:tgtEl>
                                          <p:spTgt spid="15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xEl>
                                              <p:pRg end="2" st="2"/>
                                            </p:txEl>
                                          </p:spTgt>
                                        </p:tgtEl>
                                        <p:attrNameLst>
                                          <p:attrName>style.visibility</p:attrName>
                                        </p:attrNameLst>
                                      </p:cBhvr>
                                      <p:to>
                                        <p:strVal val="visible"/>
                                      </p:to>
                                    </p:set>
                                    <p:animEffect filter="fade" transition="in">
                                      <p:cBhvr>
                                        <p:cTn dur="500"/>
                                        <p:tgtEl>
                                          <p:spTgt spid="15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500"/>
                                        <p:tgtEl>
                                          <p:spTgt spid="1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xEl>
                                              <p:pRg end="0" st="0"/>
                                            </p:txEl>
                                          </p:spTgt>
                                        </p:tgtEl>
                                        <p:attrNameLst>
                                          <p:attrName>style.visibility</p:attrName>
                                        </p:attrNameLst>
                                      </p:cBhvr>
                                      <p:to>
                                        <p:strVal val="visible"/>
                                      </p:to>
                                    </p:set>
                                    <p:animEffect filter="fade" transition="in">
                                      <p:cBhvr>
                                        <p:cTn dur="500"/>
                                        <p:tgtEl>
                                          <p:spTgt spid="16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500"/>
                                        <p:tgtEl>
                                          <p:spTgt spid="1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1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VALVE CLEARANCES</a:t>
            </a:r>
            <a:endParaRPr/>
          </a:p>
        </p:txBody>
      </p:sp>
      <p:sp>
        <p:nvSpPr>
          <p:cNvPr id="167" name="Google Shape;167;p13"/>
          <p:cNvSpPr txBox="1"/>
          <p:nvPr>
            <p:ph idx="1" type="body"/>
          </p:nvPr>
        </p:nvSpPr>
        <p:spPr>
          <a:xfrm>
            <a:off x="592185" y="2546778"/>
            <a:ext cx="7612248"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A clearance is necessary between the valve stem and the rocker to prevent the valve being forced off its seat when it gets hot and expands. This is called the valve clearance, or sometimes tappet clearance, of the engine. </a:t>
            </a:r>
            <a:endParaRPr/>
          </a:p>
          <a:p>
            <a:pPr indent="-182880" lvl="0" marL="182880" rtl="0" algn="just">
              <a:lnSpc>
                <a:spcPct val="90000"/>
              </a:lnSpc>
              <a:spcBef>
                <a:spcPts val="1400"/>
              </a:spcBef>
              <a:spcAft>
                <a:spcPts val="0"/>
              </a:spcAft>
              <a:buSzPts val="1800"/>
              <a:buChar char="▪"/>
            </a:pPr>
            <a:r>
              <a:rPr lang="en-CA" sz="1800"/>
              <a:t>The clearances are set cold, allowance being made for correct clearance to be attained when the valves reach their normal working temperature. </a:t>
            </a:r>
            <a:endParaRPr/>
          </a:p>
          <a:p>
            <a:pPr indent="-182880" lvl="0" marL="182880" rtl="0" algn="just">
              <a:lnSpc>
                <a:spcPct val="90000"/>
              </a:lnSpc>
              <a:spcBef>
                <a:spcPts val="1400"/>
              </a:spcBef>
              <a:spcAft>
                <a:spcPts val="0"/>
              </a:spcAft>
              <a:buSzPts val="1800"/>
              <a:buChar char="▪"/>
            </a:pPr>
            <a:r>
              <a:rPr lang="en-CA" sz="1800"/>
              <a:t>Clearances set too wide will cause a loss power, vibration and excessive water.</a:t>
            </a:r>
            <a:endParaRPr/>
          </a:p>
          <a:p>
            <a:pPr indent="-182880" lvl="0" marL="182880" rtl="0" algn="just">
              <a:lnSpc>
                <a:spcPct val="90000"/>
              </a:lnSpc>
              <a:spcBef>
                <a:spcPts val="1400"/>
              </a:spcBef>
              <a:spcAft>
                <a:spcPts val="0"/>
              </a:spcAft>
              <a:buSzPts val="1800"/>
              <a:buChar char="▪"/>
            </a:pPr>
            <a:r>
              <a:rPr lang="en-CA" sz="1800"/>
              <a:t>Clearances set too close are apt to warp the valves and cause serious trouble.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xEl>
                                              <p:pRg end="0" st="0"/>
                                            </p:txEl>
                                          </p:spTgt>
                                        </p:tgtEl>
                                        <p:attrNameLst>
                                          <p:attrName>style.visibility</p:attrName>
                                        </p:attrNameLst>
                                      </p:cBhvr>
                                      <p:to>
                                        <p:strVal val="visible"/>
                                      </p:to>
                                    </p:set>
                                    <p:animEffect filter="fade" transition="in">
                                      <p:cBhvr>
                                        <p:cTn dur="500"/>
                                        <p:tgtEl>
                                          <p:spTgt spid="1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xEl>
                                              <p:pRg end="1" st="1"/>
                                            </p:txEl>
                                          </p:spTgt>
                                        </p:tgtEl>
                                        <p:attrNameLst>
                                          <p:attrName>style.visibility</p:attrName>
                                        </p:attrNameLst>
                                      </p:cBhvr>
                                      <p:to>
                                        <p:strVal val="visible"/>
                                      </p:to>
                                    </p:set>
                                    <p:animEffect filter="fade" transition="in">
                                      <p:cBhvr>
                                        <p:cTn dur="500"/>
                                        <p:tgtEl>
                                          <p:spTgt spid="16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xEl>
                                              <p:pRg end="2" st="2"/>
                                            </p:txEl>
                                          </p:spTgt>
                                        </p:tgtEl>
                                        <p:attrNameLst>
                                          <p:attrName>style.visibility</p:attrName>
                                        </p:attrNameLst>
                                      </p:cBhvr>
                                      <p:to>
                                        <p:strVal val="visible"/>
                                      </p:to>
                                    </p:set>
                                    <p:animEffect filter="fade" transition="in">
                                      <p:cBhvr>
                                        <p:cTn dur="500"/>
                                        <p:tgtEl>
                                          <p:spTgt spid="16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xEl>
                                              <p:pRg end="3" st="3"/>
                                            </p:txEl>
                                          </p:spTgt>
                                        </p:tgtEl>
                                        <p:attrNameLst>
                                          <p:attrName>style.visibility</p:attrName>
                                        </p:attrNameLst>
                                      </p:cBhvr>
                                      <p:to>
                                        <p:strVal val="visible"/>
                                      </p:to>
                                    </p:set>
                                    <p:animEffect filter="fade" transition="in">
                                      <p:cBhvr>
                                        <p:cTn dur="500"/>
                                        <p:tgtEl>
                                          <p:spTgt spid="167">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1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COOLING </a:t>
            </a:r>
            <a:endParaRPr/>
          </a:p>
        </p:txBody>
      </p:sp>
      <p:sp>
        <p:nvSpPr>
          <p:cNvPr id="173" name="Google Shape;173;p14"/>
          <p:cNvSpPr txBox="1"/>
          <p:nvPr>
            <p:ph idx="1" type="body"/>
          </p:nvPr>
        </p:nvSpPr>
        <p:spPr>
          <a:xfrm>
            <a:off x="1110640" y="2367584"/>
            <a:ext cx="840247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heat of combustion reaches temperatures inside the cylinder that are as high as 2,500̊ c. </a:t>
            </a:r>
            <a:endParaRPr/>
          </a:p>
          <a:p>
            <a:pPr indent="-182880" lvl="0" marL="182880" rtl="0" algn="just">
              <a:lnSpc>
                <a:spcPct val="90000"/>
              </a:lnSpc>
              <a:spcBef>
                <a:spcPts val="1400"/>
              </a:spcBef>
              <a:spcAft>
                <a:spcPts val="0"/>
              </a:spcAft>
              <a:buSzPts val="1800"/>
              <a:buChar char="▪"/>
            </a:pPr>
            <a:r>
              <a:rPr lang="en-CA" sz="1800"/>
              <a:t>An appreciable portion of heat is absorbed by the engine parts, cylinder walls, piston heads, etc. This would cause excessive overheating, to the extent of actually fusing or melting the metal parts, if some means were not provided for dissipating it.</a:t>
            </a:r>
            <a:endParaRPr/>
          </a:p>
          <a:p>
            <a:pPr indent="-182880" lvl="0" marL="182880" rtl="0" algn="just">
              <a:lnSpc>
                <a:spcPct val="90000"/>
              </a:lnSpc>
              <a:spcBef>
                <a:spcPts val="1400"/>
              </a:spcBef>
              <a:spcAft>
                <a:spcPts val="0"/>
              </a:spcAft>
              <a:buSzPts val="1800"/>
              <a:buChar char="▪"/>
            </a:pPr>
            <a:r>
              <a:rPr lang="en-CA" sz="1800"/>
              <a:t>The engines of some aircrafts use a liquid coolant, but, by far the most common methods of dissipating engine heat is by circulating cooling air around the engine cylinders. Both horizontally opposed and radial engines are air cooled. Some in-line engines are air cooled, a few models are liquid cooled. </a:t>
            </a:r>
            <a:endParaRPr/>
          </a:p>
          <a:p>
            <a:pPr indent="0" lvl="0" marL="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xEl>
                                              <p:pRg end="0" st="0"/>
                                            </p:txEl>
                                          </p:spTgt>
                                        </p:tgtEl>
                                        <p:attrNameLst>
                                          <p:attrName>style.visibility</p:attrName>
                                        </p:attrNameLst>
                                      </p:cBhvr>
                                      <p:to>
                                        <p:strVal val="visible"/>
                                      </p:to>
                                    </p:set>
                                    <p:animEffect filter="fade" transition="in">
                                      <p:cBhvr>
                                        <p:cTn dur="500"/>
                                        <p:tgtEl>
                                          <p:spTgt spid="17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xEl>
                                              <p:pRg end="1" st="1"/>
                                            </p:txEl>
                                          </p:spTgt>
                                        </p:tgtEl>
                                        <p:attrNameLst>
                                          <p:attrName>style.visibility</p:attrName>
                                        </p:attrNameLst>
                                      </p:cBhvr>
                                      <p:to>
                                        <p:strVal val="visible"/>
                                      </p:to>
                                    </p:set>
                                    <p:animEffect filter="fade" transition="in">
                                      <p:cBhvr>
                                        <p:cTn dur="500"/>
                                        <p:tgtEl>
                                          <p:spTgt spid="17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xEl>
                                              <p:pRg end="2" st="2"/>
                                            </p:txEl>
                                          </p:spTgt>
                                        </p:tgtEl>
                                        <p:attrNameLst>
                                          <p:attrName>style.visibility</p:attrName>
                                        </p:attrNameLst>
                                      </p:cBhvr>
                                      <p:to>
                                        <p:strVal val="visible"/>
                                      </p:to>
                                    </p:set>
                                    <p:animEffect filter="fade" transition="in">
                                      <p:cBhvr>
                                        <p:cTn dur="500"/>
                                        <p:tgtEl>
                                          <p:spTgt spid="17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xEl>
                                              <p:pRg end="3" st="3"/>
                                            </p:txEl>
                                          </p:spTgt>
                                        </p:tgtEl>
                                        <p:attrNameLst>
                                          <p:attrName>style.visibility</p:attrName>
                                        </p:attrNameLst>
                                      </p:cBhvr>
                                      <p:to>
                                        <p:strVal val="visible"/>
                                      </p:to>
                                    </p:set>
                                    <p:animEffect filter="fade" transition="in">
                                      <p:cBhvr>
                                        <p:cTn dur="500"/>
                                        <p:tgtEl>
                                          <p:spTgt spid="173">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1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AIR COOLING </a:t>
            </a:r>
            <a:endParaRPr/>
          </a:p>
        </p:txBody>
      </p:sp>
      <p:sp>
        <p:nvSpPr>
          <p:cNvPr id="179" name="Google Shape;179;p15"/>
          <p:cNvSpPr txBox="1"/>
          <p:nvPr>
            <p:ph idx="1" type="body"/>
          </p:nvPr>
        </p:nvSpPr>
        <p:spPr>
          <a:xfrm>
            <a:off x="1202919" y="2367584"/>
            <a:ext cx="9784080" cy="4206240"/>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1800"/>
              <a:buChar char="▪"/>
            </a:pPr>
            <a:r>
              <a:rPr lang="en-CA" sz="1800"/>
              <a:t>In air-cooled engines, fins are added to the cylinders to provide a greater area of metal to absorb the heat. Ram air passing over the fins absorbs this excess heat and carries it away. This cooling air enters the engine compartment through openings at the rear of the cowling. </a:t>
            </a:r>
            <a:endParaRPr/>
          </a:p>
          <a:p>
            <a:pPr indent="-182880" lvl="0" marL="182880" rtl="0" algn="l">
              <a:lnSpc>
                <a:spcPct val="90000"/>
              </a:lnSpc>
              <a:spcBef>
                <a:spcPts val="1400"/>
              </a:spcBef>
              <a:spcAft>
                <a:spcPts val="0"/>
              </a:spcAft>
              <a:buSzPts val="1800"/>
              <a:buChar char="▪"/>
            </a:pPr>
            <a:r>
              <a:rPr lang="en-CA" sz="1800"/>
              <a:t>Shrouds are used to direct airflow into the engine compartment. Baffles are used to force the cooling air directed by the shrouds, towards the cylinders and other engine parts such as magnetos and generators. </a:t>
            </a:r>
            <a:endParaRPr/>
          </a:p>
          <a:p>
            <a:pPr indent="-182880" lvl="0" marL="182880" rtl="0" algn="l">
              <a:lnSpc>
                <a:spcPct val="90000"/>
              </a:lnSpc>
              <a:spcBef>
                <a:spcPts val="1400"/>
              </a:spcBef>
              <a:spcAft>
                <a:spcPts val="0"/>
              </a:spcAft>
              <a:buSzPts val="1800"/>
              <a:buChar char="▪"/>
            </a:pPr>
            <a:r>
              <a:rPr lang="en-CA" sz="1800"/>
              <a:t>Cooling fans are sometime mounted on the front of the engine are gear-driven from the engine crankshaft. They assist the flow of cooling air at high altitudes where the weight-flow of cooling air is becoming light.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0" st="0"/>
                                            </p:txEl>
                                          </p:spTgt>
                                        </p:tgtEl>
                                        <p:attrNameLst>
                                          <p:attrName>style.visibility</p:attrName>
                                        </p:attrNameLst>
                                      </p:cBhvr>
                                      <p:to>
                                        <p:strVal val="visible"/>
                                      </p:to>
                                    </p:set>
                                    <p:animEffect filter="fade" transition="in">
                                      <p:cBhvr>
                                        <p:cTn dur="500"/>
                                        <p:tgtEl>
                                          <p:spTgt spid="17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1" st="1"/>
                                            </p:txEl>
                                          </p:spTgt>
                                        </p:tgtEl>
                                        <p:attrNameLst>
                                          <p:attrName>style.visibility</p:attrName>
                                        </p:attrNameLst>
                                      </p:cBhvr>
                                      <p:to>
                                        <p:strVal val="visible"/>
                                      </p:to>
                                    </p:set>
                                    <p:animEffect filter="fade" transition="in">
                                      <p:cBhvr>
                                        <p:cTn dur="500"/>
                                        <p:tgtEl>
                                          <p:spTgt spid="17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2" st="2"/>
                                            </p:txEl>
                                          </p:spTgt>
                                        </p:tgtEl>
                                        <p:attrNameLst>
                                          <p:attrName>style.visibility</p:attrName>
                                        </p:attrNameLst>
                                      </p:cBhvr>
                                      <p:to>
                                        <p:strVal val="visible"/>
                                      </p:to>
                                    </p:set>
                                    <p:animEffect filter="fade" transition="in">
                                      <p:cBhvr>
                                        <p:cTn dur="500"/>
                                        <p:tgtEl>
                                          <p:spTgt spid="179">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OILS &amp; LUBRICATION </a:t>
            </a:r>
            <a:endParaRPr/>
          </a:p>
        </p:txBody>
      </p:sp>
      <p:sp>
        <p:nvSpPr>
          <p:cNvPr id="185" name="Google Shape;185;p16"/>
          <p:cNvSpPr txBox="1"/>
          <p:nvPr>
            <p:ph idx="1" type="body"/>
          </p:nvPr>
        </p:nvSpPr>
        <p:spPr>
          <a:xfrm>
            <a:off x="330463" y="2367584"/>
            <a:ext cx="6305229" cy="4206240"/>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SzPts val="1800"/>
              <a:buNone/>
            </a:pPr>
            <a:r>
              <a:rPr b="1" lang="en-CA" sz="1800"/>
              <a:t>Lubricating oil has four important functions to perform:</a:t>
            </a:r>
            <a:endParaRPr/>
          </a:p>
          <a:p>
            <a:pPr indent="-457200" lvl="0" marL="457200" rtl="0" algn="just">
              <a:lnSpc>
                <a:spcPct val="90000"/>
              </a:lnSpc>
              <a:spcBef>
                <a:spcPts val="1400"/>
              </a:spcBef>
              <a:spcAft>
                <a:spcPts val="0"/>
              </a:spcAft>
              <a:buSzPts val="1800"/>
              <a:buFont typeface="Corbel"/>
              <a:buAutoNum type="arabicPeriod"/>
            </a:pPr>
            <a:r>
              <a:rPr b="1" lang="en-CA" sz="1800"/>
              <a:t>Cooling-</a:t>
            </a:r>
            <a:r>
              <a:rPr lang="en-CA" sz="1800"/>
              <a:t> carries away excessive heat generated by the engine</a:t>
            </a:r>
            <a:endParaRPr/>
          </a:p>
          <a:p>
            <a:pPr indent="-457200" lvl="0" marL="457200" rtl="0" algn="just">
              <a:lnSpc>
                <a:spcPct val="90000"/>
              </a:lnSpc>
              <a:spcBef>
                <a:spcPts val="1400"/>
              </a:spcBef>
              <a:spcAft>
                <a:spcPts val="0"/>
              </a:spcAft>
              <a:buSzPts val="1800"/>
              <a:buFont typeface="Corbel"/>
              <a:buAutoNum type="arabicPeriod"/>
            </a:pPr>
            <a:r>
              <a:rPr b="1" lang="en-CA" sz="1800"/>
              <a:t>Sealing-</a:t>
            </a:r>
            <a:r>
              <a:rPr lang="en-CA" sz="1800"/>
              <a:t> provides a seal between the piston rings and cylinder walls, preventing “blow-by” loss of power and excessive oil consumption.</a:t>
            </a:r>
            <a:endParaRPr/>
          </a:p>
          <a:p>
            <a:pPr indent="-457200" lvl="0" marL="457200" rtl="0" algn="just">
              <a:lnSpc>
                <a:spcPct val="90000"/>
              </a:lnSpc>
              <a:spcBef>
                <a:spcPts val="1400"/>
              </a:spcBef>
              <a:spcAft>
                <a:spcPts val="0"/>
              </a:spcAft>
              <a:buSzPts val="1800"/>
              <a:buFont typeface="Corbel"/>
              <a:buAutoNum type="arabicPeriod"/>
            </a:pPr>
            <a:r>
              <a:rPr b="1" lang="en-CA" sz="1800"/>
              <a:t>Lubrication- </a:t>
            </a:r>
            <a:r>
              <a:rPr lang="en-CA" sz="1800"/>
              <a:t>maintains an oil film between moving parts, preventing wear through metal to metal contact.</a:t>
            </a:r>
            <a:endParaRPr/>
          </a:p>
          <a:p>
            <a:pPr indent="-457200" lvl="0" marL="457200" rtl="0" algn="just">
              <a:lnSpc>
                <a:spcPct val="90000"/>
              </a:lnSpc>
              <a:spcBef>
                <a:spcPts val="1400"/>
              </a:spcBef>
              <a:spcAft>
                <a:spcPts val="0"/>
              </a:spcAft>
              <a:buSzPts val="1800"/>
              <a:buFont typeface="Corbel"/>
              <a:buAutoNum type="arabicPeriod"/>
            </a:pPr>
            <a:r>
              <a:rPr b="1" lang="en-CA" sz="1800"/>
              <a:t>Flushing- </a:t>
            </a:r>
            <a:r>
              <a:rPr lang="en-CA" sz="1800"/>
              <a:t>cleans and flushes the interior of the engine of contaminants which enter or are formed during combustion. </a:t>
            </a:r>
            <a:endParaRPr/>
          </a:p>
          <a:p>
            <a:pPr indent="0" lvl="0" marL="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0" st="0"/>
                                            </p:txEl>
                                          </p:spTgt>
                                        </p:tgtEl>
                                        <p:attrNameLst>
                                          <p:attrName>style.visibility</p:attrName>
                                        </p:attrNameLst>
                                      </p:cBhvr>
                                      <p:to>
                                        <p:strVal val="visible"/>
                                      </p:to>
                                    </p:set>
                                    <p:animEffect filter="fade" transition="in">
                                      <p:cBhvr>
                                        <p:cTn dur="500"/>
                                        <p:tgtEl>
                                          <p:spTgt spid="1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1" st="1"/>
                                            </p:txEl>
                                          </p:spTgt>
                                        </p:tgtEl>
                                        <p:attrNameLst>
                                          <p:attrName>style.visibility</p:attrName>
                                        </p:attrNameLst>
                                      </p:cBhvr>
                                      <p:to>
                                        <p:strVal val="visible"/>
                                      </p:to>
                                    </p:set>
                                    <p:animEffect filter="fade" transition="in">
                                      <p:cBhvr>
                                        <p:cTn dur="500"/>
                                        <p:tgtEl>
                                          <p:spTgt spid="18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2" st="2"/>
                                            </p:txEl>
                                          </p:spTgt>
                                        </p:tgtEl>
                                        <p:attrNameLst>
                                          <p:attrName>style.visibility</p:attrName>
                                        </p:attrNameLst>
                                      </p:cBhvr>
                                      <p:to>
                                        <p:strVal val="visible"/>
                                      </p:to>
                                    </p:set>
                                    <p:animEffect filter="fade" transition="in">
                                      <p:cBhvr>
                                        <p:cTn dur="500"/>
                                        <p:tgtEl>
                                          <p:spTgt spid="18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3" st="3"/>
                                            </p:txEl>
                                          </p:spTgt>
                                        </p:tgtEl>
                                        <p:attrNameLst>
                                          <p:attrName>style.visibility</p:attrName>
                                        </p:attrNameLst>
                                      </p:cBhvr>
                                      <p:to>
                                        <p:strVal val="visible"/>
                                      </p:to>
                                    </p:set>
                                    <p:animEffect filter="fade" transition="in">
                                      <p:cBhvr>
                                        <p:cTn dur="500"/>
                                        <p:tgtEl>
                                          <p:spTgt spid="18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4" st="4"/>
                                            </p:txEl>
                                          </p:spTgt>
                                        </p:tgtEl>
                                        <p:attrNameLst>
                                          <p:attrName>style.visibility</p:attrName>
                                        </p:attrNameLst>
                                      </p:cBhvr>
                                      <p:to>
                                        <p:strVal val="visible"/>
                                      </p:to>
                                    </p:set>
                                    <p:animEffect filter="fade" transition="in">
                                      <p:cBhvr>
                                        <p:cTn dur="500"/>
                                        <p:tgtEl>
                                          <p:spTgt spid="18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5" st="5"/>
                                            </p:txEl>
                                          </p:spTgt>
                                        </p:tgtEl>
                                        <p:attrNameLst>
                                          <p:attrName>style.visibility</p:attrName>
                                        </p:attrNameLst>
                                      </p:cBhvr>
                                      <p:to>
                                        <p:strVal val="visible"/>
                                      </p:to>
                                    </p:set>
                                    <p:animEffect filter="fade" transition="in">
                                      <p:cBhvr>
                                        <p:cTn dur="500"/>
                                        <p:tgtEl>
                                          <p:spTgt spid="185">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1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METHODS OF LUBRICATION </a:t>
            </a:r>
            <a:endParaRPr/>
          </a:p>
        </p:txBody>
      </p:sp>
      <p:sp>
        <p:nvSpPr>
          <p:cNvPr id="191" name="Google Shape;191;p17"/>
          <p:cNvSpPr txBox="1"/>
          <p:nvPr>
            <p:ph idx="1" type="body"/>
          </p:nvPr>
        </p:nvSpPr>
        <p:spPr>
          <a:xfrm>
            <a:off x="1202919" y="2498241"/>
            <a:ext cx="6909235"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In the force feed method </a:t>
            </a:r>
            <a:r>
              <a:rPr lang="en-CA" sz="1800"/>
              <a:t>the oil is forced under pressure from a pressure pump through the hollow crankshaft where it lubricates the main and big end bearings. It is then sprayed through tiny holes to lubricate the remaining parts of the engine by a fine mist, or spray. </a:t>
            </a:r>
            <a:endParaRPr/>
          </a:p>
          <a:p>
            <a:pPr indent="-182880" lvl="0" marL="182880" rtl="0" algn="just">
              <a:lnSpc>
                <a:spcPct val="90000"/>
              </a:lnSpc>
              <a:spcBef>
                <a:spcPts val="1400"/>
              </a:spcBef>
              <a:spcAft>
                <a:spcPts val="0"/>
              </a:spcAft>
              <a:buSzPts val="1800"/>
              <a:buChar char="▪"/>
            </a:pPr>
            <a:r>
              <a:rPr b="1" lang="en-CA" sz="1800"/>
              <a:t>In the splash method </a:t>
            </a:r>
            <a:r>
              <a:rPr lang="en-CA" sz="1800"/>
              <a:t>the oil is contained in a sump, or reservoir, at the bottom of the engine. It is churned by the revolving crankshaft into a heavy mist which splashes over the various engine parts. This type of lubrication is no longer used in engines that are manufactured today but it will be found in the engines of some of the older aircrafts that are still flying.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0" st="0"/>
                                            </p:txEl>
                                          </p:spTgt>
                                        </p:tgtEl>
                                        <p:attrNameLst>
                                          <p:attrName>style.visibility</p:attrName>
                                        </p:attrNameLst>
                                      </p:cBhvr>
                                      <p:to>
                                        <p:strVal val="visible"/>
                                      </p:to>
                                    </p:set>
                                    <p:animEffect filter="fade" transition="in">
                                      <p:cBhvr>
                                        <p:cTn dur="500"/>
                                        <p:tgtEl>
                                          <p:spTgt spid="19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1" st="1"/>
                                            </p:txEl>
                                          </p:spTgt>
                                        </p:tgtEl>
                                        <p:attrNameLst>
                                          <p:attrName>style.visibility</p:attrName>
                                        </p:attrNameLst>
                                      </p:cBhvr>
                                      <p:to>
                                        <p:strVal val="visible"/>
                                      </p:to>
                                    </p:set>
                                    <p:animEffect filter="fade" transition="in">
                                      <p:cBhvr>
                                        <p:cTn dur="500"/>
                                        <p:tgtEl>
                                          <p:spTgt spid="191">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1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REQUIREMENTS OF GOOD OIL </a:t>
            </a:r>
            <a:endParaRPr/>
          </a:p>
        </p:txBody>
      </p:sp>
      <p:sp>
        <p:nvSpPr>
          <p:cNvPr id="197" name="Google Shape;197;p18"/>
          <p:cNvSpPr txBox="1"/>
          <p:nvPr>
            <p:ph idx="1" type="body"/>
          </p:nvPr>
        </p:nvSpPr>
        <p:spPr>
          <a:xfrm>
            <a:off x="729841" y="2367584"/>
            <a:ext cx="718936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Viscosity-</a:t>
            </a:r>
            <a:r>
              <a:rPr lang="en-CA" sz="1800"/>
              <a:t> resistance to flow. Stickiness or body. Good viscosity gives proper distribution of oil throughout the engine and prevents rupturing of the oil film which lubricates the engine parts over the wide range of temperatures. The use of oil too high viscosity for existing climatic temperatures will cause high oil pressure. </a:t>
            </a:r>
            <a:endParaRPr/>
          </a:p>
          <a:p>
            <a:pPr indent="-182880" lvl="0" marL="182880" rtl="0" algn="just">
              <a:lnSpc>
                <a:spcPct val="90000"/>
              </a:lnSpc>
              <a:spcBef>
                <a:spcPts val="1400"/>
              </a:spcBef>
              <a:spcAft>
                <a:spcPts val="0"/>
              </a:spcAft>
              <a:buSzPts val="1800"/>
              <a:buChar char="▪"/>
            </a:pPr>
            <a:r>
              <a:rPr b="1" lang="en-CA" sz="1800"/>
              <a:t>High flash point- </a:t>
            </a:r>
            <a:r>
              <a:rPr lang="en-CA" sz="1800"/>
              <a:t>the temperature beyond which a fluid will ignite. This should be in excess of the highest engine temperatures. </a:t>
            </a:r>
            <a:endParaRPr/>
          </a:p>
          <a:p>
            <a:pPr indent="-182880" lvl="0" marL="182880" rtl="0" algn="just">
              <a:lnSpc>
                <a:spcPct val="90000"/>
              </a:lnSpc>
              <a:spcBef>
                <a:spcPts val="1400"/>
              </a:spcBef>
              <a:spcAft>
                <a:spcPts val="0"/>
              </a:spcAft>
              <a:buSzPts val="1800"/>
              <a:buChar char="▪"/>
            </a:pPr>
            <a:r>
              <a:rPr b="1" lang="en-CA" sz="1800"/>
              <a:t>Low carbon content- </a:t>
            </a:r>
            <a:r>
              <a:rPr lang="en-CA" sz="1800"/>
              <a:t>to leave as little carbon as possible should oil work past scraper ring and burn. Good oil should also have a low wax content. Oils that have good resistance to deterioration and the formation of lacquer and carbon deposits are said to have good oxidation stability. </a:t>
            </a:r>
            <a:endParaRPr/>
          </a:p>
          <a:p>
            <a:pPr indent="-43179" lvl="0" marL="18288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animEffect filter="fade" transition="in">
                                      <p:cBhvr>
                                        <p:cTn dur="500"/>
                                        <p:tgtEl>
                                          <p:spTgt spid="1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1" st="1"/>
                                            </p:txEl>
                                          </p:spTgt>
                                        </p:tgtEl>
                                        <p:attrNameLst>
                                          <p:attrName>style.visibility</p:attrName>
                                        </p:attrNameLst>
                                      </p:cBhvr>
                                      <p:to>
                                        <p:strVal val="visible"/>
                                      </p:to>
                                    </p:set>
                                    <p:animEffect filter="fade" transition="in">
                                      <p:cBhvr>
                                        <p:cTn dur="500"/>
                                        <p:tgtEl>
                                          <p:spTgt spid="19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2" st="2"/>
                                            </p:txEl>
                                          </p:spTgt>
                                        </p:tgtEl>
                                        <p:attrNameLst>
                                          <p:attrName>style.visibility</p:attrName>
                                        </p:attrNameLst>
                                      </p:cBhvr>
                                      <p:to>
                                        <p:strVal val="visible"/>
                                      </p:to>
                                    </p:set>
                                    <p:animEffect filter="fade" transition="in">
                                      <p:cBhvr>
                                        <p:cTn dur="500"/>
                                        <p:tgtEl>
                                          <p:spTgt spid="19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3" st="3"/>
                                            </p:txEl>
                                          </p:spTgt>
                                        </p:tgtEl>
                                        <p:attrNameLst>
                                          <p:attrName>style.visibility</p:attrName>
                                        </p:attrNameLst>
                                      </p:cBhvr>
                                      <p:to>
                                        <p:strVal val="visible"/>
                                      </p:to>
                                    </p:set>
                                    <p:animEffect filter="fade" transition="in">
                                      <p:cBhvr>
                                        <p:cTn dur="500"/>
                                        <p:tgtEl>
                                          <p:spTgt spid="197">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Google Shape;202;p1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ADDITIVES </a:t>
            </a:r>
            <a:endParaRPr/>
          </a:p>
        </p:txBody>
      </p:sp>
      <p:sp>
        <p:nvSpPr>
          <p:cNvPr id="203" name="Google Shape;203;p19"/>
          <p:cNvSpPr txBox="1"/>
          <p:nvPr>
            <p:ph idx="1" type="body"/>
          </p:nvPr>
        </p:nvSpPr>
        <p:spPr>
          <a:xfrm>
            <a:off x="531800" y="2145904"/>
            <a:ext cx="964404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Some oils contain additives. These may be classified as follows:</a:t>
            </a:r>
            <a:endParaRPr/>
          </a:p>
          <a:p>
            <a:pPr indent="-457200" lvl="0" marL="457200" rtl="0" algn="just">
              <a:lnSpc>
                <a:spcPct val="90000"/>
              </a:lnSpc>
              <a:spcBef>
                <a:spcPts val="1400"/>
              </a:spcBef>
              <a:spcAft>
                <a:spcPts val="0"/>
              </a:spcAft>
              <a:buSzPts val="1800"/>
              <a:buFont typeface="Corbel"/>
              <a:buAutoNum type="arabicPeriod"/>
            </a:pPr>
            <a:r>
              <a:rPr b="1" lang="en-CA" sz="1800"/>
              <a:t>Detergents: </a:t>
            </a:r>
            <a:r>
              <a:rPr lang="en-CA" sz="1800"/>
              <a:t>those which improve engine cleanliness.</a:t>
            </a:r>
            <a:endParaRPr/>
          </a:p>
          <a:p>
            <a:pPr indent="-457200" lvl="0" marL="457200" rtl="0" algn="just">
              <a:lnSpc>
                <a:spcPct val="90000"/>
              </a:lnSpc>
              <a:spcBef>
                <a:spcPts val="1400"/>
              </a:spcBef>
              <a:spcAft>
                <a:spcPts val="0"/>
              </a:spcAft>
              <a:buSzPts val="1800"/>
              <a:buFont typeface="Corbel"/>
              <a:buAutoNum type="arabicPeriod"/>
            </a:pPr>
            <a:r>
              <a:rPr b="1" lang="en-CA" sz="1800"/>
              <a:t>Oxidation inhibitors:</a:t>
            </a:r>
            <a:r>
              <a:rPr lang="en-CA" sz="1800"/>
              <a:t> those which improve oil stability.</a:t>
            </a:r>
            <a:endParaRPr/>
          </a:p>
          <a:p>
            <a:pPr indent="-457200" lvl="0" marL="457200" rtl="0" algn="just">
              <a:lnSpc>
                <a:spcPct val="90000"/>
              </a:lnSpc>
              <a:spcBef>
                <a:spcPts val="1400"/>
              </a:spcBef>
              <a:spcAft>
                <a:spcPts val="0"/>
              </a:spcAft>
              <a:buSzPts val="1800"/>
              <a:buFont typeface="Corbel"/>
              <a:buAutoNum type="arabicPeriod"/>
            </a:pPr>
            <a:r>
              <a:rPr b="1" lang="en-CA" sz="1800"/>
              <a:t>Anticorrosion additives: </a:t>
            </a:r>
            <a:r>
              <a:rPr lang="en-CA" sz="1800"/>
              <a:t>those which deter corrosion.</a:t>
            </a:r>
            <a:endParaRPr/>
          </a:p>
          <a:p>
            <a:pPr indent="-457200" lvl="0" marL="457200" rtl="0" algn="just">
              <a:lnSpc>
                <a:spcPct val="90000"/>
              </a:lnSpc>
              <a:spcBef>
                <a:spcPts val="1400"/>
              </a:spcBef>
              <a:spcAft>
                <a:spcPts val="0"/>
              </a:spcAft>
              <a:buSzPts val="1800"/>
              <a:buFont typeface="Corbel"/>
              <a:buAutoNum type="arabicPeriod"/>
            </a:pPr>
            <a:r>
              <a:rPr b="1" lang="en-CA" sz="1800"/>
              <a:t>Pour point depressants: </a:t>
            </a:r>
            <a:r>
              <a:rPr lang="en-CA" sz="1800"/>
              <a:t>those which lower the pour point.</a:t>
            </a:r>
            <a:endParaRPr/>
          </a:p>
          <a:p>
            <a:pPr indent="0" lvl="0" marL="0" rtl="0" algn="just">
              <a:lnSpc>
                <a:spcPct val="90000"/>
              </a:lnSpc>
              <a:spcBef>
                <a:spcPts val="1400"/>
              </a:spcBef>
              <a:spcAft>
                <a:spcPts val="0"/>
              </a:spcAft>
              <a:buSzPts val="1800"/>
              <a:buNone/>
            </a:pPr>
            <a:r>
              <a:t/>
            </a:r>
            <a:endParaRPr sz="1800"/>
          </a:p>
          <a:p>
            <a:pPr indent="0" lvl="0" marL="0" rtl="0" algn="just">
              <a:lnSpc>
                <a:spcPct val="90000"/>
              </a:lnSpc>
              <a:spcBef>
                <a:spcPts val="1400"/>
              </a:spcBef>
              <a:spcAft>
                <a:spcPts val="0"/>
              </a:spcAft>
              <a:buSzPts val="1800"/>
              <a:buNone/>
            </a:pPr>
            <a:r>
              <a:rPr lang="en-CA" sz="1800"/>
              <a:t>It is important that oil which contains additives should be added only to oil of the same type.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0" st="0"/>
                                            </p:txEl>
                                          </p:spTgt>
                                        </p:tgtEl>
                                        <p:attrNameLst>
                                          <p:attrName>style.visibility</p:attrName>
                                        </p:attrNameLst>
                                      </p:cBhvr>
                                      <p:to>
                                        <p:strVal val="visible"/>
                                      </p:to>
                                    </p:set>
                                    <p:animEffect filter="fade" transition="in">
                                      <p:cBhvr>
                                        <p:cTn dur="500"/>
                                        <p:tgtEl>
                                          <p:spTgt spid="20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1" st="1"/>
                                            </p:txEl>
                                          </p:spTgt>
                                        </p:tgtEl>
                                        <p:attrNameLst>
                                          <p:attrName>style.visibility</p:attrName>
                                        </p:attrNameLst>
                                      </p:cBhvr>
                                      <p:to>
                                        <p:strVal val="visible"/>
                                      </p:to>
                                    </p:set>
                                    <p:animEffect filter="fade" transition="in">
                                      <p:cBhvr>
                                        <p:cTn dur="500"/>
                                        <p:tgtEl>
                                          <p:spTgt spid="20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2" st="2"/>
                                            </p:txEl>
                                          </p:spTgt>
                                        </p:tgtEl>
                                        <p:attrNameLst>
                                          <p:attrName>style.visibility</p:attrName>
                                        </p:attrNameLst>
                                      </p:cBhvr>
                                      <p:to>
                                        <p:strVal val="visible"/>
                                      </p:to>
                                    </p:set>
                                    <p:animEffect filter="fade" transition="in">
                                      <p:cBhvr>
                                        <p:cTn dur="500"/>
                                        <p:tgtEl>
                                          <p:spTgt spid="20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3" st="3"/>
                                            </p:txEl>
                                          </p:spTgt>
                                        </p:tgtEl>
                                        <p:attrNameLst>
                                          <p:attrName>style.visibility</p:attrName>
                                        </p:attrNameLst>
                                      </p:cBhvr>
                                      <p:to>
                                        <p:strVal val="visible"/>
                                      </p:to>
                                    </p:set>
                                    <p:animEffect filter="fade" transition="in">
                                      <p:cBhvr>
                                        <p:cTn dur="500"/>
                                        <p:tgtEl>
                                          <p:spTgt spid="20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4" st="4"/>
                                            </p:txEl>
                                          </p:spTgt>
                                        </p:tgtEl>
                                        <p:attrNameLst>
                                          <p:attrName>style.visibility</p:attrName>
                                        </p:attrNameLst>
                                      </p:cBhvr>
                                      <p:to>
                                        <p:strVal val="visible"/>
                                      </p:to>
                                    </p:set>
                                    <p:animEffect filter="fade" transition="in">
                                      <p:cBhvr>
                                        <p:cTn dur="500"/>
                                        <p:tgtEl>
                                          <p:spTgt spid="20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5" st="5"/>
                                            </p:txEl>
                                          </p:spTgt>
                                        </p:tgtEl>
                                        <p:attrNameLst>
                                          <p:attrName>style.visibility</p:attrName>
                                        </p:attrNameLst>
                                      </p:cBhvr>
                                      <p:to>
                                        <p:strVal val="visible"/>
                                      </p:to>
                                    </p:set>
                                    <p:animEffect filter="fade" transition="in">
                                      <p:cBhvr>
                                        <p:cTn dur="500"/>
                                        <p:tgtEl>
                                          <p:spTgt spid="203">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6" st="6"/>
                                            </p:txEl>
                                          </p:spTgt>
                                        </p:tgtEl>
                                        <p:attrNameLst>
                                          <p:attrName>style.visibility</p:attrName>
                                        </p:attrNameLst>
                                      </p:cBhvr>
                                      <p:to>
                                        <p:strVal val="visible"/>
                                      </p:to>
                                    </p:set>
                                    <p:animEffect filter="fade" transition="in">
                                      <p:cBhvr>
                                        <p:cTn dur="500"/>
                                        <p:tgtEl>
                                          <p:spTgt spid="203">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POWER </a:t>
            </a:r>
            <a:endParaRPr/>
          </a:p>
        </p:txBody>
      </p:sp>
      <p:sp>
        <p:nvSpPr>
          <p:cNvPr id="96" name="Google Shape;96;p2"/>
          <p:cNvSpPr txBox="1"/>
          <p:nvPr>
            <p:ph idx="1" type="body"/>
          </p:nvPr>
        </p:nvSpPr>
        <p:spPr>
          <a:xfrm>
            <a:off x="968028" y="2582131"/>
            <a:ext cx="869609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Power is the rate of doing work. The amount of power an internal combustion engine can produce depends on the amount of heat in which can be generated </a:t>
            </a:r>
            <a:endParaRPr sz="1800"/>
          </a:p>
          <a:p>
            <a:pPr indent="0" lvl="0" marL="182880" rtl="0" algn="just">
              <a:lnSpc>
                <a:spcPct val="90000"/>
              </a:lnSpc>
              <a:spcBef>
                <a:spcPts val="0"/>
              </a:spcBef>
              <a:spcAft>
                <a:spcPts val="0"/>
              </a:spcAft>
              <a:buNone/>
            </a:pPr>
            <a:r>
              <a:t/>
            </a:r>
            <a:endParaRPr sz="1800"/>
          </a:p>
          <a:p>
            <a:pPr indent="-182880" lvl="0" marL="182880" rtl="0" algn="just">
              <a:lnSpc>
                <a:spcPct val="90000"/>
              </a:lnSpc>
              <a:spcBef>
                <a:spcPts val="0"/>
              </a:spcBef>
              <a:spcAft>
                <a:spcPts val="0"/>
              </a:spcAft>
              <a:buSzPts val="1800"/>
              <a:buChar char="▪"/>
            </a:pPr>
            <a:r>
              <a:rPr lang="en-CA" sz="1800"/>
              <a:t>power produced by an engine is  measured in horsepower. </a:t>
            </a:r>
            <a:endParaRPr/>
          </a:p>
          <a:p>
            <a:pPr indent="-182880" lvl="0" marL="182880" rtl="0" algn="just">
              <a:lnSpc>
                <a:spcPct val="90000"/>
              </a:lnSpc>
              <a:spcBef>
                <a:spcPts val="1400"/>
              </a:spcBef>
              <a:spcAft>
                <a:spcPts val="0"/>
              </a:spcAft>
              <a:buSzPts val="1800"/>
              <a:buChar char="▪"/>
            </a:pPr>
            <a:r>
              <a:rPr lang="en-CA" sz="1800"/>
              <a:t>power developed within an internal combustion engine is called indicated horsepower. </a:t>
            </a:r>
            <a:endParaRPr/>
          </a:p>
          <a:p>
            <a:pPr indent="-182880" lvl="0" marL="182880" rtl="0" algn="just">
              <a:lnSpc>
                <a:spcPct val="90000"/>
              </a:lnSpc>
              <a:spcBef>
                <a:spcPts val="1400"/>
              </a:spcBef>
              <a:spcAft>
                <a:spcPts val="0"/>
              </a:spcAft>
              <a:buSzPts val="1800"/>
              <a:buChar char="▪"/>
            </a:pPr>
            <a:r>
              <a:rPr lang="en-CA" sz="1800"/>
              <a:t>power available after friction and other losses, is called brake horsepower (BHP).</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xEl>
                                              <p:pRg end="0" st="0"/>
                                            </p:txEl>
                                          </p:spTgt>
                                        </p:tgtEl>
                                        <p:attrNameLst>
                                          <p:attrName>style.visibility</p:attrName>
                                        </p:attrNameLst>
                                      </p:cBhvr>
                                      <p:to>
                                        <p:strVal val="visible"/>
                                      </p:to>
                                    </p:set>
                                    <p:animEffect filter="fade" transition="in">
                                      <p:cBhvr>
                                        <p:cTn dur="500"/>
                                        <p:tgtEl>
                                          <p:spTgt spid="9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xEl>
                                              <p:pRg end="1" st="1"/>
                                            </p:txEl>
                                          </p:spTgt>
                                        </p:tgtEl>
                                        <p:attrNameLst>
                                          <p:attrName>style.visibility</p:attrName>
                                        </p:attrNameLst>
                                      </p:cBhvr>
                                      <p:to>
                                        <p:strVal val="visible"/>
                                      </p:to>
                                    </p:set>
                                    <p:animEffect filter="fade" transition="in">
                                      <p:cBhvr>
                                        <p:cTn dur="500"/>
                                        <p:tgtEl>
                                          <p:spTgt spid="9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xEl>
                                              <p:pRg end="2" st="2"/>
                                            </p:txEl>
                                          </p:spTgt>
                                        </p:tgtEl>
                                        <p:attrNameLst>
                                          <p:attrName>style.visibility</p:attrName>
                                        </p:attrNameLst>
                                      </p:cBhvr>
                                      <p:to>
                                        <p:strVal val="visible"/>
                                      </p:to>
                                    </p:set>
                                    <p:animEffect filter="fade" transition="in">
                                      <p:cBhvr>
                                        <p:cTn dur="500"/>
                                        <p:tgtEl>
                                          <p:spTgt spid="9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xEl>
                                              <p:pRg end="3" st="3"/>
                                            </p:txEl>
                                          </p:spTgt>
                                        </p:tgtEl>
                                        <p:attrNameLst>
                                          <p:attrName>style.visibility</p:attrName>
                                        </p:attrNameLst>
                                      </p:cBhvr>
                                      <p:to>
                                        <p:strVal val="visible"/>
                                      </p:to>
                                    </p:set>
                                    <p:animEffect filter="fade" transition="in">
                                      <p:cBhvr>
                                        <p:cTn dur="500"/>
                                        <p:tgtEl>
                                          <p:spTgt spid="9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xEl>
                                              <p:pRg end="4" st="4"/>
                                            </p:txEl>
                                          </p:spTgt>
                                        </p:tgtEl>
                                        <p:attrNameLst>
                                          <p:attrName>style.visibility</p:attrName>
                                        </p:attrNameLst>
                                      </p:cBhvr>
                                      <p:to>
                                        <p:strVal val="visible"/>
                                      </p:to>
                                    </p:set>
                                    <p:animEffect filter="fade" transition="in">
                                      <p:cBhvr>
                                        <p:cTn dur="500"/>
                                        <p:tgtEl>
                                          <p:spTgt spid="96">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2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OIL TEMPERATURE </a:t>
            </a:r>
            <a:endParaRPr/>
          </a:p>
        </p:txBody>
      </p:sp>
      <p:sp>
        <p:nvSpPr>
          <p:cNvPr id="209" name="Google Shape;209;p20"/>
          <p:cNvSpPr txBox="1"/>
          <p:nvPr>
            <p:ph idx="1" type="body"/>
          </p:nvPr>
        </p:nvSpPr>
        <p:spPr>
          <a:xfrm>
            <a:off x="419451" y="2179460"/>
            <a:ext cx="734875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It is necessary to keep the oil temperature in an operating engine between certain well defined limits because the lubrication of the engine depends on the viscosity of the oil which, in turn, is governed by oil temperature.</a:t>
            </a:r>
            <a:endParaRPr/>
          </a:p>
          <a:p>
            <a:pPr indent="-182880" lvl="0" marL="182880" rtl="0" algn="just">
              <a:lnSpc>
                <a:spcPct val="90000"/>
              </a:lnSpc>
              <a:spcBef>
                <a:spcPts val="1400"/>
              </a:spcBef>
              <a:spcAft>
                <a:spcPts val="0"/>
              </a:spcAft>
              <a:buSzPts val="1800"/>
              <a:buChar char="▪"/>
            </a:pPr>
            <a:r>
              <a:rPr lang="en-CA" sz="1800"/>
              <a:t>If the oil gets too hot, its viscosity will be impaired and may not be enough to keep a good film of oil on the engine parts. If it gets too cold, the oil will become thick and will not flow through the passageways, resulting in improper lubrication.</a:t>
            </a:r>
            <a:endParaRPr/>
          </a:p>
          <a:p>
            <a:pPr indent="-182880" lvl="0" marL="182880" rtl="0" algn="just">
              <a:lnSpc>
                <a:spcPct val="90000"/>
              </a:lnSpc>
              <a:spcBef>
                <a:spcPts val="1400"/>
              </a:spcBef>
              <a:spcAft>
                <a:spcPts val="0"/>
              </a:spcAft>
              <a:buSzPts val="1800"/>
              <a:buChar char="▪"/>
            </a:pPr>
            <a:r>
              <a:rPr lang="en-CA" sz="1800"/>
              <a:t>Oil temperature is monitored by means of an oil temperature gauge which is installed on the instrument panel of the aircraft. </a:t>
            </a:r>
            <a:endParaRPr/>
          </a:p>
          <a:p>
            <a:pPr indent="-182880" lvl="0" marL="182880" rtl="0" algn="just">
              <a:lnSpc>
                <a:spcPct val="90000"/>
              </a:lnSpc>
              <a:spcBef>
                <a:spcPts val="1400"/>
              </a:spcBef>
              <a:spcAft>
                <a:spcPts val="0"/>
              </a:spcAft>
              <a:buSzPts val="1800"/>
              <a:buChar char="▪"/>
            </a:pPr>
            <a:r>
              <a:rPr lang="en-CA" sz="1800"/>
              <a:t>Engine manufacturers always specify operating limits which must be strictly observed , otherwise the life and reliability of the engine may be seriously impaired.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0" st="0"/>
                                            </p:txEl>
                                          </p:spTgt>
                                        </p:tgtEl>
                                        <p:attrNameLst>
                                          <p:attrName>style.visibility</p:attrName>
                                        </p:attrNameLst>
                                      </p:cBhvr>
                                      <p:to>
                                        <p:strVal val="visible"/>
                                      </p:to>
                                    </p:set>
                                    <p:animEffect filter="fade" transition="in">
                                      <p:cBhvr>
                                        <p:cTn dur="500"/>
                                        <p:tgtEl>
                                          <p:spTgt spid="2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1" st="1"/>
                                            </p:txEl>
                                          </p:spTgt>
                                        </p:tgtEl>
                                        <p:attrNameLst>
                                          <p:attrName>style.visibility</p:attrName>
                                        </p:attrNameLst>
                                      </p:cBhvr>
                                      <p:to>
                                        <p:strVal val="visible"/>
                                      </p:to>
                                    </p:set>
                                    <p:animEffect filter="fade" transition="in">
                                      <p:cBhvr>
                                        <p:cTn dur="500"/>
                                        <p:tgtEl>
                                          <p:spTgt spid="20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2" st="2"/>
                                            </p:txEl>
                                          </p:spTgt>
                                        </p:tgtEl>
                                        <p:attrNameLst>
                                          <p:attrName>style.visibility</p:attrName>
                                        </p:attrNameLst>
                                      </p:cBhvr>
                                      <p:to>
                                        <p:strVal val="visible"/>
                                      </p:to>
                                    </p:set>
                                    <p:animEffect filter="fade" transition="in">
                                      <p:cBhvr>
                                        <p:cTn dur="500"/>
                                        <p:tgtEl>
                                          <p:spTgt spid="20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3" st="3"/>
                                            </p:txEl>
                                          </p:spTgt>
                                        </p:tgtEl>
                                        <p:attrNameLst>
                                          <p:attrName>style.visibility</p:attrName>
                                        </p:attrNameLst>
                                      </p:cBhvr>
                                      <p:to>
                                        <p:strVal val="visible"/>
                                      </p:to>
                                    </p:set>
                                    <p:animEffect filter="fade" transition="in">
                                      <p:cBhvr>
                                        <p:cTn dur="500"/>
                                        <p:tgtEl>
                                          <p:spTgt spid="20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Google Shape;214;p2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OIL DILUTION </a:t>
            </a:r>
            <a:endParaRPr/>
          </a:p>
        </p:txBody>
      </p:sp>
      <p:sp>
        <p:nvSpPr>
          <p:cNvPr id="215" name="Google Shape;215;p21"/>
          <p:cNvSpPr txBox="1"/>
          <p:nvPr>
            <p:ph idx="1" type="body"/>
          </p:nvPr>
        </p:nvSpPr>
        <p:spPr>
          <a:xfrm>
            <a:off x="179462" y="2078792"/>
            <a:ext cx="7462910" cy="4495032"/>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amount of oil dilution necessary is dependant on the expected temperature against which it is necessary to protect. </a:t>
            </a:r>
            <a:endParaRPr/>
          </a:p>
          <a:p>
            <a:pPr indent="-182880" lvl="0" marL="182880" rtl="0" algn="just">
              <a:lnSpc>
                <a:spcPct val="90000"/>
              </a:lnSpc>
              <a:spcBef>
                <a:spcPts val="1400"/>
              </a:spcBef>
              <a:spcAft>
                <a:spcPts val="0"/>
              </a:spcAft>
              <a:buSzPts val="1800"/>
              <a:buChar char="▪"/>
            </a:pPr>
            <a:r>
              <a:rPr lang="en-CA" sz="1800"/>
              <a:t>Oil dilution is recommended by most manufactures at 5  ̊ c and lower. The elapsed time required to achieve the amount of oil dilution required depends on two factors: </a:t>
            </a:r>
            <a:endParaRPr/>
          </a:p>
          <a:p>
            <a:pPr indent="-457200" lvl="0" marL="457200" rtl="0" algn="just">
              <a:lnSpc>
                <a:spcPct val="90000"/>
              </a:lnSpc>
              <a:spcBef>
                <a:spcPts val="1400"/>
              </a:spcBef>
              <a:spcAft>
                <a:spcPts val="0"/>
              </a:spcAft>
              <a:buSzPts val="1800"/>
              <a:buFont typeface="Corbel"/>
              <a:buAutoNum type="arabicPeriod"/>
            </a:pPr>
            <a:r>
              <a:rPr lang="en-CA" sz="1800"/>
              <a:t>The rate of flow of gasoline into the oil </a:t>
            </a:r>
            <a:endParaRPr/>
          </a:p>
          <a:p>
            <a:pPr indent="-457200" lvl="0" marL="457200" rtl="0" algn="just">
              <a:lnSpc>
                <a:spcPct val="90000"/>
              </a:lnSpc>
              <a:spcBef>
                <a:spcPts val="1400"/>
              </a:spcBef>
              <a:spcAft>
                <a:spcPts val="0"/>
              </a:spcAft>
              <a:buSzPts val="1800"/>
              <a:buFont typeface="Corbel"/>
              <a:buAutoNum type="arabicPeriod"/>
            </a:pPr>
            <a:r>
              <a:rPr lang="en-CA" sz="1800"/>
              <a:t>The amount of oil to be diluted.</a:t>
            </a:r>
            <a:endParaRPr/>
          </a:p>
          <a:p>
            <a:pPr indent="0" lvl="0" marL="0" rtl="0" algn="just">
              <a:lnSpc>
                <a:spcPct val="90000"/>
              </a:lnSpc>
              <a:spcBef>
                <a:spcPts val="1400"/>
              </a:spcBef>
              <a:spcAft>
                <a:spcPts val="0"/>
              </a:spcAft>
              <a:buSzPts val="1800"/>
              <a:buNone/>
            </a:pPr>
            <a:r>
              <a:rPr lang="en-CA" sz="1800"/>
              <a:t>One problem associated with oil dilution that a pilot must watch for is oil venting. If the engine is warmed up too rapidly at too high power settings, the gasoline in the oil will tend to vaporize so rapidly that the pressure within the engine crankcase will result in oil as well as gasoline being blown out through the engine crankcase breather. Care in following recommended procedures for completing boil-off will prevent this from happening. </a:t>
            </a:r>
            <a:endParaRPr/>
          </a:p>
          <a:p>
            <a:pPr indent="0" lvl="0" marL="0" rtl="0" algn="l">
              <a:lnSpc>
                <a:spcPct val="90000"/>
              </a:lnSpc>
              <a:spcBef>
                <a:spcPts val="1400"/>
              </a:spcBef>
              <a:spcAft>
                <a:spcPts val="0"/>
              </a:spcAft>
              <a:buSzPts val="1800"/>
              <a:buNone/>
            </a:pPr>
            <a:r>
              <a:t/>
            </a:r>
            <a:endParaRPr sz="1800"/>
          </a:p>
          <a:p>
            <a:pPr indent="0" lvl="0" marL="0" rtl="0" algn="l">
              <a:lnSpc>
                <a:spcPct val="90000"/>
              </a:lnSpc>
              <a:spcBef>
                <a:spcPts val="1400"/>
              </a:spcBef>
              <a:spcAft>
                <a:spcPts val="0"/>
              </a:spcAft>
              <a:buSzPts val="1800"/>
              <a:buNone/>
            </a:pPr>
            <a:r>
              <a:t/>
            </a:r>
            <a:endParaRPr sz="1800"/>
          </a:p>
          <a:p>
            <a:pPr indent="0" lvl="0" marL="0" rtl="0" algn="l">
              <a:lnSpc>
                <a:spcPct val="90000"/>
              </a:lnSpc>
              <a:spcBef>
                <a:spcPts val="1400"/>
              </a:spcBef>
              <a:spcAft>
                <a:spcPts val="0"/>
              </a:spcAft>
              <a:buSzPts val="1800"/>
              <a:buNone/>
            </a:pPr>
            <a:r>
              <a:rPr lang="en-CA" sz="1800"/>
              <a: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0" st="0"/>
                                            </p:txEl>
                                          </p:spTgt>
                                        </p:tgtEl>
                                        <p:attrNameLst>
                                          <p:attrName>style.visibility</p:attrName>
                                        </p:attrNameLst>
                                      </p:cBhvr>
                                      <p:to>
                                        <p:strVal val="visible"/>
                                      </p:to>
                                    </p:set>
                                    <p:animEffect filter="fade" transition="in">
                                      <p:cBhvr>
                                        <p:cTn dur="500"/>
                                        <p:tgtEl>
                                          <p:spTgt spid="21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1" st="1"/>
                                            </p:txEl>
                                          </p:spTgt>
                                        </p:tgtEl>
                                        <p:attrNameLst>
                                          <p:attrName>style.visibility</p:attrName>
                                        </p:attrNameLst>
                                      </p:cBhvr>
                                      <p:to>
                                        <p:strVal val="visible"/>
                                      </p:to>
                                    </p:set>
                                    <p:animEffect filter="fade" transition="in">
                                      <p:cBhvr>
                                        <p:cTn dur="500"/>
                                        <p:tgtEl>
                                          <p:spTgt spid="21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2" st="2"/>
                                            </p:txEl>
                                          </p:spTgt>
                                        </p:tgtEl>
                                        <p:attrNameLst>
                                          <p:attrName>style.visibility</p:attrName>
                                        </p:attrNameLst>
                                      </p:cBhvr>
                                      <p:to>
                                        <p:strVal val="visible"/>
                                      </p:to>
                                    </p:set>
                                    <p:animEffect filter="fade" transition="in">
                                      <p:cBhvr>
                                        <p:cTn dur="500"/>
                                        <p:tgtEl>
                                          <p:spTgt spid="21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3" st="3"/>
                                            </p:txEl>
                                          </p:spTgt>
                                        </p:tgtEl>
                                        <p:attrNameLst>
                                          <p:attrName>style.visibility</p:attrName>
                                        </p:attrNameLst>
                                      </p:cBhvr>
                                      <p:to>
                                        <p:strVal val="visible"/>
                                      </p:to>
                                    </p:set>
                                    <p:animEffect filter="fade" transition="in">
                                      <p:cBhvr>
                                        <p:cTn dur="500"/>
                                        <p:tgtEl>
                                          <p:spTgt spid="21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4" st="4"/>
                                            </p:txEl>
                                          </p:spTgt>
                                        </p:tgtEl>
                                        <p:attrNameLst>
                                          <p:attrName>style.visibility</p:attrName>
                                        </p:attrNameLst>
                                      </p:cBhvr>
                                      <p:to>
                                        <p:strVal val="visible"/>
                                      </p:to>
                                    </p:set>
                                    <p:animEffect filter="fade" transition="in">
                                      <p:cBhvr>
                                        <p:cTn dur="500"/>
                                        <p:tgtEl>
                                          <p:spTgt spid="21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5" st="5"/>
                                            </p:txEl>
                                          </p:spTgt>
                                        </p:tgtEl>
                                        <p:attrNameLst>
                                          <p:attrName>style.visibility</p:attrName>
                                        </p:attrNameLst>
                                      </p:cBhvr>
                                      <p:to>
                                        <p:strVal val="visible"/>
                                      </p:to>
                                    </p:set>
                                    <p:animEffect filter="fade" transition="in">
                                      <p:cBhvr>
                                        <p:cTn dur="500"/>
                                        <p:tgtEl>
                                          <p:spTgt spid="21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6" st="6"/>
                                            </p:txEl>
                                          </p:spTgt>
                                        </p:tgtEl>
                                        <p:attrNameLst>
                                          <p:attrName>style.visibility</p:attrName>
                                        </p:attrNameLst>
                                      </p:cBhvr>
                                      <p:to>
                                        <p:strVal val="visible"/>
                                      </p:to>
                                    </p:set>
                                    <p:animEffect filter="fade" transition="in">
                                      <p:cBhvr>
                                        <p:cTn dur="500"/>
                                        <p:tgtEl>
                                          <p:spTgt spid="21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7" st="7"/>
                                            </p:txEl>
                                          </p:spTgt>
                                        </p:tgtEl>
                                        <p:attrNameLst>
                                          <p:attrName>style.visibility</p:attrName>
                                        </p:attrNameLst>
                                      </p:cBhvr>
                                      <p:to>
                                        <p:strVal val="visible"/>
                                      </p:to>
                                    </p:set>
                                    <p:animEffect filter="fade" transition="in">
                                      <p:cBhvr>
                                        <p:cTn dur="500"/>
                                        <p:tgtEl>
                                          <p:spTgt spid="215">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9" name="Shape 219"/>
        <p:cNvGrpSpPr/>
        <p:nvPr/>
      </p:nvGrpSpPr>
      <p:grpSpPr>
        <a:xfrm>
          <a:off x="0" y="0"/>
          <a:ext cx="0" cy="0"/>
          <a:chOff x="0" y="0"/>
          <a:chExt cx="0" cy="0"/>
        </a:xfrm>
      </p:grpSpPr>
      <p:sp>
        <p:nvSpPr>
          <p:cNvPr id="220" name="Google Shape;220;p2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FUEL SYSTEM </a:t>
            </a:r>
            <a:endParaRPr/>
          </a:p>
        </p:txBody>
      </p:sp>
      <p:sp>
        <p:nvSpPr>
          <p:cNvPr id="221" name="Google Shape;221;p22"/>
          <p:cNvSpPr txBox="1"/>
          <p:nvPr>
            <p:ph idx="1" type="body"/>
          </p:nvPr>
        </p:nvSpPr>
        <p:spPr>
          <a:xfrm>
            <a:off x="2167653" y="2775078"/>
            <a:ext cx="5541830" cy="1629142"/>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aircraft fuel system stores and delivers the proper amount of fuel at the right pressure to meet the demands of the engine. It must deliver this fuel reliably throughout all phases of flight, including violent maneuvers and sudden acceleration and deceleration. </a:t>
            </a:r>
            <a:endParaRPr/>
          </a:p>
          <a:p>
            <a:pPr indent="-43179" lvl="0" marL="18288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xEl>
                                              <p:pRg end="0" st="0"/>
                                            </p:txEl>
                                          </p:spTgt>
                                        </p:tgtEl>
                                        <p:attrNameLst>
                                          <p:attrName>style.visibility</p:attrName>
                                        </p:attrNameLst>
                                      </p:cBhvr>
                                      <p:to>
                                        <p:strVal val="visible"/>
                                      </p:to>
                                    </p:set>
                                    <p:animEffect filter="fade" transition="in">
                                      <p:cBhvr>
                                        <p:cTn dur="500"/>
                                        <p:tgtEl>
                                          <p:spTgt spid="22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xEl>
                                              <p:pRg end="1" st="1"/>
                                            </p:txEl>
                                          </p:spTgt>
                                        </p:tgtEl>
                                        <p:attrNameLst>
                                          <p:attrName>style.visibility</p:attrName>
                                        </p:attrNameLst>
                                      </p:cBhvr>
                                      <p:to>
                                        <p:strVal val="visible"/>
                                      </p:to>
                                    </p:set>
                                    <p:animEffect filter="fade" transition="in">
                                      <p:cBhvr>
                                        <p:cTn dur="500"/>
                                        <p:tgtEl>
                                          <p:spTgt spid="221">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5" name="Shape 225"/>
        <p:cNvGrpSpPr/>
        <p:nvPr/>
      </p:nvGrpSpPr>
      <p:grpSpPr>
        <a:xfrm>
          <a:off x="0" y="0"/>
          <a:ext cx="0" cy="0"/>
          <a:chOff x="0" y="0"/>
          <a:chExt cx="0" cy="0"/>
        </a:xfrm>
      </p:grpSpPr>
      <p:sp>
        <p:nvSpPr>
          <p:cNvPr id="226" name="Google Shape;226;p2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TYPE OF FUEL SYSTEMS </a:t>
            </a:r>
            <a:endParaRPr/>
          </a:p>
        </p:txBody>
      </p:sp>
      <p:sp>
        <p:nvSpPr>
          <p:cNvPr id="227" name="Google Shape;227;p23"/>
          <p:cNvSpPr txBox="1"/>
          <p:nvPr>
            <p:ph idx="1" type="body"/>
          </p:nvPr>
        </p:nvSpPr>
        <p:spPr>
          <a:xfrm>
            <a:off x="959638" y="2367584"/>
            <a:ext cx="978408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Fuel pump fuel system- </a:t>
            </a:r>
            <a:r>
              <a:rPr lang="en-CA" sz="1800"/>
              <a:t>an engine fuel pump supplies the pressure that keeps the fuel flowing to the engine. Such a system incorporates, as well as the basic pump, auxiliary electric pumps for use in emergency situations in case the engine driven pump fails. The booster pump, operated by a switch on the instrument panel, is also used to start the fuel flowing under pressure before the engine is running. A fuel pressure gauge, mounted on the cockpit panel, gives a visual indication that the fuel system is working by giving a reading of the pressure of fuel entering the carburetor. </a:t>
            </a:r>
            <a:endParaRPr/>
          </a:p>
          <a:p>
            <a:pPr indent="-182880" lvl="0" marL="182880" rtl="0" algn="just">
              <a:lnSpc>
                <a:spcPct val="90000"/>
              </a:lnSpc>
              <a:spcBef>
                <a:spcPts val="1400"/>
              </a:spcBef>
              <a:spcAft>
                <a:spcPts val="0"/>
              </a:spcAft>
              <a:buSzPts val="1800"/>
              <a:buChar char="▪"/>
            </a:pPr>
            <a:r>
              <a:rPr b="1" lang="en-CA" sz="1800"/>
              <a:t>Gravity feed fuel system-  </a:t>
            </a:r>
            <a:r>
              <a:rPr lang="en-CA" sz="1800"/>
              <a:t>this is the simplest type of fuel system. The fuel tanks are mounted in the wings above the carburetor, with gravity causing the fuel to flow from the tanks, past the fuel selector valve to the carburetor. A drain allows removal of water and sediment trapped at the strainer. A primer sprays raw  fuel into the intake manifold system or directly into the cylinders to aid engine starting, particularly in cold weather.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xEl>
                                              <p:pRg end="0" st="0"/>
                                            </p:txEl>
                                          </p:spTgt>
                                        </p:tgtEl>
                                        <p:attrNameLst>
                                          <p:attrName>style.visibility</p:attrName>
                                        </p:attrNameLst>
                                      </p:cBhvr>
                                      <p:to>
                                        <p:strVal val="visible"/>
                                      </p:to>
                                    </p:set>
                                    <p:animEffect filter="fade" transition="in">
                                      <p:cBhvr>
                                        <p:cTn dur="500"/>
                                        <p:tgtEl>
                                          <p:spTgt spid="22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xEl>
                                              <p:pRg end="1" st="1"/>
                                            </p:txEl>
                                          </p:spTgt>
                                        </p:tgtEl>
                                        <p:attrNameLst>
                                          <p:attrName>style.visibility</p:attrName>
                                        </p:attrNameLst>
                                      </p:cBhvr>
                                      <p:to>
                                        <p:strVal val="visible"/>
                                      </p:to>
                                    </p:set>
                                    <p:animEffect filter="fade" transition="in">
                                      <p:cBhvr>
                                        <p:cTn dur="500"/>
                                        <p:tgtEl>
                                          <p:spTgt spid="227">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1" name="Shape 231"/>
        <p:cNvGrpSpPr/>
        <p:nvPr/>
      </p:nvGrpSpPr>
      <p:grpSpPr>
        <a:xfrm>
          <a:off x="0" y="0"/>
          <a:ext cx="0" cy="0"/>
          <a:chOff x="0" y="0"/>
          <a:chExt cx="0" cy="0"/>
        </a:xfrm>
      </p:grpSpPr>
      <p:sp>
        <p:nvSpPr>
          <p:cNvPr id="232" name="Google Shape;232;p2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TANKS </a:t>
            </a:r>
            <a:endParaRPr/>
          </a:p>
        </p:txBody>
      </p:sp>
      <p:sp>
        <p:nvSpPr>
          <p:cNvPr id="233" name="Google Shape;233;p24"/>
          <p:cNvSpPr txBox="1"/>
          <p:nvPr>
            <p:ph idx="1" type="body"/>
          </p:nvPr>
        </p:nvSpPr>
        <p:spPr>
          <a:xfrm>
            <a:off x="1202919" y="2254961"/>
            <a:ext cx="9174263"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The location, size and shape of fuel tanks vary with the type of aircraft in which they are installed. </a:t>
            </a:r>
            <a:endParaRPr/>
          </a:p>
          <a:p>
            <a:pPr indent="-182880" lvl="0" marL="182880" rtl="0" algn="just">
              <a:lnSpc>
                <a:spcPct val="90000"/>
              </a:lnSpc>
              <a:spcBef>
                <a:spcPts val="1400"/>
              </a:spcBef>
              <a:spcAft>
                <a:spcPts val="0"/>
              </a:spcAft>
              <a:buSzPts val="1800"/>
              <a:buChar char="▪"/>
            </a:pPr>
            <a:r>
              <a:rPr lang="en-CA" sz="1800"/>
              <a:t>The tanks are made of materials that will not react chemically with any aviation fuel. Aluminum alloy is most widely used. </a:t>
            </a:r>
            <a:endParaRPr/>
          </a:p>
          <a:p>
            <a:pPr indent="-182880" lvl="0" marL="182880" rtl="0" algn="just">
              <a:lnSpc>
                <a:spcPct val="90000"/>
              </a:lnSpc>
              <a:spcBef>
                <a:spcPts val="1400"/>
              </a:spcBef>
              <a:spcAft>
                <a:spcPts val="0"/>
              </a:spcAft>
              <a:buSzPts val="1800"/>
              <a:buChar char="▪"/>
            </a:pPr>
            <a:r>
              <a:rPr lang="en-CA" sz="1800"/>
              <a:t>Synthetic rubber or nylon bladder type fuel cells are also in use. </a:t>
            </a:r>
            <a:endParaRPr/>
          </a:p>
          <a:p>
            <a:pPr indent="-182880" lvl="0" marL="182880" rtl="0" algn="just">
              <a:lnSpc>
                <a:spcPct val="90000"/>
              </a:lnSpc>
              <a:spcBef>
                <a:spcPts val="1400"/>
              </a:spcBef>
              <a:spcAft>
                <a:spcPts val="0"/>
              </a:spcAft>
              <a:buSzPts val="1800"/>
              <a:buChar char="▪"/>
            </a:pPr>
            <a:r>
              <a:rPr lang="en-CA" sz="1800"/>
              <a:t>Usually a drain is provided at the lowest point of the tank through which water and sediment, which are heavier than fuel and therefore settle to the lowest point of the fuel tank, can be drained.</a:t>
            </a:r>
            <a:endParaRPr/>
          </a:p>
          <a:p>
            <a:pPr indent="-182880" lvl="0" marL="182880" rtl="0" algn="just">
              <a:lnSpc>
                <a:spcPct val="90000"/>
              </a:lnSpc>
              <a:spcBef>
                <a:spcPts val="1400"/>
              </a:spcBef>
              <a:spcAft>
                <a:spcPts val="0"/>
              </a:spcAft>
              <a:buSzPts val="1800"/>
              <a:buChar char="▪"/>
            </a:pPr>
            <a:r>
              <a:rPr lang="en-CA" sz="1800"/>
              <a:t>Overflow drains are also incorporated to release fuel and prevent tanks from bursting when fuel expands in the tanks. </a:t>
            </a:r>
            <a:endParaRPr/>
          </a:p>
          <a:p>
            <a:pPr indent="-182880" lvl="0" marL="182880" rtl="0" algn="just">
              <a:lnSpc>
                <a:spcPct val="90000"/>
              </a:lnSpc>
              <a:spcBef>
                <a:spcPts val="1400"/>
              </a:spcBef>
              <a:spcAft>
                <a:spcPts val="0"/>
              </a:spcAft>
              <a:buSzPts val="1800"/>
              <a:buChar char="▪"/>
            </a:pPr>
            <a:r>
              <a:rPr lang="en-CA" sz="1800"/>
              <a:t>The top of each tank is vented to the outside air to maintain atmospheric pressure within the tank. Tanks are also fitted with internal baffles to resist fuel surging caused by changes in the attitude of the aircraft.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0" st="0"/>
                                            </p:txEl>
                                          </p:spTgt>
                                        </p:tgtEl>
                                        <p:attrNameLst>
                                          <p:attrName>style.visibility</p:attrName>
                                        </p:attrNameLst>
                                      </p:cBhvr>
                                      <p:to>
                                        <p:strVal val="visible"/>
                                      </p:to>
                                    </p:set>
                                    <p:animEffect filter="fade" transition="in">
                                      <p:cBhvr>
                                        <p:cTn dur="500"/>
                                        <p:tgtEl>
                                          <p:spTgt spid="23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1" st="1"/>
                                            </p:txEl>
                                          </p:spTgt>
                                        </p:tgtEl>
                                        <p:attrNameLst>
                                          <p:attrName>style.visibility</p:attrName>
                                        </p:attrNameLst>
                                      </p:cBhvr>
                                      <p:to>
                                        <p:strVal val="visible"/>
                                      </p:to>
                                    </p:set>
                                    <p:animEffect filter="fade" transition="in">
                                      <p:cBhvr>
                                        <p:cTn dur="500"/>
                                        <p:tgtEl>
                                          <p:spTgt spid="23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2" st="2"/>
                                            </p:txEl>
                                          </p:spTgt>
                                        </p:tgtEl>
                                        <p:attrNameLst>
                                          <p:attrName>style.visibility</p:attrName>
                                        </p:attrNameLst>
                                      </p:cBhvr>
                                      <p:to>
                                        <p:strVal val="visible"/>
                                      </p:to>
                                    </p:set>
                                    <p:animEffect filter="fade" transition="in">
                                      <p:cBhvr>
                                        <p:cTn dur="500"/>
                                        <p:tgtEl>
                                          <p:spTgt spid="23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3" st="3"/>
                                            </p:txEl>
                                          </p:spTgt>
                                        </p:tgtEl>
                                        <p:attrNameLst>
                                          <p:attrName>style.visibility</p:attrName>
                                        </p:attrNameLst>
                                      </p:cBhvr>
                                      <p:to>
                                        <p:strVal val="visible"/>
                                      </p:to>
                                    </p:set>
                                    <p:animEffect filter="fade" transition="in">
                                      <p:cBhvr>
                                        <p:cTn dur="500"/>
                                        <p:tgtEl>
                                          <p:spTgt spid="23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4" st="4"/>
                                            </p:txEl>
                                          </p:spTgt>
                                        </p:tgtEl>
                                        <p:attrNameLst>
                                          <p:attrName>style.visibility</p:attrName>
                                        </p:attrNameLst>
                                      </p:cBhvr>
                                      <p:to>
                                        <p:strVal val="visible"/>
                                      </p:to>
                                    </p:set>
                                    <p:animEffect filter="fade" transition="in">
                                      <p:cBhvr>
                                        <p:cTn dur="500"/>
                                        <p:tgtEl>
                                          <p:spTgt spid="23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xEl>
                                              <p:pRg end="5" st="5"/>
                                            </p:txEl>
                                          </p:spTgt>
                                        </p:tgtEl>
                                        <p:attrNameLst>
                                          <p:attrName>style.visibility</p:attrName>
                                        </p:attrNameLst>
                                      </p:cBhvr>
                                      <p:to>
                                        <p:strVal val="visible"/>
                                      </p:to>
                                    </p:set>
                                    <p:animEffect filter="fade" transition="in">
                                      <p:cBhvr>
                                        <p:cTn dur="500"/>
                                        <p:tgtEl>
                                          <p:spTgt spid="233">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Google Shape;238;p2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SELECTOR VALVE</a:t>
            </a:r>
            <a:endParaRPr/>
          </a:p>
        </p:txBody>
      </p:sp>
      <p:sp>
        <p:nvSpPr>
          <p:cNvPr id="239" name="Google Shape;239;p25"/>
          <p:cNvSpPr txBox="1"/>
          <p:nvPr>
            <p:ph idx="1" type="body"/>
          </p:nvPr>
        </p:nvSpPr>
        <p:spPr>
          <a:xfrm>
            <a:off x="3316946" y="2582131"/>
            <a:ext cx="5315326" cy="2602265"/>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Permits the pilot to select the tank from which he/she wishes to draw fuel. It also has an “off” position which closes off the fuel flow entirely. When the aircraft is parked, the “off” position may be selected. </a:t>
            </a:r>
            <a:endParaRPr/>
          </a:p>
          <a:p>
            <a:pPr indent="0" lvl="0" marL="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0" st="0"/>
                                            </p:txEl>
                                          </p:spTgt>
                                        </p:tgtEl>
                                        <p:attrNameLst>
                                          <p:attrName>style.visibility</p:attrName>
                                        </p:attrNameLst>
                                      </p:cBhvr>
                                      <p:to>
                                        <p:strVal val="visible"/>
                                      </p:to>
                                    </p:set>
                                    <p:animEffect filter="fade" transition="in">
                                      <p:cBhvr>
                                        <p:cTn dur="500"/>
                                        <p:tgtEl>
                                          <p:spTgt spid="23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1" st="1"/>
                                            </p:txEl>
                                          </p:spTgt>
                                        </p:tgtEl>
                                        <p:attrNameLst>
                                          <p:attrName>style.visibility</p:attrName>
                                        </p:attrNameLst>
                                      </p:cBhvr>
                                      <p:to>
                                        <p:strVal val="visible"/>
                                      </p:to>
                                    </p:set>
                                    <p:animEffect filter="fade" transition="in">
                                      <p:cBhvr>
                                        <p:cTn dur="500"/>
                                        <p:tgtEl>
                                          <p:spTgt spid="239">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3" name="Shape 243"/>
        <p:cNvGrpSpPr/>
        <p:nvPr/>
      </p:nvGrpSpPr>
      <p:grpSpPr>
        <a:xfrm>
          <a:off x="0" y="0"/>
          <a:ext cx="0" cy="0"/>
          <a:chOff x="0" y="0"/>
          <a:chExt cx="0" cy="0"/>
        </a:xfrm>
      </p:grpSpPr>
      <p:sp>
        <p:nvSpPr>
          <p:cNvPr id="244" name="Google Shape;244;p2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LINES AND FILTERS </a:t>
            </a:r>
            <a:endParaRPr/>
          </a:p>
        </p:txBody>
      </p:sp>
      <p:sp>
        <p:nvSpPr>
          <p:cNvPr id="245" name="Google Shape;245;p26"/>
          <p:cNvSpPr txBox="1"/>
          <p:nvPr>
            <p:ph idx="1" type="body"/>
          </p:nvPr>
        </p:nvSpPr>
        <p:spPr>
          <a:xfrm>
            <a:off x="1144196" y="2246572"/>
            <a:ext cx="7882358"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The various tanks and other components of the fuel system are joined together by the fuel lines made of aluminum alloy metal tubing and flexible synthetic rubber or Teflon hose.</a:t>
            </a:r>
            <a:endParaRPr/>
          </a:p>
          <a:p>
            <a:pPr indent="-182880" lvl="0" marL="182880" rtl="0" algn="just">
              <a:lnSpc>
                <a:spcPct val="90000"/>
              </a:lnSpc>
              <a:spcBef>
                <a:spcPts val="1400"/>
              </a:spcBef>
              <a:spcAft>
                <a:spcPts val="0"/>
              </a:spcAft>
              <a:buSzPts val="1800"/>
              <a:buChar char="▪"/>
            </a:pPr>
            <a:r>
              <a:rPr lang="en-CA" sz="1800"/>
              <a:t>Coarse mesh strainers are installed in the tank outlets and often in the tank filler necks. Other strainers, made of fine mesh, are installed in the carburetor fuel inlets and in the fuel lines.  </a:t>
            </a:r>
            <a:endParaRPr/>
          </a:p>
          <a:p>
            <a:pPr indent="-182880" lvl="0" marL="182880" rtl="0" algn="just">
              <a:lnSpc>
                <a:spcPct val="90000"/>
              </a:lnSpc>
              <a:spcBef>
                <a:spcPts val="1400"/>
              </a:spcBef>
              <a:spcAft>
                <a:spcPts val="0"/>
              </a:spcAft>
              <a:buSzPts val="1800"/>
              <a:buChar char="▪"/>
            </a:pPr>
            <a:r>
              <a:rPr lang="en-CA" sz="1800"/>
              <a:t>The main strainer is located at the lowest point in the fuel system. Its purpose is to prevent any foreign matter from entering the carburetor and to trap any small amounts of water that may present in the system. </a:t>
            </a:r>
            <a:endParaRPr/>
          </a:p>
          <a:p>
            <a:pPr indent="-182880" lvl="0" marL="182880" rtl="0" algn="just">
              <a:lnSpc>
                <a:spcPct val="90000"/>
              </a:lnSpc>
              <a:spcBef>
                <a:spcPts val="1400"/>
              </a:spcBef>
              <a:spcAft>
                <a:spcPts val="0"/>
              </a:spcAft>
              <a:buSzPts val="1800"/>
              <a:buChar char="▪"/>
            </a:pPr>
            <a:r>
              <a:rPr lang="en-CA" sz="1800"/>
              <a:t>Its good practice to drain the strainers prior to every flight to remove from the system any water that may be in the fuel. In cold weather, this water ,might freeze and stop the fuel flow, In warm weather, excessive water entering the carburetor could stop the engine.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0" st="0"/>
                                            </p:txEl>
                                          </p:spTgt>
                                        </p:tgtEl>
                                        <p:attrNameLst>
                                          <p:attrName>style.visibility</p:attrName>
                                        </p:attrNameLst>
                                      </p:cBhvr>
                                      <p:to>
                                        <p:strVal val="visible"/>
                                      </p:to>
                                    </p:set>
                                    <p:animEffect filter="fade" transition="in">
                                      <p:cBhvr>
                                        <p:cTn dur="500"/>
                                        <p:tgtEl>
                                          <p:spTgt spid="24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1" st="1"/>
                                            </p:txEl>
                                          </p:spTgt>
                                        </p:tgtEl>
                                        <p:attrNameLst>
                                          <p:attrName>style.visibility</p:attrName>
                                        </p:attrNameLst>
                                      </p:cBhvr>
                                      <p:to>
                                        <p:strVal val="visible"/>
                                      </p:to>
                                    </p:set>
                                    <p:animEffect filter="fade" transition="in">
                                      <p:cBhvr>
                                        <p:cTn dur="500"/>
                                        <p:tgtEl>
                                          <p:spTgt spid="24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2" st="2"/>
                                            </p:txEl>
                                          </p:spTgt>
                                        </p:tgtEl>
                                        <p:attrNameLst>
                                          <p:attrName>style.visibility</p:attrName>
                                        </p:attrNameLst>
                                      </p:cBhvr>
                                      <p:to>
                                        <p:strVal val="visible"/>
                                      </p:to>
                                    </p:set>
                                    <p:animEffect filter="fade" transition="in">
                                      <p:cBhvr>
                                        <p:cTn dur="500"/>
                                        <p:tgtEl>
                                          <p:spTgt spid="24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3" st="3"/>
                                            </p:txEl>
                                          </p:spTgt>
                                        </p:tgtEl>
                                        <p:attrNameLst>
                                          <p:attrName>style.visibility</p:attrName>
                                        </p:attrNameLst>
                                      </p:cBhvr>
                                      <p:to>
                                        <p:strVal val="visible"/>
                                      </p:to>
                                    </p:set>
                                    <p:animEffect filter="fade" transition="in">
                                      <p:cBhvr>
                                        <p:cTn dur="500"/>
                                        <p:tgtEl>
                                          <p:spTgt spid="245">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9" name="Shape 249"/>
        <p:cNvGrpSpPr/>
        <p:nvPr/>
      </p:nvGrpSpPr>
      <p:grpSpPr>
        <a:xfrm>
          <a:off x="0" y="0"/>
          <a:ext cx="0" cy="0"/>
          <a:chOff x="0" y="0"/>
          <a:chExt cx="0" cy="0"/>
        </a:xfrm>
      </p:grpSpPr>
      <p:sp>
        <p:nvSpPr>
          <p:cNvPr id="250" name="Google Shape;250;p2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QUANTITY GAUGE</a:t>
            </a:r>
            <a:endParaRPr/>
          </a:p>
        </p:txBody>
      </p:sp>
      <p:sp>
        <p:nvSpPr>
          <p:cNvPr id="251" name="Google Shape;251;p27"/>
          <p:cNvSpPr txBox="1"/>
          <p:nvPr>
            <p:ph idx="1" type="body"/>
          </p:nvPr>
        </p:nvSpPr>
        <p:spPr>
          <a:xfrm>
            <a:off x="2913019" y="2508747"/>
            <a:ext cx="4511238" cy="2331701"/>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Fuel quantity gauges are mounted on the instrument panel and give visual indication of the amount of fuel in each tank. A pilot should never assume that the instrument is correct but should make a visual check of each fuel tank before initiating a flight.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1">
                                            <p:txEl>
                                              <p:pRg end="0" st="0"/>
                                            </p:txEl>
                                          </p:spTgt>
                                        </p:tgtEl>
                                        <p:attrNameLst>
                                          <p:attrName>style.visibility</p:attrName>
                                        </p:attrNameLst>
                                      </p:cBhvr>
                                      <p:to>
                                        <p:strVal val="visible"/>
                                      </p:to>
                                    </p:set>
                                    <p:animEffect filter="fade" transition="in">
                                      <p:cBhvr>
                                        <p:cTn dur="500"/>
                                        <p:tgtEl>
                                          <p:spTgt spid="25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Google Shape;256;p2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PRIMER </a:t>
            </a:r>
            <a:endParaRPr/>
          </a:p>
        </p:txBody>
      </p:sp>
      <p:sp>
        <p:nvSpPr>
          <p:cNvPr id="257" name="Google Shape;257;p28"/>
          <p:cNvSpPr txBox="1"/>
          <p:nvPr>
            <p:ph idx="1" type="body"/>
          </p:nvPr>
        </p:nvSpPr>
        <p:spPr>
          <a:xfrm>
            <a:off x="1328754" y="2498241"/>
            <a:ext cx="5390828"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A small hand pump is located on the instrument panel. This is a primer that is used to pump fuel into the engine prior to starting. Ordinarily, it is needed only in cold weather. </a:t>
            </a:r>
            <a:endParaRPr/>
          </a:p>
          <a:p>
            <a:pPr indent="-182880" lvl="0" marL="182880" rtl="0" algn="just">
              <a:lnSpc>
                <a:spcPct val="90000"/>
              </a:lnSpc>
              <a:spcBef>
                <a:spcPts val="1400"/>
              </a:spcBef>
              <a:spcAft>
                <a:spcPts val="0"/>
              </a:spcAft>
              <a:buSzPts val="1800"/>
              <a:buChar char="▪"/>
            </a:pPr>
            <a:r>
              <a:rPr lang="en-CA" sz="1800"/>
              <a:t>A pilot should be careful not to over prime since this action may flood the engine and make it hard to start and, in some cases may even cause a fire.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7">
                                            <p:txEl>
                                              <p:pRg end="0" st="0"/>
                                            </p:txEl>
                                          </p:spTgt>
                                        </p:tgtEl>
                                        <p:attrNameLst>
                                          <p:attrName>style.visibility</p:attrName>
                                        </p:attrNameLst>
                                      </p:cBhvr>
                                      <p:to>
                                        <p:strVal val="visible"/>
                                      </p:to>
                                    </p:set>
                                    <p:animEffect filter="fade" transition="in">
                                      <p:cBhvr>
                                        <p:cTn dur="500"/>
                                        <p:tgtEl>
                                          <p:spTgt spid="25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7">
                                            <p:txEl>
                                              <p:pRg end="1" st="1"/>
                                            </p:txEl>
                                          </p:spTgt>
                                        </p:tgtEl>
                                        <p:attrNameLst>
                                          <p:attrName>style.visibility</p:attrName>
                                        </p:attrNameLst>
                                      </p:cBhvr>
                                      <p:to>
                                        <p:strVal val="visible"/>
                                      </p:to>
                                    </p:set>
                                    <p:animEffect filter="fade" transition="in">
                                      <p:cBhvr>
                                        <p:cTn dur="500"/>
                                        <p:tgtEl>
                                          <p:spTgt spid="257">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Google Shape;262;p2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TYPES </a:t>
            </a:r>
            <a:endParaRPr/>
          </a:p>
        </p:txBody>
      </p:sp>
      <p:sp>
        <p:nvSpPr>
          <p:cNvPr id="263" name="Google Shape;263;p29"/>
          <p:cNvSpPr txBox="1"/>
          <p:nvPr>
            <p:ph idx="1" type="body"/>
          </p:nvPr>
        </p:nvSpPr>
        <p:spPr>
          <a:xfrm>
            <a:off x="306804" y="1922337"/>
            <a:ext cx="10680195" cy="4657568"/>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Fuels for modern high compression engines must burn slowly and expand evenly rather than explode quickly. The fuels which possess this quality are known as high octane fuels. </a:t>
            </a:r>
            <a:endParaRPr/>
          </a:p>
          <a:p>
            <a:pPr indent="-182880" lvl="0" marL="182880" rtl="0" algn="just">
              <a:lnSpc>
                <a:spcPct val="90000"/>
              </a:lnSpc>
              <a:spcBef>
                <a:spcPts val="1400"/>
              </a:spcBef>
              <a:spcAft>
                <a:spcPts val="0"/>
              </a:spcAft>
              <a:buSzPts val="1800"/>
              <a:buChar char="▪"/>
            </a:pPr>
            <a:r>
              <a:rPr b="1" lang="en-CA" sz="1800"/>
              <a:t>The octane rating of a fuel is arrived as follows: </a:t>
            </a:r>
            <a:endParaRPr/>
          </a:p>
          <a:p>
            <a:pPr indent="-457200" lvl="0" marL="457200" rtl="0" algn="just">
              <a:lnSpc>
                <a:spcPct val="90000"/>
              </a:lnSpc>
              <a:spcBef>
                <a:spcPts val="1400"/>
              </a:spcBef>
              <a:spcAft>
                <a:spcPts val="0"/>
              </a:spcAft>
              <a:buSzPts val="1800"/>
              <a:buFont typeface="Corbel"/>
              <a:buAutoNum type="arabicPeriod"/>
            </a:pPr>
            <a:r>
              <a:rPr lang="en-CA" sz="1800"/>
              <a:t>Octane is a substance which possesses minimum detonating qualities.</a:t>
            </a:r>
            <a:endParaRPr/>
          </a:p>
          <a:p>
            <a:pPr indent="-457200" lvl="0" marL="457200" rtl="0" algn="just">
              <a:lnSpc>
                <a:spcPct val="90000"/>
              </a:lnSpc>
              <a:spcBef>
                <a:spcPts val="1400"/>
              </a:spcBef>
              <a:spcAft>
                <a:spcPts val="0"/>
              </a:spcAft>
              <a:buSzPts val="1800"/>
              <a:buFont typeface="Corbel"/>
              <a:buAutoNum type="arabicPeriod"/>
            </a:pPr>
            <a:r>
              <a:rPr lang="en-CA" sz="1800"/>
              <a:t>Heptane is a substance which possesses maximum denoting qualities. </a:t>
            </a:r>
            <a:endParaRPr/>
          </a:p>
          <a:p>
            <a:pPr indent="-182880" lvl="0" marL="182880" rtl="0" algn="just">
              <a:lnSpc>
                <a:spcPct val="90000"/>
              </a:lnSpc>
              <a:spcBef>
                <a:spcPts val="1400"/>
              </a:spcBef>
              <a:spcAft>
                <a:spcPts val="0"/>
              </a:spcAft>
              <a:buSzPts val="1800"/>
              <a:buChar char="▪"/>
            </a:pPr>
            <a:r>
              <a:rPr lang="en-CA" sz="1800"/>
              <a:t>The proportion of octane to heptane in a fuel is expressed as a percentage. Hence, 73 octane means 73% octane and 27% heptane characteristics in the fuel. The natural gas limit is 72 octane. Fuels of higher octane than this are treated with tetraethyl lead or “cracked” by a heat process which increases their volatility. </a:t>
            </a:r>
            <a:endParaRPr/>
          </a:p>
          <a:p>
            <a:pPr indent="-182880" lvl="0" marL="182880" rtl="0" algn="just">
              <a:lnSpc>
                <a:spcPct val="90000"/>
              </a:lnSpc>
              <a:spcBef>
                <a:spcPts val="1400"/>
              </a:spcBef>
              <a:spcAft>
                <a:spcPts val="0"/>
              </a:spcAft>
              <a:buSzPts val="1800"/>
              <a:buChar char="▪"/>
            </a:pPr>
            <a:r>
              <a:rPr lang="en-CA" sz="1800"/>
              <a:t>Octane numbers go as high as 100. Beyond this number, the antiknock value of the fuel is expressed as a performance number.  </a:t>
            </a:r>
            <a:endParaRPr/>
          </a:p>
          <a:p>
            <a:pPr indent="-182880" lvl="0" marL="182880" rtl="0" algn="just">
              <a:lnSpc>
                <a:spcPct val="90000"/>
              </a:lnSpc>
              <a:spcBef>
                <a:spcPts val="1400"/>
              </a:spcBef>
              <a:spcAft>
                <a:spcPts val="0"/>
              </a:spcAft>
              <a:buSzPts val="1800"/>
              <a:buChar char="▪"/>
            </a:pPr>
            <a:r>
              <a:rPr lang="en-CA" sz="1800"/>
              <a:t>It is the pilot’s responsibility to see that proper grade of fuel is used in refuelling the aircraft. </a:t>
            </a:r>
            <a:endParaRPr/>
          </a:p>
          <a:p>
            <a:pPr indent="-182880" lvl="0" marL="182880" rtl="0" algn="just">
              <a:lnSpc>
                <a:spcPct val="90000"/>
              </a:lnSpc>
              <a:spcBef>
                <a:spcPts val="1400"/>
              </a:spcBef>
              <a:spcAft>
                <a:spcPts val="0"/>
              </a:spcAft>
              <a:buSzPts val="1800"/>
              <a:buChar char="▪"/>
            </a:pPr>
            <a:r>
              <a:rPr lang="en-CA" sz="1800"/>
              <a:t>If the proper grade of fuel is not available and the engine must be operated, use the next higher grade. Never use a lower grade. The engine will overheat badly, detonation may occur and engine damage may result. </a:t>
            </a:r>
            <a:endParaRPr/>
          </a:p>
          <a:p>
            <a:pPr indent="-68579" lvl="0" marL="182880" rtl="0" algn="l">
              <a:lnSpc>
                <a:spcPct val="90000"/>
              </a:lnSpc>
              <a:spcBef>
                <a:spcPts val="1400"/>
              </a:spcBef>
              <a:spcAft>
                <a:spcPts val="0"/>
              </a:spcAft>
              <a:buSzPts val="1800"/>
              <a:buNone/>
            </a:pPr>
            <a:r>
              <a:t/>
            </a:r>
            <a:endParaRPr sz="1800"/>
          </a:p>
          <a:p>
            <a:pPr indent="0" lvl="0" marL="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animEffect filter="fade" transition="in">
                                      <p:cBhvr>
                                        <p:cTn dur="500"/>
                                        <p:tgtEl>
                                          <p:spTgt spid="26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animEffect filter="fade" transition="in">
                                      <p:cBhvr>
                                        <p:cTn dur="500"/>
                                        <p:tgtEl>
                                          <p:spTgt spid="26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animEffect filter="fade" transition="in">
                                      <p:cBhvr>
                                        <p:cTn dur="500"/>
                                        <p:tgtEl>
                                          <p:spTgt spid="26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animEffect filter="fade" transition="in">
                                      <p:cBhvr>
                                        <p:cTn dur="500"/>
                                        <p:tgtEl>
                                          <p:spTgt spid="26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animEffect filter="fade" transition="in">
                                      <p:cBhvr>
                                        <p:cTn dur="500"/>
                                        <p:tgtEl>
                                          <p:spTgt spid="26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animEffect filter="fade" transition="in">
                                      <p:cBhvr>
                                        <p:cTn dur="500"/>
                                        <p:tgtEl>
                                          <p:spTgt spid="263">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6" st="6"/>
                                            </p:txEl>
                                          </p:spTgt>
                                        </p:tgtEl>
                                        <p:attrNameLst>
                                          <p:attrName>style.visibility</p:attrName>
                                        </p:attrNameLst>
                                      </p:cBhvr>
                                      <p:to>
                                        <p:strVal val="visible"/>
                                      </p:to>
                                    </p:set>
                                    <p:animEffect filter="fade" transition="in">
                                      <p:cBhvr>
                                        <p:cTn dur="500"/>
                                        <p:tgtEl>
                                          <p:spTgt spid="263">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7" st="7"/>
                                            </p:txEl>
                                          </p:spTgt>
                                        </p:tgtEl>
                                        <p:attrNameLst>
                                          <p:attrName>style.visibility</p:attrName>
                                        </p:attrNameLst>
                                      </p:cBhvr>
                                      <p:to>
                                        <p:strVal val="visible"/>
                                      </p:to>
                                    </p:set>
                                    <p:animEffect filter="fade" transition="in">
                                      <p:cBhvr>
                                        <p:cTn dur="500"/>
                                        <p:tgtEl>
                                          <p:spTgt spid="263">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8" st="8"/>
                                            </p:txEl>
                                          </p:spTgt>
                                        </p:tgtEl>
                                        <p:attrNameLst>
                                          <p:attrName>style.visibility</p:attrName>
                                        </p:attrNameLst>
                                      </p:cBhvr>
                                      <p:to>
                                        <p:strVal val="visible"/>
                                      </p:to>
                                    </p:set>
                                    <p:animEffect filter="fade" transition="in">
                                      <p:cBhvr>
                                        <p:cTn dur="500"/>
                                        <p:tgtEl>
                                          <p:spTgt spid="263">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9" st="9"/>
                                            </p:txEl>
                                          </p:spTgt>
                                        </p:tgtEl>
                                        <p:attrNameLst>
                                          <p:attrName>style.visibility</p:attrName>
                                        </p:attrNameLst>
                                      </p:cBhvr>
                                      <p:to>
                                        <p:strVal val="visible"/>
                                      </p:to>
                                    </p:set>
                                    <p:animEffect filter="fade" transition="in">
                                      <p:cBhvr>
                                        <p:cTn dur="500"/>
                                        <p:tgtEl>
                                          <p:spTgt spid="263">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Types of Piston Engines</a:t>
            </a:r>
            <a:endParaRPr/>
          </a:p>
        </p:txBody>
      </p:sp>
      <p:sp>
        <p:nvSpPr>
          <p:cNvPr id="102" name="Google Shape;102;p3"/>
          <p:cNvSpPr txBox="1"/>
          <p:nvPr>
            <p:ph idx="1" type="body"/>
          </p:nvPr>
        </p:nvSpPr>
        <p:spPr>
          <a:xfrm>
            <a:off x="1202919" y="2724744"/>
            <a:ext cx="9784080" cy="4206240"/>
          </a:xfrm>
          <a:prstGeom prst="rect">
            <a:avLst/>
          </a:prstGeom>
          <a:noFill/>
          <a:ln>
            <a:noFill/>
          </a:ln>
        </p:spPr>
        <p:txBody>
          <a:bodyPr anchorCtr="0" anchor="t" bIns="45700" lIns="91425" spcFirstLastPara="1" rIns="91425" wrap="square" tIns="45700">
            <a:normAutofit/>
          </a:bodyPr>
          <a:lstStyle/>
          <a:p>
            <a:pPr indent="-457200" lvl="0" marL="457200" rtl="0" algn="just">
              <a:lnSpc>
                <a:spcPct val="90000"/>
              </a:lnSpc>
              <a:spcBef>
                <a:spcPts val="0"/>
              </a:spcBef>
              <a:spcAft>
                <a:spcPts val="0"/>
              </a:spcAft>
              <a:buSzPts val="1800"/>
              <a:buFont typeface="Corbel"/>
              <a:buAutoNum type="arabicPeriod"/>
            </a:pPr>
            <a:r>
              <a:rPr b="1" lang="en-CA" sz="1800"/>
              <a:t>Horizontally opposed- </a:t>
            </a:r>
            <a:r>
              <a:rPr lang="en-CA" sz="1800"/>
              <a:t>most commonly used, two banks of cylinders working on the same crankshaft which lie directly opposite to each other.</a:t>
            </a:r>
            <a:endParaRPr/>
          </a:p>
          <a:p>
            <a:pPr indent="-457200" lvl="0" marL="457200" rtl="0" algn="just">
              <a:lnSpc>
                <a:spcPct val="90000"/>
              </a:lnSpc>
              <a:spcBef>
                <a:spcPts val="1400"/>
              </a:spcBef>
              <a:spcAft>
                <a:spcPts val="0"/>
              </a:spcAft>
              <a:buSzPts val="1800"/>
              <a:buFont typeface="Corbel"/>
              <a:buAutoNum type="arabicPeriod"/>
            </a:pPr>
            <a:r>
              <a:rPr b="1" lang="en-CA" sz="1800"/>
              <a:t>Radial-</a:t>
            </a:r>
            <a:r>
              <a:rPr lang="en-CA" sz="1800"/>
              <a:t> odd number of cylinders in a circle. </a:t>
            </a:r>
            <a:endParaRPr/>
          </a:p>
          <a:p>
            <a:pPr indent="-457200" lvl="0" marL="457200" rtl="0" algn="just">
              <a:lnSpc>
                <a:spcPct val="90000"/>
              </a:lnSpc>
              <a:spcBef>
                <a:spcPts val="1400"/>
              </a:spcBef>
              <a:spcAft>
                <a:spcPts val="0"/>
              </a:spcAft>
              <a:buSzPts val="1800"/>
              <a:buFont typeface="Corbel"/>
              <a:buAutoNum type="arabicPeriod"/>
            </a:pPr>
            <a:r>
              <a:rPr b="1" lang="en-CA" sz="1800"/>
              <a:t>In-line-</a:t>
            </a:r>
            <a:r>
              <a:rPr lang="en-CA" sz="1800"/>
              <a:t> cylinders are arranged side by side in a row along the crankcase. Generates little parasite drag.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animEffect filter="fade" transition="in">
                                      <p:cBhvr>
                                        <p:cTn dur="500"/>
                                        <p:tgtEl>
                                          <p:spTgt spid="10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animEffect filter="fade" transition="in">
                                      <p:cBhvr>
                                        <p:cTn dur="500"/>
                                        <p:tgtEl>
                                          <p:spTgt spid="10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animEffect filter="fade" transition="in">
                                      <p:cBhvr>
                                        <p:cTn dur="500"/>
                                        <p:tgtEl>
                                          <p:spTgt spid="102">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7" name="Shape 267"/>
        <p:cNvGrpSpPr/>
        <p:nvPr/>
      </p:nvGrpSpPr>
      <p:grpSpPr>
        <a:xfrm>
          <a:off x="0" y="0"/>
          <a:ext cx="0" cy="0"/>
          <a:chOff x="0" y="0"/>
          <a:chExt cx="0" cy="0"/>
        </a:xfrm>
      </p:grpSpPr>
      <p:sp>
        <p:nvSpPr>
          <p:cNvPr id="268" name="Google Shape;268;p3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RELATED PROBLEMS </a:t>
            </a:r>
            <a:endParaRPr/>
          </a:p>
        </p:txBody>
      </p:sp>
      <p:sp>
        <p:nvSpPr>
          <p:cNvPr id="269" name="Google Shape;269;p30"/>
          <p:cNvSpPr txBox="1"/>
          <p:nvPr>
            <p:ph idx="1" type="body"/>
          </p:nvPr>
        </p:nvSpPr>
        <p:spPr>
          <a:xfrm>
            <a:off x="842193" y="2367584"/>
            <a:ext cx="761391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Detonation- </a:t>
            </a:r>
            <a:r>
              <a:rPr lang="en-CA" sz="1800"/>
              <a:t>characterized by the inability of a fuel to burn slowly and is generally defined as an abnormally rapid combustion, replacing or occurring simultaneously with normal combustion. Also characterized by its almost instantaneous nature, as contrasted with the smooth progressive  burning of normal combustion. Under conditions of denotation, cylinder pressures rise quickly and violently to peaks that are often beyond the structural limits of the combustion chambers. Detonation is dangerous and costly. A rapid increase in cylinder head temperature, often indicates detonation. Throttle reduction is the most immediate and surest remedy. </a:t>
            </a:r>
            <a:endParaRPr/>
          </a:p>
          <a:p>
            <a:pPr indent="-182880" lvl="0" marL="182880" rtl="0" algn="just">
              <a:lnSpc>
                <a:spcPct val="90000"/>
              </a:lnSpc>
              <a:spcBef>
                <a:spcPts val="1400"/>
              </a:spcBef>
              <a:spcAft>
                <a:spcPts val="0"/>
              </a:spcAft>
              <a:buSzPts val="1800"/>
              <a:buChar char="▪"/>
            </a:pPr>
            <a:r>
              <a:rPr b="1" lang="en-CA" sz="1800"/>
              <a:t>Pre-ignition-</a:t>
            </a:r>
            <a:r>
              <a:rPr lang="en-CA" sz="1800"/>
              <a:t> is a premature ignition of the mixture due to glowing carbon particles, or “local hot spots”. It is often experienced when attempting to start a hot engine and usually results in a backfire through the intake manifold. </a:t>
            </a:r>
            <a:endParaRPr/>
          </a:p>
          <a:p>
            <a:pPr indent="-182880" lvl="0" marL="182880" rtl="0" algn="just">
              <a:lnSpc>
                <a:spcPct val="90000"/>
              </a:lnSpc>
              <a:spcBef>
                <a:spcPts val="1400"/>
              </a:spcBef>
              <a:spcAft>
                <a:spcPts val="0"/>
              </a:spcAft>
              <a:buSzPts val="1800"/>
              <a:buChar char="▪"/>
            </a:pPr>
            <a:r>
              <a:rPr b="1" lang="en-CA" sz="1800"/>
              <a:t>Vapour lock- </a:t>
            </a:r>
            <a:r>
              <a:rPr lang="en-CA" sz="1800"/>
              <a:t>in a fuel line can be caused by high atmospheric temperatures, causing gas to vaporize and block the flow of liquid fuel in the line.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9">
                                            <p:txEl>
                                              <p:pRg end="0" st="0"/>
                                            </p:txEl>
                                          </p:spTgt>
                                        </p:tgtEl>
                                        <p:attrNameLst>
                                          <p:attrName>style.visibility</p:attrName>
                                        </p:attrNameLst>
                                      </p:cBhvr>
                                      <p:to>
                                        <p:strVal val="visible"/>
                                      </p:to>
                                    </p:set>
                                    <p:animEffect filter="fade" transition="in">
                                      <p:cBhvr>
                                        <p:cTn dur="500"/>
                                        <p:tgtEl>
                                          <p:spTgt spid="26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9">
                                            <p:txEl>
                                              <p:pRg end="1" st="1"/>
                                            </p:txEl>
                                          </p:spTgt>
                                        </p:tgtEl>
                                        <p:attrNameLst>
                                          <p:attrName>style.visibility</p:attrName>
                                        </p:attrNameLst>
                                      </p:cBhvr>
                                      <p:to>
                                        <p:strVal val="visible"/>
                                      </p:to>
                                    </p:set>
                                    <p:animEffect filter="fade" transition="in">
                                      <p:cBhvr>
                                        <p:cTn dur="500"/>
                                        <p:tgtEl>
                                          <p:spTgt spid="26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9">
                                            <p:txEl>
                                              <p:pRg end="2" st="2"/>
                                            </p:txEl>
                                          </p:spTgt>
                                        </p:tgtEl>
                                        <p:attrNameLst>
                                          <p:attrName>style.visibility</p:attrName>
                                        </p:attrNameLst>
                                      </p:cBhvr>
                                      <p:to>
                                        <p:strVal val="visible"/>
                                      </p:to>
                                    </p:set>
                                    <p:animEffect filter="fade" transition="in">
                                      <p:cBhvr>
                                        <p:cTn dur="500"/>
                                        <p:tgtEl>
                                          <p:spTgt spid="269">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3" name="Shape 273"/>
        <p:cNvGrpSpPr/>
        <p:nvPr/>
      </p:nvGrpSpPr>
      <p:grpSpPr>
        <a:xfrm>
          <a:off x="0" y="0"/>
          <a:ext cx="0" cy="0"/>
          <a:chOff x="0" y="0"/>
          <a:chExt cx="0" cy="0"/>
        </a:xfrm>
      </p:grpSpPr>
      <p:sp>
        <p:nvSpPr>
          <p:cNvPr id="274" name="Google Shape;274;p3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CARBURETOR AND FUEL INJECTION </a:t>
            </a:r>
            <a:endParaRPr/>
          </a:p>
        </p:txBody>
      </p:sp>
      <p:sp>
        <p:nvSpPr>
          <p:cNvPr id="275" name="Google Shape;275;p31"/>
          <p:cNvSpPr txBox="1"/>
          <p:nvPr>
            <p:ph idx="1" type="body"/>
          </p:nvPr>
        </p:nvSpPr>
        <p:spPr>
          <a:xfrm>
            <a:off x="149603" y="2577309"/>
            <a:ext cx="6917624" cy="3647322"/>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function of the carburetor is to measure the correct quantity of gasoline, vaporize this fuel, mix it with the air in the proper proportion and deliver the mixture to the cylinders. </a:t>
            </a:r>
            <a:endParaRPr/>
          </a:p>
          <a:p>
            <a:pPr indent="-182880" lvl="0" marL="182880" rtl="0" algn="just">
              <a:lnSpc>
                <a:spcPct val="90000"/>
              </a:lnSpc>
              <a:spcBef>
                <a:spcPts val="1400"/>
              </a:spcBef>
              <a:spcAft>
                <a:spcPts val="0"/>
              </a:spcAft>
              <a:buSzPts val="1800"/>
              <a:buChar char="▪"/>
            </a:pPr>
            <a:r>
              <a:rPr lang="en-CA" sz="1800"/>
              <a:t>The ratio of fuel to air is regulated by the pilot with the mixture control. The throttle regulates the flow of air into the engine and creates turbulence at the butterfly valve to assist in the mixing of fuel and air. The carburetor matches the flow of fuel with the air flow to achieve the ratio regulated by the mixture control. </a:t>
            </a:r>
            <a:endParaRPr/>
          </a:p>
          <a:p>
            <a:pPr indent="-182880" lvl="0" marL="182880" rtl="0" algn="just">
              <a:lnSpc>
                <a:spcPct val="90000"/>
              </a:lnSpc>
              <a:spcBef>
                <a:spcPts val="1400"/>
              </a:spcBef>
              <a:spcAft>
                <a:spcPts val="0"/>
              </a:spcAft>
              <a:buSzPts val="1800"/>
              <a:buChar char="▪"/>
            </a:pPr>
            <a:r>
              <a:rPr lang="en-CA" sz="1800"/>
              <a:t>In the fuel/ air mixture delivered to the cylinders from the carburetor, the proportion of gasoline to air is governed by weight and nor by volume. Mixture is a very precise measurement, as the fuel to air ratio for best power is only 2 to 4 pounds of fuel per 100 pounds of air different from the ratio which will cause a lean misfire condition. </a:t>
            </a:r>
            <a:endParaRPr/>
          </a:p>
          <a:p>
            <a:pPr indent="0" lvl="0" marL="0" rtl="0" algn="l">
              <a:lnSpc>
                <a:spcPct val="90000"/>
              </a:lnSpc>
              <a:spcBef>
                <a:spcPts val="1400"/>
              </a:spcBef>
              <a:spcAft>
                <a:spcPts val="0"/>
              </a:spcAft>
              <a:buSzPts val="1800"/>
              <a:buNone/>
            </a:pPr>
            <a:r>
              <a:t/>
            </a:r>
            <a:endParaRPr sz="1800"/>
          </a:p>
        </p:txBody>
      </p:sp>
      <p:graphicFrame>
        <p:nvGraphicFramePr>
          <p:cNvPr id="276" name="Google Shape;276;p31"/>
          <p:cNvGraphicFramePr/>
          <p:nvPr/>
        </p:nvGraphicFramePr>
        <p:xfrm>
          <a:off x="7782653" y="4491024"/>
          <a:ext cx="3000000" cy="3000000"/>
        </p:xfrm>
        <a:graphic>
          <a:graphicData uri="http://schemas.openxmlformats.org/drawingml/2006/table">
            <a:tbl>
              <a:tblPr bandRow="1" firstRow="1">
                <a:noFill/>
                <a:tableStyleId>{B4A529D8-6C26-443D-84D3-037CF3E44738}</a:tableStyleId>
              </a:tblPr>
              <a:tblGrid>
                <a:gridCol w="2129875"/>
                <a:gridCol w="2129875"/>
              </a:tblGrid>
              <a:tr h="370850">
                <a:tc>
                  <a:txBody>
                    <a:bodyPr/>
                    <a:lstStyle/>
                    <a:p>
                      <a:pPr indent="0" lvl="0" marL="0" marR="0" rtl="0" algn="l">
                        <a:spcBef>
                          <a:spcPts val="0"/>
                        </a:spcBef>
                        <a:spcAft>
                          <a:spcPts val="0"/>
                        </a:spcAft>
                        <a:buNone/>
                      </a:pPr>
                      <a:r>
                        <a:rPr lang="en-CA" sz="1400" u="none" cap="none" strike="noStrike">
                          <a:solidFill>
                            <a:schemeClr val="dk1"/>
                          </a:solidFill>
                        </a:rPr>
                        <a:t>Running mixture </a:t>
                      </a:r>
                      <a:endParaRPr/>
                    </a:p>
                  </a:txBody>
                  <a:tcPr marT="45725" marB="45725" marR="91450" marL="91450"/>
                </a:tc>
                <a:tc>
                  <a:txBody>
                    <a:bodyPr/>
                    <a:lstStyle/>
                    <a:p>
                      <a:pPr indent="0" lvl="0" marL="0" marR="0" rtl="0" algn="l">
                        <a:spcBef>
                          <a:spcPts val="0"/>
                        </a:spcBef>
                        <a:spcAft>
                          <a:spcPts val="0"/>
                        </a:spcAft>
                        <a:buNone/>
                      </a:pPr>
                      <a:r>
                        <a:rPr lang="en-CA" sz="1400">
                          <a:solidFill>
                            <a:schemeClr val="dk1"/>
                          </a:solidFill>
                        </a:rPr>
                        <a:t>About 1 to 8</a:t>
                      </a:r>
                      <a:endParaRPr/>
                    </a:p>
                  </a:txBody>
                  <a:tcPr marT="45725" marB="45725" marR="91450" marL="91450"/>
                </a:tc>
              </a:tr>
              <a:tr h="370850">
                <a:tc>
                  <a:txBody>
                    <a:bodyPr/>
                    <a:lstStyle/>
                    <a:p>
                      <a:pPr indent="0" lvl="0" marL="0" marR="0" rtl="0" algn="l">
                        <a:spcBef>
                          <a:spcPts val="0"/>
                        </a:spcBef>
                        <a:spcAft>
                          <a:spcPts val="0"/>
                        </a:spcAft>
                        <a:buNone/>
                      </a:pPr>
                      <a:r>
                        <a:rPr lang="en-CA" sz="1400">
                          <a:solidFill>
                            <a:schemeClr val="dk1"/>
                          </a:solidFill>
                        </a:rPr>
                        <a:t>Best Power Mixture</a:t>
                      </a:r>
                      <a:endParaRPr/>
                    </a:p>
                  </a:txBody>
                  <a:tcPr marT="45725" marB="45725" marR="91450" marL="91450"/>
                </a:tc>
                <a:tc>
                  <a:txBody>
                    <a:bodyPr/>
                    <a:lstStyle/>
                    <a:p>
                      <a:pPr indent="0" lvl="0" marL="0" marR="0" rtl="0" algn="l">
                        <a:spcBef>
                          <a:spcPts val="0"/>
                        </a:spcBef>
                        <a:spcAft>
                          <a:spcPts val="0"/>
                        </a:spcAft>
                        <a:buNone/>
                      </a:pPr>
                      <a:r>
                        <a:rPr lang="en-CA" sz="1400">
                          <a:solidFill>
                            <a:schemeClr val="dk1"/>
                          </a:solidFill>
                        </a:rPr>
                        <a:t>About 1 to 14</a:t>
                      </a:r>
                      <a:endParaRPr/>
                    </a:p>
                  </a:txBody>
                  <a:tcPr marT="45725" marB="45725" marR="91450" marL="91450"/>
                </a:tc>
              </a:tr>
              <a:tr h="370850">
                <a:tc>
                  <a:txBody>
                    <a:bodyPr/>
                    <a:lstStyle/>
                    <a:p>
                      <a:pPr indent="0" lvl="0" marL="0" marR="0" rtl="0" algn="l">
                        <a:spcBef>
                          <a:spcPts val="0"/>
                        </a:spcBef>
                        <a:spcAft>
                          <a:spcPts val="0"/>
                        </a:spcAft>
                        <a:buNone/>
                      </a:pPr>
                      <a:r>
                        <a:rPr lang="en-CA" sz="1400">
                          <a:solidFill>
                            <a:schemeClr val="dk1"/>
                          </a:solidFill>
                        </a:rPr>
                        <a:t>Chemically Correct Mixture </a:t>
                      </a:r>
                      <a:endParaRPr/>
                    </a:p>
                  </a:txBody>
                  <a:tcPr marT="45725" marB="45725" marR="91450" marL="91450"/>
                </a:tc>
                <a:tc>
                  <a:txBody>
                    <a:bodyPr/>
                    <a:lstStyle/>
                    <a:p>
                      <a:pPr indent="0" lvl="0" marL="0" marR="0" rtl="0" algn="l">
                        <a:spcBef>
                          <a:spcPts val="0"/>
                        </a:spcBef>
                        <a:spcAft>
                          <a:spcPts val="0"/>
                        </a:spcAft>
                        <a:buNone/>
                      </a:pPr>
                      <a:r>
                        <a:rPr lang="en-CA" sz="1400">
                          <a:solidFill>
                            <a:schemeClr val="dk1"/>
                          </a:solidFill>
                        </a:rPr>
                        <a:t>About 1 to 15 </a:t>
                      </a:r>
                      <a:endParaRPr/>
                    </a:p>
                  </a:txBody>
                  <a:tcPr marT="45725" marB="45725" marR="91450" marL="91450"/>
                </a:tc>
              </a:tr>
              <a:tr h="370850">
                <a:tc>
                  <a:txBody>
                    <a:bodyPr/>
                    <a:lstStyle/>
                    <a:p>
                      <a:pPr indent="0" lvl="0" marL="0" marR="0" rtl="0" algn="l">
                        <a:spcBef>
                          <a:spcPts val="0"/>
                        </a:spcBef>
                        <a:spcAft>
                          <a:spcPts val="0"/>
                        </a:spcAft>
                        <a:buNone/>
                      </a:pPr>
                      <a:r>
                        <a:rPr lang="en-CA" sz="1400">
                          <a:solidFill>
                            <a:schemeClr val="dk1"/>
                          </a:solidFill>
                        </a:rPr>
                        <a:t>Lowest Fuel Consumption Mixture </a:t>
                      </a:r>
                      <a:endParaRPr/>
                    </a:p>
                  </a:txBody>
                  <a:tcPr marT="45725" marB="45725" marR="91450" marL="91450"/>
                </a:tc>
                <a:tc>
                  <a:txBody>
                    <a:bodyPr/>
                    <a:lstStyle/>
                    <a:p>
                      <a:pPr indent="0" lvl="0" marL="0" marR="0" rtl="0" algn="l">
                        <a:spcBef>
                          <a:spcPts val="0"/>
                        </a:spcBef>
                        <a:spcAft>
                          <a:spcPts val="0"/>
                        </a:spcAft>
                        <a:buNone/>
                      </a:pPr>
                      <a:r>
                        <a:rPr lang="en-CA" sz="1400">
                          <a:solidFill>
                            <a:schemeClr val="dk1"/>
                          </a:solidFill>
                        </a:rPr>
                        <a:t>About 1 to 18</a:t>
                      </a:r>
                      <a:endParaRPr/>
                    </a:p>
                  </a:txBody>
                  <a:tcPr marT="45725" marB="45725" marR="91450" marL="91450"/>
                </a:tc>
              </a:tr>
              <a:tr h="170025">
                <a:tc>
                  <a:txBody>
                    <a:bodyPr/>
                    <a:lstStyle/>
                    <a:p>
                      <a:pPr indent="0" lvl="0" marL="0" marR="0" rtl="0" algn="l">
                        <a:spcBef>
                          <a:spcPts val="0"/>
                        </a:spcBef>
                        <a:spcAft>
                          <a:spcPts val="0"/>
                        </a:spcAft>
                        <a:buNone/>
                      </a:pPr>
                      <a:r>
                        <a:rPr lang="en-CA" sz="1400">
                          <a:solidFill>
                            <a:schemeClr val="dk1"/>
                          </a:solidFill>
                        </a:rPr>
                        <a:t>Leanest Running Mixture </a:t>
                      </a:r>
                      <a:endParaRPr/>
                    </a:p>
                  </a:txBody>
                  <a:tcPr marT="45725" marB="45725" marR="91450" marL="91450"/>
                </a:tc>
                <a:tc>
                  <a:txBody>
                    <a:bodyPr/>
                    <a:lstStyle/>
                    <a:p>
                      <a:pPr indent="0" lvl="0" marL="0" marR="0" rtl="0" algn="l">
                        <a:spcBef>
                          <a:spcPts val="0"/>
                        </a:spcBef>
                        <a:spcAft>
                          <a:spcPts val="0"/>
                        </a:spcAft>
                        <a:buNone/>
                      </a:pPr>
                      <a:r>
                        <a:rPr lang="en-CA" sz="1400">
                          <a:solidFill>
                            <a:schemeClr val="dk1"/>
                          </a:solidFill>
                        </a:rPr>
                        <a:t>About 1 to 20 </a:t>
                      </a:r>
                      <a:endParaRPr/>
                    </a:p>
                  </a:txBody>
                  <a:tcPr marT="45725" marB="45725" marR="91450" marL="91450"/>
                </a:tc>
              </a:tr>
            </a:tbl>
          </a:graphicData>
        </a:graphic>
      </p:graphicFrame>
      <p:sp>
        <p:nvSpPr>
          <p:cNvPr id="277" name="Google Shape;277;p31"/>
          <p:cNvSpPr txBox="1"/>
          <p:nvPr/>
        </p:nvSpPr>
        <p:spPr>
          <a:xfrm>
            <a:off x="7782653" y="3087741"/>
            <a:ext cx="4409347" cy="92333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CA" sz="1800" u="none" cap="none" strike="noStrike">
                <a:solidFill>
                  <a:schemeClr val="lt1"/>
                </a:solidFill>
                <a:latin typeface="Corbel"/>
                <a:ea typeface="Corbel"/>
                <a:cs typeface="Corbel"/>
                <a:sym typeface="Corbel"/>
              </a:rPr>
              <a:t>Fuel/ Air ratios by weight indicate the effect, on a typical engine, of varying the mixture ratio at full throttle, constant speed.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5">
                                            <p:txEl>
                                              <p:pRg end="0" st="0"/>
                                            </p:txEl>
                                          </p:spTgt>
                                        </p:tgtEl>
                                        <p:attrNameLst>
                                          <p:attrName>style.visibility</p:attrName>
                                        </p:attrNameLst>
                                      </p:cBhvr>
                                      <p:to>
                                        <p:strVal val="visible"/>
                                      </p:to>
                                    </p:set>
                                    <p:animEffect filter="fade" transition="in">
                                      <p:cBhvr>
                                        <p:cTn dur="500"/>
                                        <p:tgtEl>
                                          <p:spTgt spid="27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5">
                                            <p:txEl>
                                              <p:pRg end="1" st="1"/>
                                            </p:txEl>
                                          </p:spTgt>
                                        </p:tgtEl>
                                        <p:attrNameLst>
                                          <p:attrName>style.visibility</p:attrName>
                                        </p:attrNameLst>
                                      </p:cBhvr>
                                      <p:to>
                                        <p:strVal val="visible"/>
                                      </p:to>
                                    </p:set>
                                    <p:animEffect filter="fade" transition="in">
                                      <p:cBhvr>
                                        <p:cTn dur="500"/>
                                        <p:tgtEl>
                                          <p:spTgt spid="27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5">
                                            <p:txEl>
                                              <p:pRg end="2" st="2"/>
                                            </p:txEl>
                                          </p:spTgt>
                                        </p:tgtEl>
                                        <p:attrNameLst>
                                          <p:attrName>style.visibility</p:attrName>
                                        </p:attrNameLst>
                                      </p:cBhvr>
                                      <p:to>
                                        <p:strVal val="visible"/>
                                      </p:to>
                                    </p:set>
                                    <p:animEffect filter="fade" transition="in">
                                      <p:cBhvr>
                                        <p:cTn dur="500"/>
                                        <p:tgtEl>
                                          <p:spTgt spid="27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5">
                                            <p:txEl>
                                              <p:pRg end="3" st="3"/>
                                            </p:txEl>
                                          </p:spTgt>
                                        </p:tgtEl>
                                        <p:attrNameLst>
                                          <p:attrName>style.visibility</p:attrName>
                                        </p:attrNameLst>
                                      </p:cBhvr>
                                      <p:to>
                                        <p:strVal val="visible"/>
                                      </p:to>
                                    </p:set>
                                    <p:animEffect filter="fade" transition="in">
                                      <p:cBhvr>
                                        <p:cTn dur="500"/>
                                        <p:tgtEl>
                                          <p:spTgt spid="27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7">
                                            <p:txEl>
                                              <p:pRg end="0" st="0"/>
                                            </p:txEl>
                                          </p:spTgt>
                                        </p:tgtEl>
                                        <p:attrNameLst>
                                          <p:attrName>style.visibility</p:attrName>
                                        </p:attrNameLst>
                                      </p:cBhvr>
                                      <p:to>
                                        <p:strVal val="visible"/>
                                      </p:to>
                                    </p:set>
                                    <p:animEffect filter="fade" transition="in">
                                      <p:cBhvr>
                                        <p:cTn dur="500"/>
                                        <p:tgtEl>
                                          <p:spTgt spid="27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6"/>
                                        </p:tgtEl>
                                        <p:attrNameLst>
                                          <p:attrName>style.visibility</p:attrName>
                                        </p:attrNameLst>
                                      </p:cBhvr>
                                      <p:to>
                                        <p:strVal val="visible"/>
                                      </p:to>
                                    </p:set>
                                    <p:animEffect filter="fade" transition="in">
                                      <p:cBhvr>
                                        <p:cTn dur="500"/>
                                        <p:tgtEl>
                                          <p:spTgt spid="2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1" name="Shape 281"/>
        <p:cNvGrpSpPr/>
        <p:nvPr/>
      </p:nvGrpSpPr>
      <p:grpSpPr>
        <a:xfrm>
          <a:off x="0" y="0"/>
          <a:ext cx="0" cy="0"/>
          <a:chOff x="0" y="0"/>
          <a:chExt cx="0" cy="0"/>
        </a:xfrm>
      </p:grpSpPr>
      <p:sp>
        <p:nvSpPr>
          <p:cNvPr id="282" name="Google Shape;282;p3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FLOAT CARBURETOR </a:t>
            </a:r>
            <a:endParaRPr/>
          </a:p>
        </p:txBody>
      </p:sp>
      <p:sp>
        <p:nvSpPr>
          <p:cNvPr id="283" name="Google Shape;283;p32"/>
          <p:cNvSpPr txBox="1"/>
          <p:nvPr>
            <p:ph idx="1" type="body"/>
          </p:nvPr>
        </p:nvSpPr>
        <p:spPr>
          <a:xfrm>
            <a:off x="984806" y="2367584"/>
            <a:ext cx="8008192"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Fuel flows through the fuel supply lines, past the fuel strainer and enters the carburetor at the float (or needle) valve. It flows into the float chamber where its level is controlled by a float which opens or closes the float valve as it rises or falls. When the float rises to a predetermined level, it shuts of the float valve. No additional fuel can then enter the carburetor until the fuel is used by the engine.</a:t>
            </a:r>
            <a:endParaRPr/>
          </a:p>
          <a:p>
            <a:pPr indent="-182880" lvl="0" marL="182880" rtl="0" algn="just">
              <a:lnSpc>
                <a:spcPct val="90000"/>
              </a:lnSpc>
              <a:spcBef>
                <a:spcPts val="1400"/>
              </a:spcBef>
              <a:spcAft>
                <a:spcPts val="0"/>
              </a:spcAft>
              <a:buSzPts val="1800"/>
              <a:buChar char="▪"/>
            </a:pPr>
            <a:r>
              <a:rPr lang="en-CA" sz="1800"/>
              <a:t>The float chamber is vented so that the pressure in the chamber equalizes with the atmospheric pressure as the aircraft climbs and descends. The level of gasoline in the float chamber governs the level of gasoline in the nozzle. One problem with the carburetor is that sometimes the float may become punctured so that gasoline leaks into it increasing its weight. As a result, the level of gasoline in the chamber rises and gas overflows from the nozzle, thereby flooding the carburetor.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3">
                                            <p:txEl>
                                              <p:pRg end="0" st="0"/>
                                            </p:txEl>
                                          </p:spTgt>
                                        </p:tgtEl>
                                        <p:attrNameLst>
                                          <p:attrName>style.visibility</p:attrName>
                                        </p:attrNameLst>
                                      </p:cBhvr>
                                      <p:to>
                                        <p:strVal val="visible"/>
                                      </p:to>
                                    </p:set>
                                    <p:animEffect filter="fade" transition="in">
                                      <p:cBhvr>
                                        <p:cTn dur="500"/>
                                        <p:tgtEl>
                                          <p:spTgt spid="28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3">
                                            <p:txEl>
                                              <p:pRg end="1" st="1"/>
                                            </p:txEl>
                                          </p:spTgt>
                                        </p:tgtEl>
                                        <p:attrNameLst>
                                          <p:attrName>style.visibility</p:attrName>
                                        </p:attrNameLst>
                                      </p:cBhvr>
                                      <p:to>
                                        <p:strVal val="visible"/>
                                      </p:to>
                                    </p:set>
                                    <p:animEffect filter="fade" transition="in">
                                      <p:cBhvr>
                                        <p:cTn dur="500"/>
                                        <p:tgtEl>
                                          <p:spTgt spid="283">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7" name="Shape 287"/>
        <p:cNvGrpSpPr/>
        <p:nvPr/>
      </p:nvGrpSpPr>
      <p:grpSpPr>
        <a:xfrm>
          <a:off x="0" y="0"/>
          <a:ext cx="0" cy="0"/>
          <a:chOff x="0" y="0"/>
          <a:chExt cx="0" cy="0"/>
        </a:xfrm>
      </p:grpSpPr>
      <p:sp>
        <p:nvSpPr>
          <p:cNvPr id="288" name="Google Shape;288;p3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PRESSURE CARBURETOR </a:t>
            </a:r>
            <a:endParaRPr/>
          </a:p>
        </p:txBody>
      </p:sp>
      <p:sp>
        <p:nvSpPr>
          <p:cNvPr id="289" name="Google Shape;289;p33"/>
          <p:cNvSpPr txBox="1"/>
          <p:nvPr>
            <p:ph idx="1" type="body"/>
          </p:nvPr>
        </p:nvSpPr>
        <p:spPr>
          <a:xfrm>
            <a:off x="1421033" y="2651760"/>
            <a:ext cx="5634109"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Fuel under pressure is injected into the intake manifold where it is mixed with the incoming air prior to entering cylinder through the intake valve. In this way, the hazard of carburetor ice is eliminated because the fuel is injected beyond the venturi, thus canceling additive cooling effects of lower pressure and vaporization. A throttle control valve regulates the flow of the intake air.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xEl>
                                              <p:pRg end="0" st="0"/>
                                            </p:txEl>
                                          </p:spTgt>
                                        </p:tgtEl>
                                        <p:attrNameLst>
                                          <p:attrName>style.visibility</p:attrName>
                                        </p:attrNameLst>
                                      </p:cBhvr>
                                      <p:to>
                                        <p:strVal val="visible"/>
                                      </p:to>
                                    </p:set>
                                    <p:animEffect filter="fade" transition="in">
                                      <p:cBhvr>
                                        <p:cTn dur="500"/>
                                        <p:tgtEl>
                                          <p:spTgt spid="28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3" name="Shape 293"/>
        <p:cNvGrpSpPr/>
        <p:nvPr/>
      </p:nvGrpSpPr>
      <p:grpSpPr>
        <a:xfrm>
          <a:off x="0" y="0"/>
          <a:ext cx="0" cy="0"/>
          <a:chOff x="0" y="0"/>
          <a:chExt cx="0" cy="0"/>
        </a:xfrm>
      </p:grpSpPr>
      <p:sp>
        <p:nvSpPr>
          <p:cNvPr id="294" name="Google Shape;294;p3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IDLING </a:t>
            </a:r>
            <a:endParaRPr/>
          </a:p>
        </p:txBody>
      </p:sp>
      <p:sp>
        <p:nvSpPr>
          <p:cNvPr id="295" name="Google Shape;295;p34"/>
          <p:cNvSpPr txBox="1"/>
          <p:nvPr>
            <p:ph idx="1" type="body"/>
          </p:nvPr>
        </p:nvSpPr>
        <p:spPr>
          <a:xfrm>
            <a:off x="1202919" y="2489852"/>
            <a:ext cx="6254894"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When an engine is idling, the throttle valve is closed and there is insufficient movement of air through the venturi to lower the pressure enough to draw fuel from the main nozzle. An idle jet is provided at the edge of the closed throttle valve where, owing to the narrow passage, the air accelerates and reduces the pressure enough to draw fuel from the idle jet.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5">
                                            <p:txEl>
                                              <p:pRg end="0" st="0"/>
                                            </p:txEl>
                                          </p:spTgt>
                                        </p:tgtEl>
                                        <p:attrNameLst>
                                          <p:attrName>style.visibility</p:attrName>
                                        </p:attrNameLst>
                                      </p:cBhvr>
                                      <p:to>
                                        <p:strVal val="visible"/>
                                      </p:to>
                                    </p:set>
                                    <p:animEffect filter="fade" transition="in">
                                      <p:cBhvr>
                                        <p:cTn dur="500"/>
                                        <p:tgtEl>
                                          <p:spTgt spid="295">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9" name="Shape 299"/>
        <p:cNvGrpSpPr/>
        <p:nvPr/>
      </p:nvGrpSpPr>
      <p:grpSpPr>
        <a:xfrm>
          <a:off x="0" y="0"/>
          <a:ext cx="0" cy="0"/>
          <a:chOff x="0" y="0"/>
          <a:chExt cx="0" cy="0"/>
        </a:xfrm>
      </p:grpSpPr>
      <p:sp>
        <p:nvSpPr>
          <p:cNvPr id="300" name="Google Shape;300;p3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ACCELERATION PUMP </a:t>
            </a:r>
            <a:endParaRPr/>
          </a:p>
        </p:txBody>
      </p:sp>
      <p:sp>
        <p:nvSpPr>
          <p:cNvPr id="301" name="Google Shape;301;p35"/>
          <p:cNvSpPr txBox="1"/>
          <p:nvPr>
            <p:ph idx="1" type="body"/>
          </p:nvPr>
        </p:nvSpPr>
        <p:spPr>
          <a:xfrm>
            <a:off x="1102251" y="2367584"/>
            <a:ext cx="7186072"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During rapid acceleration, the fuel in liquid form, which travels to the cylinders along with the vaporized fuel and air, is unable to increase its velocity as rapidly as does the air. This causes a temporary leanness at the cylinders which must be compensated for by temporarily adding more fuel at the carburetor. This is accomplished by the acceleration pump. The device consists of a piston controlled by the throttle which works up and down in a cylinder containing gasoline at the float level. The piston is drilled with two holes beneath which is a check valve. When the throttle is opened slowly, the check valve remains open and no fuel is pumped. When the throttle is opened quickly, however, the check valve closes and the fuel in the cylinder is pumped into the airstream through the economizer discharge needle.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1">
                                            <p:txEl>
                                              <p:pRg end="0" st="0"/>
                                            </p:txEl>
                                          </p:spTgt>
                                        </p:tgtEl>
                                        <p:attrNameLst>
                                          <p:attrName>style.visibility</p:attrName>
                                        </p:attrNameLst>
                                      </p:cBhvr>
                                      <p:to>
                                        <p:strVal val="visible"/>
                                      </p:to>
                                    </p:set>
                                    <p:animEffect filter="fade" transition="in">
                                      <p:cBhvr>
                                        <p:cTn dur="500"/>
                                        <p:tgtEl>
                                          <p:spTgt spid="30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5" name="Shape 305"/>
        <p:cNvGrpSpPr/>
        <p:nvPr/>
      </p:nvGrpSpPr>
      <p:grpSpPr>
        <a:xfrm>
          <a:off x="0" y="0"/>
          <a:ext cx="0" cy="0"/>
          <a:chOff x="0" y="0"/>
          <a:chExt cx="0" cy="0"/>
        </a:xfrm>
      </p:grpSpPr>
      <p:sp>
        <p:nvSpPr>
          <p:cNvPr id="306" name="Google Shape;306;p3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MIXTURE CONTROL </a:t>
            </a:r>
            <a:endParaRPr/>
          </a:p>
        </p:txBody>
      </p:sp>
      <p:sp>
        <p:nvSpPr>
          <p:cNvPr id="307" name="Google Shape;307;p36"/>
          <p:cNvSpPr txBox="1"/>
          <p:nvPr>
            <p:ph idx="1" type="body"/>
          </p:nvPr>
        </p:nvSpPr>
        <p:spPr>
          <a:xfrm>
            <a:off x="1202919" y="2011680"/>
            <a:ext cx="6078725"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need to have a mixture control system is occasioned by the fact that, as altitude increases, the density of the air decreases. Carburetors are normally calibrated for sea level operation, which means that the correct mixture of fuel and air will be obtained at sea level with the mixture control in the full rich position. </a:t>
            </a:r>
            <a:endParaRPr/>
          </a:p>
          <a:p>
            <a:pPr indent="-182880" lvl="0" marL="182880" rtl="0" algn="just">
              <a:lnSpc>
                <a:spcPct val="90000"/>
              </a:lnSpc>
              <a:spcBef>
                <a:spcPts val="1400"/>
              </a:spcBef>
              <a:spcAft>
                <a:spcPts val="0"/>
              </a:spcAft>
              <a:buSzPts val="1800"/>
              <a:buChar char="▪"/>
            </a:pPr>
            <a:r>
              <a:rPr lang="en-CA" sz="1800"/>
              <a:t>As altitude increases, a given volume of air weighs less. It is obvious then that at higher altitudes, the proportion of air by weight to that of fuel will become less although the volume remains the same. </a:t>
            </a:r>
            <a:endParaRPr/>
          </a:p>
          <a:p>
            <a:pPr indent="-182880" lvl="0" marL="182880" rtl="0" algn="just">
              <a:lnSpc>
                <a:spcPct val="90000"/>
              </a:lnSpc>
              <a:spcBef>
                <a:spcPts val="1400"/>
              </a:spcBef>
              <a:spcAft>
                <a:spcPts val="0"/>
              </a:spcAft>
              <a:buSzPts val="1800"/>
              <a:buChar char="▪"/>
            </a:pPr>
            <a:r>
              <a:rPr b="1" lang="en-CA" sz="1800"/>
              <a:t>Rich mixtures- </a:t>
            </a:r>
            <a:r>
              <a:rPr lang="en-CA" sz="1800"/>
              <a:t>high power settings</a:t>
            </a:r>
            <a:endParaRPr/>
          </a:p>
          <a:p>
            <a:pPr indent="-182880" lvl="0" marL="182880" rtl="0" algn="just">
              <a:lnSpc>
                <a:spcPct val="90000"/>
              </a:lnSpc>
              <a:spcBef>
                <a:spcPts val="1400"/>
              </a:spcBef>
              <a:spcAft>
                <a:spcPts val="0"/>
              </a:spcAft>
              <a:buSzPts val="1800"/>
              <a:buChar char="▪"/>
            </a:pPr>
            <a:r>
              <a:rPr b="1" lang="en-CA" sz="1800"/>
              <a:t>Leaner mixtures- </a:t>
            </a:r>
            <a:r>
              <a:rPr lang="en-CA" sz="1800"/>
              <a:t>cruise power settings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7">
                                            <p:txEl>
                                              <p:pRg end="0" st="0"/>
                                            </p:txEl>
                                          </p:spTgt>
                                        </p:tgtEl>
                                        <p:attrNameLst>
                                          <p:attrName>style.visibility</p:attrName>
                                        </p:attrNameLst>
                                      </p:cBhvr>
                                      <p:to>
                                        <p:strVal val="visible"/>
                                      </p:to>
                                    </p:set>
                                    <p:animEffect filter="fade" transition="in">
                                      <p:cBhvr>
                                        <p:cTn dur="500"/>
                                        <p:tgtEl>
                                          <p:spTgt spid="30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7">
                                            <p:txEl>
                                              <p:pRg end="1" st="1"/>
                                            </p:txEl>
                                          </p:spTgt>
                                        </p:tgtEl>
                                        <p:attrNameLst>
                                          <p:attrName>style.visibility</p:attrName>
                                        </p:attrNameLst>
                                      </p:cBhvr>
                                      <p:to>
                                        <p:strVal val="visible"/>
                                      </p:to>
                                    </p:set>
                                    <p:animEffect filter="fade" transition="in">
                                      <p:cBhvr>
                                        <p:cTn dur="500"/>
                                        <p:tgtEl>
                                          <p:spTgt spid="30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7">
                                            <p:txEl>
                                              <p:pRg end="2" st="2"/>
                                            </p:txEl>
                                          </p:spTgt>
                                        </p:tgtEl>
                                        <p:attrNameLst>
                                          <p:attrName>style.visibility</p:attrName>
                                        </p:attrNameLst>
                                      </p:cBhvr>
                                      <p:to>
                                        <p:strVal val="visible"/>
                                      </p:to>
                                    </p:set>
                                    <p:animEffect filter="fade" transition="in">
                                      <p:cBhvr>
                                        <p:cTn dur="500"/>
                                        <p:tgtEl>
                                          <p:spTgt spid="30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7">
                                            <p:txEl>
                                              <p:pRg end="3" st="3"/>
                                            </p:txEl>
                                          </p:spTgt>
                                        </p:tgtEl>
                                        <p:attrNameLst>
                                          <p:attrName>style.visibility</p:attrName>
                                        </p:attrNameLst>
                                      </p:cBhvr>
                                      <p:to>
                                        <p:strVal val="visible"/>
                                      </p:to>
                                    </p:set>
                                    <p:animEffect filter="fade" transition="in">
                                      <p:cBhvr>
                                        <p:cTn dur="500"/>
                                        <p:tgtEl>
                                          <p:spTgt spid="307">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1" name="Shape 311"/>
        <p:cNvGrpSpPr/>
        <p:nvPr/>
      </p:nvGrpSpPr>
      <p:grpSpPr>
        <a:xfrm>
          <a:off x="0" y="0"/>
          <a:ext cx="0" cy="0"/>
          <a:chOff x="0" y="0"/>
          <a:chExt cx="0" cy="0"/>
        </a:xfrm>
      </p:grpSpPr>
      <p:sp>
        <p:nvSpPr>
          <p:cNvPr id="312" name="Google Shape;312;p3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AUTOMATIC MIXTURE CONTROL </a:t>
            </a:r>
            <a:endParaRPr/>
          </a:p>
        </p:txBody>
      </p:sp>
      <p:sp>
        <p:nvSpPr>
          <p:cNvPr id="313" name="Google Shape;313;p37"/>
          <p:cNvSpPr txBox="1"/>
          <p:nvPr>
            <p:ph idx="1" type="body"/>
          </p:nvPr>
        </p:nvSpPr>
        <p:spPr>
          <a:xfrm>
            <a:off x="1035139" y="2651760"/>
            <a:ext cx="573477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Some engines are fitted with a mixture control which automatically compensates for changes in the pressure and temperature of the air entering the carburetor. </a:t>
            </a:r>
            <a:endParaRPr/>
          </a:p>
          <a:p>
            <a:pPr indent="-182880" lvl="0" marL="182880" rtl="0" algn="just">
              <a:lnSpc>
                <a:spcPct val="90000"/>
              </a:lnSpc>
              <a:spcBef>
                <a:spcPts val="1400"/>
              </a:spcBef>
              <a:spcAft>
                <a:spcPts val="0"/>
              </a:spcAft>
              <a:buSzPts val="1800"/>
              <a:buChar char="▪"/>
            </a:pPr>
            <a:r>
              <a:rPr lang="en-CA" sz="1800"/>
              <a:t>The device consists of a sealed bellows containing gas which expands and contracts with changes in pressure and temperature. The movement of the bellows is used to operate the mixture control valve automatically.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xEl>
                                              <p:pRg end="0" st="0"/>
                                            </p:txEl>
                                          </p:spTgt>
                                        </p:tgtEl>
                                        <p:attrNameLst>
                                          <p:attrName>style.visibility</p:attrName>
                                        </p:attrNameLst>
                                      </p:cBhvr>
                                      <p:to>
                                        <p:strVal val="visible"/>
                                      </p:to>
                                    </p:set>
                                    <p:animEffect filter="fade" transition="in">
                                      <p:cBhvr>
                                        <p:cTn dur="500"/>
                                        <p:tgtEl>
                                          <p:spTgt spid="31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xEl>
                                              <p:pRg end="1" st="1"/>
                                            </p:txEl>
                                          </p:spTgt>
                                        </p:tgtEl>
                                        <p:attrNameLst>
                                          <p:attrName>style.visibility</p:attrName>
                                        </p:attrNameLst>
                                      </p:cBhvr>
                                      <p:to>
                                        <p:strVal val="visible"/>
                                      </p:to>
                                    </p:set>
                                    <p:animEffect filter="fade" transition="in">
                                      <p:cBhvr>
                                        <p:cTn dur="500"/>
                                        <p:tgtEl>
                                          <p:spTgt spid="313">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7" name="Shape 317"/>
        <p:cNvGrpSpPr/>
        <p:nvPr/>
      </p:nvGrpSpPr>
      <p:grpSpPr>
        <a:xfrm>
          <a:off x="0" y="0"/>
          <a:ext cx="0" cy="0"/>
          <a:chOff x="0" y="0"/>
          <a:chExt cx="0" cy="0"/>
        </a:xfrm>
      </p:grpSpPr>
      <p:sp>
        <p:nvSpPr>
          <p:cNvPr id="318" name="Google Shape;318;p3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WHEN TO LEAN THE ENGINE </a:t>
            </a:r>
            <a:endParaRPr/>
          </a:p>
        </p:txBody>
      </p:sp>
      <p:sp>
        <p:nvSpPr>
          <p:cNvPr id="319" name="Google Shape;319;p38"/>
          <p:cNvSpPr txBox="1"/>
          <p:nvPr>
            <p:ph idx="1" type="body"/>
          </p:nvPr>
        </p:nvSpPr>
        <p:spPr>
          <a:xfrm>
            <a:off x="556966" y="2048803"/>
            <a:ext cx="9784080"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At cruise power, below approximately 75 percent of the rated rpm of the engine, it is generally permissible and recommended to use, at any altitude above 5,000 feet, the mixture control as an economy device. The mixture may be leaned to “lean best power”. Care must be exercised, however, when using the mixture control as a fuel economy device, because selecting too lean of a mixture will increase operating temperatures in the combustion chamber. </a:t>
            </a:r>
            <a:endParaRPr/>
          </a:p>
          <a:p>
            <a:pPr indent="-182880" lvl="0" marL="182880" rtl="0" algn="just">
              <a:lnSpc>
                <a:spcPct val="90000"/>
              </a:lnSpc>
              <a:spcBef>
                <a:spcPts val="1400"/>
              </a:spcBef>
              <a:spcAft>
                <a:spcPts val="0"/>
              </a:spcAft>
              <a:buSzPts val="1800"/>
              <a:buChar char="▪"/>
            </a:pPr>
            <a:r>
              <a:rPr lang="en-CA" sz="1800"/>
              <a:t>At high manifold pressures, the mixture control should be set at full rich. For taking off or landing at airports at any elevation up to 5,000 feet density altitude and for climbing up to 5,000 feet, the mixture control should be in the full rich position. </a:t>
            </a:r>
            <a:endParaRPr/>
          </a:p>
          <a:p>
            <a:pPr indent="-182880" lvl="0" marL="182880" rtl="0" algn="just">
              <a:lnSpc>
                <a:spcPct val="90000"/>
              </a:lnSpc>
              <a:spcBef>
                <a:spcPts val="1400"/>
              </a:spcBef>
              <a:spcAft>
                <a:spcPts val="0"/>
              </a:spcAft>
              <a:buSzPts val="1800"/>
              <a:buChar char="▪"/>
            </a:pPr>
            <a:r>
              <a:rPr lang="en-CA" sz="1800"/>
              <a:t>When taking off at high altitude airports where the density of the air is reduced. The mixture should be leaned in order to get the maximum power from the engine since an over-rich mixture results in loss of power. </a:t>
            </a:r>
            <a:endParaRPr/>
          </a:p>
          <a:p>
            <a:pPr indent="-182880" lvl="0" marL="182880" rtl="0" algn="just">
              <a:lnSpc>
                <a:spcPct val="90000"/>
              </a:lnSpc>
              <a:spcBef>
                <a:spcPts val="1400"/>
              </a:spcBef>
              <a:spcAft>
                <a:spcPts val="0"/>
              </a:spcAft>
              <a:buSzPts val="1800"/>
              <a:buChar char="▪"/>
            </a:pPr>
            <a:r>
              <a:rPr lang="en-CA" sz="1800"/>
              <a:t>To lean the mixture prior to take-off, position the aircraft at the end of the runway, lock the brakes and advance the throttle to full power. Adjust the mixture control by the method listed above to “rich best power” </a:t>
            </a:r>
            <a:endParaRPr/>
          </a:p>
          <a:p>
            <a:pPr indent="-81279" lvl="0" marL="182880" rtl="0" algn="l">
              <a:lnSpc>
                <a:spcPct val="90000"/>
              </a:lnSpc>
              <a:spcBef>
                <a:spcPts val="1400"/>
              </a:spcBef>
              <a:spcAft>
                <a:spcPts val="0"/>
              </a:spcAft>
              <a:buSzPts val="1600"/>
              <a:buNone/>
            </a:pPr>
            <a:r>
              <a:t/>
            </a:r>
            <a:endParaRPr sz="1600"/>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xEl>
                                              <p:pRg end="0" st="0"/>
                                            </p:txEl>
                                          </p:spTgt>
                                        </p:tgtEl>
                                        <p:attrNameLst>
                                          <p:attrName>style.visibility</p:attrName>
                                        </p:attrNameLst>
                                      </p:cBhvr>
                                      <p:to>
                                        <p:strVal val="visible"/>
                                      </p:to>
                                    </p:set>
                                    <p:animEffect filter="fade" transition="in">
                                      <p:cBhvr>
                                        <p:cTn dur="500"/>
                                        <p:tgtEl>
                                          <p:spTgt spid="31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xEl>
                                              <p:pRg end="1" st="1"/>
                                            </p:txEl>
                                          </p:spTgt>
                                        </p:tgtEl>
                                        <p:attrNameLst>
                                          <p:attrName>style.visibility</p:attrName>
                                        </p:attrNameLst>
                                      </p:cBhvr>
                                      <p:to>
                                        <p:strVal val="visible"/>
                                      </p:to>
                                    </p:set>
                                    <p:animEffect filter="fade" transition="in">
                                      <p:cBhvr>
                                        <p:cTn dur="500"/>
                                        <p:tgtEl>
                                          <p:spTgt spid="31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xEl>
                                              <p:pRg end="2" st="2"/>
                                            </p:txEl>
                                          </p:spTgt>
                                        </p:tgtEl>
                                        <p:attrNameLst>
                                          <p:attrName>style.visibility</p:attrName>
                                        </p:attrNameLst>
                                      </p:cBhvr>
                                      <p:to>
                                        <p:strVal val="visible"/>
                                      </p:to>
                                    </p:set>
                                    <p:animEffect filter="fade" transition="in">
                                      <p:cBhvr>
                                        <p:cTn dur="500"/>
                                        <p:tgtEl>
                                          <p:spTgt spid="31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xEl>
                                              <p:pRg end="3" st="3"/>
                                            </p:txEl>
                                          </p:spTgt>
                                        </p:tgtEl>
                                        <p:attrNameLst>
                                          <p:attrName>style.visibility</p:attrName>
                                        </p:attrNameLst>
                                      </p:cBhvr>
                                      <p:to>
                                        <p:strVal val="visible"/>
                                      </p:to>
                                    </p:set>
                                    <p:animEffect filter="fade" transition="in">
                                      <p:cBhvr>
                                        <p:cTn dur="500"/>
                                        <p:tgtEl>
                                          <p:spTgt spid="31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xEl>
                                              <p:pRg end="4" st="4"/>
                                            </p:txEl>
                                          </p:spTgt>
                                        </p:tgtEl>
                                        <p:attrNameLst>
                                          <p:attrName>style.visibility</p:attrName>
                                        </p:attrNameLst>
                                      </p:cBhvr>
                                      <p:to>
                                        <p:strVal val="visible"/>
                                      </p:to>
                                    </p:set>
                                    <p:animEffect filter="fade" transition="in">
                                      <p:cBhvr>
                                        <p:cTn dur="500"/>
                                        <p:tgtEl>
                                          <p:spTgt spid="319">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3" name="Shape 323"/>
        <p:cNvGrpSpPr/>
        <p:nvPr/>
      </p:nvGrpSpPr>
      <p:grpSpPr>
        <a:xfrm>
          <a:off x="0" y="0"/>
          <a:ext cx="0" cy="0"/>
          <a:chOff x="0" y="0"/>
          <a:chExt cx="0" cy="0"/>
        </a:xfrm>
      </p:grpSpPr>
      <p:sp>
        <p:nvSpPr>
          <p:cNvPr id="324" name="Google Shape;324;p3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WHY TO LEAN THE ENGINE </a:t>
            </a:r>
            <a:endParaRPr/>
          </a:p>
        </p:txBody>
      </p:sp>
      <p:sp>
        <p:nvSpPr>
          <p:cNvPr id="325" name="Google Shape;325;p39"/>
          <p:cNvSpPr txBox="1"/>
          <p:nvPr>
            <p:ph idx="1" type="body"/>
          </p:nvPr>
        </p:nvSpPr>
        <p:spPr>
          <a:xfrm>
            <a:off x="422742" y="2196238"/>
            <a:ext cx="6422676" cy="4206240"/>
          </a:xfrm>
          <a:prstGeom prst="rect">
            <a:avLst/>
          </a:prstGeom>
          <a:noFill/>
          <a:ln>
            <a:noFill/>
          </a:ln>
        </p:spPr>
        <p:txBody>
          <a:bodyPr anchorCtr="0" anchor="t" bIns="45700" lIns="91425" spcFirstLastPara="1" rIns="91425" wrap="square" tIns="45700">
            <a:normAutofit/>
          </a:bodyPr>
          <a:lstStyle/>
          <a:p>
            <a:pPr indent="-457200" lvl="0" marL="457200" rtl="0" algn="just">
              <a:lnSpc>
                <a:spcPct val="90000"/>
              </a:lnSpc>
              <a:spcBef>
                <a:spcPts val="0"/>
              </a:spcBef>
              <a:spcAft>
                <a:spcPts val="0"/>
              </a:spcAft>
              <a:buSzPts val="1800"/>
              <a:buFont typeface="Corbel"/>
              <a:buAutoNum type="arabicPeriod"/>
            </a:pPr>
            <a:r>
              <a:rPr lang="en-CA" sz="1800"/>
              <a:t>Economy of fuel which means lower costs of operation</a:t>
            </a:r>
            <a:endParaRPr/>
          </a:p>
          <a:p>
            <a:pPr indent="-457200" lvl="0" marL="457200" rtl="0" algn="just">
              <a:lnSpc>
                <a:spcPct val="90000"/>
              </a:lnSpc>
              <a:spcBef>
                <a:spcPts val="1400"/>
              </a:spcBef>
              <a:spcAft>
                <a:spcPts val="0"/>
              </a:spcAft>
              <a:buSzPts val="1800"/>
              <a:buFont typeface="Corbel"/>
              <a:buAutoNum type="arabicPeriod"/>
            </a:pPr>
            <a:r>
              <a:rPr lang="en-CA" sz="1800"/>
              <a:t>A smoother running engine. Excessively rich mixtures make the engine run rough and cause vibrations which might cause damage to engine mounts and engine accessories. </a:t>
            </a:r>
            <a:endParaRPr/>
          </a:p>
          <a:p>
            <a:pPr indent="-457200" lvl="0" marL="457200" rtl="0" algn="just">
              <a:lnSpc>
                <a:spcPct val="90000"/>
              </a:lnSpc>
              <a:spcBef>
                <a:spcPts val="1400"/>
              </a:spcBef>
              <a:spcAft>
                <a:spcPts val="0"/>
              </a:spcAft>
              <a:buSzPts val="1800"/>
              <a:buFont typeface="Corbel"/>
              <a:buAutoNum type="arabicPeriod"/>
            </a:pPr>
            <a:r>
              <a:rPr lang="en-CA" sz="1800"/>
              <a:t>A more efficient engine, giving higher indicated airspeeds and better performance. </a:t>
            </a:r>
            <a:endParaRPr/>
          </a:p>
          <a:p>
            <a:pPr indent="-457200" lvl="0" marL="457200" rtl="0" algn="just">
              <a:lnSpc>
                <a:spcPct val="90000"/>
              </a:lnSpc>
              <a:spcBef>
                <a:spcPts val="1400"/>
              </a:spcBef>
              <a:spcAft>
                <a:spcPts val="0"/>
              </a:spcAft>
              <a:buSzPts val="1800"/>
              <a:buFont typeface="Corbel"/>
              <a:buAutoNum type="arabicPeriod"/>
            </a:pPr>
            <a:r>
              <a:rPr lang="en-CA" sz="1800"/>
              <a:t>Extended range of the aircraft at cruise.</a:t>
            </a:r>
            <a:endParaRPr/>
          </a:p>
          <a:p>
            <a:pPr indent="-457200" lvl="0" marL="457200" rtl="0" algn="just">
              <a:lnSpc>
                <a:spcPct val="90000"/>
              </a:lnSpc>
              <a:spcBef>
                <a:spcPts val="1400"/>
              </a:spcBef>
              <a:spcAft>
                <a:spcPts val="0"/>
              </a:spcAft>
              <a:buSzPts val="1800"/>
              <a:buFont typeface="Corbel"/>
              <a:buAutoNum type="arabicPeriod"/>
            </a:pPr>
            <a:r>
              <a:rPr lang="en-CA" sz="1800"/>
              <a:t>Less spark plug fouling and longer life for spark plugs.</a:t>
            </a:r>
            <a:endParaRPr/>
          </a:p>
          <a:p>
            <a:pPr indent="-457200" lvl="0" marL="457200" rtl="0" algn="just">
              <a:lnSpc>
                <a:spcPct val="90000"/>
              </a:lnSpc>
              <a:spcBef>
                <a:spcPts val="1400"/>
              </a:spcBef>
              <a:spcAft>
                <a:spcPts val="0"/>
              </a:spcAft>
              <a:buSzPts val="1800"/>
              <a:buFont typeface="Corbel"/>
              <a:buAutoNum type="arabicPeriod"/>
            </a:pPr>
            <a:r>
              <a:rPr lang="en-CA" sz="1800"/>
              <a:t>More desirable engine temperatures.</a:t>
            </a:r>
            <a:endParaRPr/>
          </a:p>
          <a:p>
            <a:pPr indent="-457200" lvl="0" marL="457200" rtl="0" algn="just">
              <a:lnSpc>
                <a:spcPct val="90000"/>
              </a:lnSpc>
              <a:spcBef>
                <a:spcPts val="1400"/>
              </a:spcBef>
              <a:spcAft>
                <a:spcPts val="0"/>
              </a:spcAft>
              <a:buSzPts val="1800"/>
              <a:buFont typeface="Corbel"/>
              <a:buAutoNum type="arabicPeriod"/>
            </a:pPr>
            <a:r>
              <a:rPr lang="en-CA" sz="1800"/>
              <a:t>Cleaner combustion chambers and therefore less likelihood of pre-ignition from undesirable deposits. </a:t>
            </a:r>
            <a:endParaRPr/>
          </a:p>
          <a:p>
            <a:pPr indent="-317500" lvl="0" marL="457200" rtl="0" algn="l">
              <a:lnSpc>
                <a:spcPct val="90000"/>
              </a:lnSpc>
              <a:spcBef>
                <a:spcPts val="1400"/>
              </a:spcBef>
              <a:spcAft>
                <a:spcPts val="0"/>
              </a:spcAft>
              <a:buSzPts val="2200"/>
              <a:buFont typeface="Corbel"/>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0" st="0"/>
                                            </p:txEl>
                                          </p:spTgt>
                                        </p:tgtEl>
                                        <p:attrNameLst>
                                          <p:attrName>style.visibility</p:attrName>
                                        </p:attrNameLst>
                                      </p:cBhvr>
                                      <p:to>
                                        <p:strVal val="visible"/>
                                      </p:to>
                                    </p:set>
                                    <p:animEffect filter="fade" transition="in">
                                      <p:cBhvr>
                                        <p:cTn dur="500"/>
                                        <p:tgtEl>
                                          <p:spTgt spid="32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1" st="1"/>
                                            </p:txEl>
                                          </p:spTgt>
                                        </p:tgtEl>
                                        <p:attrNameLst>
                                          <p:attrName>style.visibility</p:attrName>
                                        </p:attrNameLst>
                                      </p:cBhvr>
                                      <p:to>
                                        <p:strVal val="visible"/>
                                      </p:to>
                                    </p:set>
                                    <p:animEffect filter="fade" transition="in">
                                      <p:cBhvr>
                                        <p:cTn dur="500"/>
                                        <p:tgtEl>
                                          <p:spTgt spid="32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2" st="2"/>
                                            </p:txEl>
                                          </p:spTgt>
                                        </p:tgtEl>
                                        <p:attrNameLst>
                                          <p:attrName>style.visibility</p:attrName>
                                        </p:attrNameLst>
                                      </p:cBhvr>
                                      <p:to>
                                        <p:strVal val="visible"/>
                                      </p:to>
                                    </p:set>
                                    <p:animEffect filter="fade" transition="in">
                                      <p:cBhvr>
                                        <p:cTn dur="500"/>
                                        <p:tgtEl>
                                          <p:spTgt spid="32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3" st="3"/>
                                            </p:txEl>
                                          </p:spTgt>
                                        </p:tgtEl>
                                        <p:attrNameLst>
                                          <p:attrName>style.visibility</p:attrName>
                                        </p:attrNameLst>
                                      </p:cBhvr>
                                      <p:to>
                                        <p:strVal val="visible"/>
                                      </p:to>
                                    </p:set>
                                    <p:animEffect filter="fade" transition="in">
                                      <p:cBhvr>
                                        <p:cTn dur="500"/>
                                        <p:tgtEl>
                                          <p:spTgt spid="32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4" st="4"/>
                                            </p:txEl>
                                          </p:spTgt>
                                        </p:tgtEl>
                                        <p:attrNameLst>
                                          <p:attrName>style.visibility</p:attrName>
                                        </p:attrNameLst>
                                      </p:cBhvr>
                                      <p:to>
                                        <p:strVal val="visible"/>
                                      </p:to>
                                    </p:set>
                                    <p:animEffect filter="fade" transition="in">
                                      <p:cBhvr>
                                        <p:cTn dur="500"/>
                                        <p:tgtEl>
                                          <p:spTgt spid="32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5" st="5"/>
                                            </p:txEl>
                                          </p:spTgt>
                                        </p:tgtEl>
                                        <p:attrNameLst>
                                          <p:attrName>style.visibility</p:attrName>
                                        </p:attrNameLst>
                                      </p:cBhvr>
                                      <p:to>
                                        <p:strVal val="visible"/>
                                      </p:to>
                                    </p:set>
                                    <p:animEffect filter="fade" transition="in">
                                      <p:cBhvr>
                                        <p:cTn dur="500"/>
                                        <p:tgtEl>
                                          <p:spTgt spid="32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6" st="6"/>
                                            </p:txEl>
                                          </p:spTgt>
                                        </p:tgtEl>
                                        <p:attrNameLst>
                                          <p:attrName>style.visibility</p:attrName>
                                        </p:attrNameLst>
                                      </p:cBhvr>
                                      <p:to>
                                        <p:strVal val="visible"/>
                                      </p:to>
                                    </p:set>
                                    <p:animEffect filter="fade" transition="in">
                                      <p:cBhvr>
                                        <p:cTn dur="500"/>
                                        <p:tgtEl>
                                          <p:spTgt spid="32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xEl>
                                              <p:pRg end="7" st="7"/>
                                            </p:txEl>
                                          </p:spTgt>
                                        </p:tgtEl>
                                        <p:attrNameLst>
                                          <p:attrName>style.visibility</p:attrName>
                                        </p:attrNameLst>
                                      </p:cBhvr>
                                      <p:to>
                                        <p:strVal val="visible"/>
                                      </p:to>
                                    </p:set>
                                    <p:animEffect filter="fade" transition="in">
                                      <p:cBhvr>
                                        <p:cTn dur="500"/>
                                        <p:tgtEl>
                                          <p:spTgt spid="325">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106" name="Shape 106"/>
        <p:cNvGrpSpPr/>
        <p:nvPr/>
      </p:nvGrpSpPr>
      <p:grpSpPr>
        <a:xfrm>
          <a:off x="0" y="0"/>
          <a:ext cx="0" cy="0"/>
          <a:chOff x="0" y="0"/>
          <a:chExt cx="0" cy="0"/>
        </a:xfrm>
      </p:grpSpPr>
      <p:sp>
        <p:nvSpPr>
          <p:cNvPr id="107" name="Google Shape;107;p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PARTS OF RECIPROCATING ENGINE </a:t>
            </a:r>
            <a:endParaRPr/>
          </a:p>
        </p:txBody>
      </p:sp>
      <p:sp>
        <p:nvSpPr>
          <p:cNvPr id="108" name="Google Shape;108;p4"/>
          <p:cNvSpPr txBox="1"/>
          <p:nvPr>
            <p:ph idx="1" type="body"/>
          </p:nvPr>
        </p:nvSpPr>
        <p:spPr>
          <a:xfrm>
            <a:off x="199538" y="2651760"/>
            <a:ext cx="569540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basic parts:      crankcase, cylinders, pistons, connecting rods, valves, valve operating mechanism, camshaft and crankshaft, valves and spark plugs. Inside each cylinder is a movable piston connected to a crankshaft by a connecting rod</a:t>
            </a:r>
            <a:r>
              <a:rPr lang="en-CA" sz="2000"/>
              <a:t>. </a:t>
            </a:r>
            <a:endParaRPr/>
          </a:p>
        </p:txBody>
      </p:sp>
      <p:pic>
        <p:nvPicPr>
          <p:cNvPr descr="A drawing of a face&#10;&#10;Description automatically generated" id="109" name="Google Shape;109;p4"/>
          <p:cNvPicPr preferRelativeResize="0"/>
          <p:nvPr/>
        </p:nvPicPr>
        <p:blipFill rotWithShape="1">
          <a:blip r:embed="rId3">
            <a:alphaModFix/>
          </a:blip>
          <a:srcRect b="0" l="0" r="0" t="0"/>
          <a:stretch/>
        </p:blipFill>
        <p:spPr>
          <a:xfrm>
            <a:off x="6616089" y="2121962"/>
            <a:ext cx="3702771" cy="3768724"/>
          </a:xfrm>
          <a:prstGeom prst="rect">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animEffect filter="fade" transition="in">
                                      <p:cBhvr>
                                        <p:cTn dur="500"/>
                                        <p:tgtEl>
                                          <p:spTgt spid="10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9" name="Shape 329"/>
        <p:cNvGrpSpPr/>
        <p:nvPr/>
      </p:nvGrpSpPr>
      <p:grpSpPr>
        <a:xfrm>
          <a:off x="0" y="0"/>
          <a:ext cx="0" cy="0"/>
          <a:chOff x="0" y="0"/>
          <a:chExt cx="0" cy="0"/>
        </a:xfrm>
      </p:grpSpPr>
      <p:sp>
        <p:nvSpPr>
          <p:cNvPr id="330" name="Google Shape;330;p4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CARBURETOR ICING </a:t>
            </a:r>
            <a:endParaRPr/>
          </a:p>
        </p:txBody>
      </p:sp>
      <p:sp>
        <p:nvSpPr>
          <p:cNvPr id="331" name="Google Shape;331;p40"/>
          <p:cNvSpPr txBox="1"/>
          <p:nvPr>
            <p:ph idx="1" type="body"/>
          </p:nvPr>
        </p:nvSpPr>
        <p:spPr>
          <a:xfrm>
            <a:off x="598911" y="2275306"/>
            <a:ext cx="6204561"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Under certain moist conditions, with air temperatures ranging anywhere from approximately -5̊ c to 30̊ c, it is possible for ice to form in the induction system. </a:t>
            </a:r>
            <a:endParaRPr/>
          </a:p>
          <a:p>
            <a:pPr indent="-182880" lvl="0" marL="182880" rtl="0" algn="just">
              <a:lnSpc>
                <a:spcPct val="90000"/>
              </a:lnSpc>
              <a:spcBef>
                <a:spcPts val="1400"/>
              </a:spcBef>
              <a:spcAft>
                <a:spcPts val="0"/>
              </a:spcAft>
              <a:buSzPts val="1800"/>
              <a:buChar char="▪"/>
            </a:pPr>
            <a:r>
              <a:rPr lang="en-CA" sz="1800"/>
              <a:t>Carburetor icing is usually indicated by loss of power. If severe enough, carburetor icing may cause complete engine failure, as the icing situation closes off entirely the induction flow.   </a:t>
            </a:r>
            <a:endParaRPr/>
          </a:p>
          <a:p>
            <a:pPr indent="-182880" lvl="0" marL="182880" rtl="0" algn="just">
              <a:lnSpc>
                <a:spcPct val="90000"/>
              </a:lnSpc>
              <a:spcBef>
                <a:spcPts val="1400"/>
              </a:spcBef>
              <a:spcAft>
                <a:spcPts val="0"/>
              </a:spcAft>
              <a:buSzPts val="1800"/>
              <a:buChar char="▪"/>
            </a:pPr>
            <a:r>
              <a:rPr lang="en-CA" sz="1800"/>
              <a:t>Ice that forms in the carburetor is caused by two processes:</a:t>
            </a:r>
            <a:endParaRPr/>
          </a:p>
          <a:p>
            <a:pPr indent="-342900" lvl="0" marL="342900" rtl="0" algn="just">
              <a:lnSpc>
                <a:spcPct val="90000"/>
              </a:lnSpc>
              <a:spcBef>
                <a:spcPts val="1400"/>
              </a:spcBef>
              <a:spcAft>
                <a:spcPts val="0"/>
              </a:spcAft>
              <a:buSzPts val="1800"/>
              <a:buFont typeface="Corbel"/>
              <a:buAutoNum type="arabicPeriod"/>
            </a:pPr>
            <a:r>
              <a:rPr lang="en-CA" sz="1800"/>
              <a:t>The drop in temperature as heat is taken from the air in order to effect vaporization of the fuel</a:t>
            </a:r>
            <a:endParaRPr/>
          </a:p>
          <a:p>
            <a:pPr indent="-342900" lvl="0" marL="342900" rtl="0" algn="just">
              <a:lnSpc>
                <a:spcPct val="90000"/>
              </a:lnSpc>
              <a:spcBef>
                <a:spcPts val="1400"/>
              </a:spcBef>
              <a:spcAft>
                <a:spcPts val="0"/>
              </a:spcAft>
              <a:buSzPts val="1800"/>
              <a:buFont typeface="Corbel"/>
              <a:buAutoNum type="arabicPeriod"/>
            </a:pPr>
            <a:r>
              <a:rPr lang="en-CA" sz="1800"/>
              <a:t>From cooling due to the low pressure area in the carburetor. </a:t>
            </a:r>
            <a:endParaRPr/>
          </a:p>
          <a:p>
            <a:pPr indent="-241300" lvl="0" marL="342900" rtl="0" algn="l">
              <a:lnSpc>
                <a:spcPct val="90000"/>
              </a:lnSpc>
              <a:spcBef>
                <a:spcPts val="1400"/>
              </a:spcBef>
              <a:spcAft>
                <a:spcPts val="0"/>
              </a:spcAft>
              <a:buSzPts val="1600"/>
              <a:buFont typeface="Corbel"/>
              <a:buNone/>
            </a:pPr>
            <a:r>
              <a:t/>
            </a:r>
            <a:endParaRPr sz="1600">
              <a:latin typeface="Arial"/>
              <a:ea typeface="Arial"/>
              <a:cs typeface="Arial"/>
              <a:sym typeface="Arial"/>
            </a:endParaRPr>
          </a:p>
          <a:p>
            <a:pPr indent="0" lvl="0" marL="0" rtl="0" algn="l">
              <a:lnSpc>
                <a:spcPct val="90000"/>
              </a:lnSpc>
              <a:spcBef>
                <a:spcPts val="1400"/>
              </a:spcBef>
              <a:spcAft>
                <a:spcPts val="0"/>
              </a:spcAft>
              <a:buSzPts val="1600"/>
              <a:buNone/>
            </a:pPr>
            <a:r>
              <a:t/>
            </a:r>
            <a:endParaRPr sz="1600">
              <a:latin typeface="Arial"/>
              <a:ea typeface="Arial"/>
              <a:cs typeface="Arial"/>
              <a:sym typeface="Arial"/>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0" st="0"/>
                                            </p:txEl>
                                          </p:spTgt>
                                        </p:tgtEl>
                                        <p:attrNameLst>
                                          <p:attrName>style.visibility</p:attrName>
                                        </p:attrNameLst>
                                      </p:cBhvr>
                                      <p:to>
                                        <p:strVal val="visible"/>
                                      </p:to>
                                    </p:set>
                                    <p:animEffect filter="fade" transition="in">
                                      <p:cBhvr>
                                        <p:cTn dur="500"/>
                                        <p:tgtEl>
                                          <p:spTgt spid="33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1" st="1"/>
                                            </p:txEl>
                                          </p:spTgt>
                                        </p:tgtEl>
                                        <p:attrNameLst>
                                          <p:attrName>style.visibility</p:attrName>
                                        </p:attrNameLst>
                                      </p:cBhvr>
                                      <p:to>
                                        <p:strVal val="visible"/>
                                      </p:to>
                                    </p:set>
                                    <p:animEffect filter="fade" transition="in">
                                      <p:cBhvr>
                                        <p:cTn dur="500"/>
                                        <p:tgtEl>
                                          <p:spTgt spid="33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2" st="2"/>
                                            </p:txEl>
                                          </p:spTgt>
                                        </p:tgtEl>
                                        <p:attrNameLst>
                                          <p:attrName>style.visibility</p:attrName>
                                        </p:attrNameLst>
                                      </p:cBhvr>
                                      <p:to>
                                        <p:strVal val="visible"/>
                                      </p:to>
                                    </p:set>
                                    <p:animEffect filter="fade" transition="in">
                                      <p:cBhvr>
                                        <p:cTn dur="500"/>
                                        <p:tgtEl>
                                          <p:spTgt spid="33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3" st="3"/>
                                            </p:txEl>
                                          </p:spTgt>
                                        </p:tgtEl>
                                        <p:attrNameLst>
                                          <p:attrName>style.visibility</p:attrName>
                                        </p:attrNameLst>
                                      </p:cBhvr>
                                      <p:to>
                                        <p:strVal val="visible"/>
                                      </p:to>
                                    </p:set>
                                    <p:animEffect filter="fade" transition="in">
                                      <p:cBhvr>
                                        <p:cTn dur="500"/>
                                        <p:tgtEl>
                                          <p:spTgt spid="33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4" st="4"/>
                                            </p:txEl>
                                          </p:spTgt>
                                        </p:tgtEl>
                                        <p:attrNameLst>
                                          <p:attrName>style.visibility</p:attrName>
                                        </p:attrNameLst>
                                      </p:cBhvr>
                                      <p:to>
                                        <p:strVal val="visible"/>
                                      </p:to>
                                    </p:set>
                                    <p:animEffect filter="fade" transition="in">
                                      <p:cBhvr>
                                        <p:cTn dur="500"/>
                                        <p:tgtEl>
                                          <p:spTgt spid="33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5" st="5"/>
                                            </p:txEl>
                                          </p:spTgt>
                                        </p:tgtEl>
                                        <p:attrNameLst>
                                          <p:attrName>style.visibility</p:attrName>
                                        </p:attrNameLst>
                                      </p:cBhvr>
                                      <p:to>
                                        <p:strVal val="visible"/>
                                      </p:to>
                                    </p:set>
                                    <p:animEffect filter="fade" transition="in">
                                      <p:cBhvr>
                                        <p:cTn dur="500"/>
                                        <p:tgtEl>
                                          <p:spTgt spid="331">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1">
                                            <p:txEl>
                                              <p:pRg end="6" st="6"/>
                                            </p:txEl>
                                          </p:spTgt>
                                        </p:tgtEl>
                                        <p:attrNameLst>
                                          <p:attrName>style.visibility</p:attrName>
                                        </p:attrNameLst>
                                      </p:cBhvr>
                                      <p:to>
                                        <p:strVal val="visible"/>
                                      </p:to>
                                    </p:set>
                                    <p:animEffect filter="fade" transition="in">
                                      <p:cBhvr>
                                        <p:cTn dur="500"/>
                                        <p:tgtEl>
                                          <p:spTgt spid="331">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5" name="Shape 335"/>
        <p:cNvGrpSpPr/>
        <p:nvPr/>
      </p:nvGrpSpPr>
      <p:grpSpPr>
        <a:xfrm>
          <a:off x="0" y="0"/>
          <a:ext cx="0" cy="0"/>
          <a:chOff x="0" y="0"/>
          <a:chExt cx="0" cy="0"/>
        </a:xfrm>
      </p:grpSpPr>
      <p:sp>
        <p:nvSpPr>
          <p:cNvPr id="336" name="Google Shape;336;p4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PREVENTION OF CARBURETOR ICING </a:t>
            </a:r>
            <a:endParaRPr/>
          </a:p>
        </p:txBody>
      </p:sp>
      <p:sp>
        <p:nvSpPr>
          <p:cNvPr id="337" name="Google Shape;337;p41"/>
          <p:cNvSpPr txBox="1"/>
          <p:nvPr>
            <p:ph idx="1" type="body"/>
          </p:nvPr>
        </p:nvSpPr>
        <p:spPr>
          <a:xfrm>
            <a:off x="1202919" y="2011680"/>
            <a:ext cx="8326975"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Awareness of the possibility of icing conditions and a keen understanding of how ice affects engine operations are the pilot’s best weapons against carburetor icing.</a:t>
            </a:r>
            <a:endParaRPr/>
          </a:p>
          <a:p>
            <a:pPr indent="-457200" lvl="0" marL="457200" rtl="0" algn="just">
              <a:lnSpc>
                <a:spcPct val="90000"/>
              </a:lnSpc>
              <a:spcBef>
                <a:spcPts val="1400"/>
              </a:spcBef>
              <a:spcAft>
                <a:spcPts val="0"/>
              </a:spcAft>
              <a:buSzPts val="1800"/>
              <a:buFont typeface="Corbel"/>
              <a:buAutoNum type="arabicPeriod"/>
            </a:pPr>
            <a:r>
              <a:rPr lang="en-CA" sz="1800"/>
              <a:t>Be sure the carburetor heat system and controls are in proper working conditions</a:t>
            </a:r>
            <a:endParaRPr/>
          </a:p>
          <a:p>
            <a:pPr indent="-457200" lvl="0" marL="457200" rtl="0" algn="just">
              <a:lnSpc>
                <a:spcPct val="90000"/>
              </a:lnSpc>
              <a:spcBef>
                <a:spcPts val="1400"/>
              </a:spcBef>
              <a:spcAft>
                <a:spcPts val="0"/>
              </a:spcAft>
              <a:buSzPts val="1800"/>
              <a:buFont typeface="Corbel"/>
              <a:buAutoNum type="arabicPeriod"/>
            </a:pPr>
            <a:r>
              <a:rPr lang="en-CA" sz="1800"/>
              <a:t>Always start the engine with carburetor heat in the cold air position to avoid damage to the carburetor heat system.</a:t>
            </a:r>
            <a:endParaRPr/>
          </a:p>
          <a:p>
            <a:pPr indent="-457200" lvl="0" marL="457200" rtl="0" algn="just">
              <a:lnSpc>
                <a:spcPct val="90000"/>
              </a:lnSpc>
              <a:spcBef>
                <a:spcPts val="1400"/>
              </a:spcBef>
              <a:spcAft>
                <a:spcPts val="0"/>
              </a:spcAft>
              <a:buSzPts val="1800"/>
              <a:buFont typeface="Corbel"/>
              <a:buAutoNum type="arabicPeriod"/>
            </a:pPr>
            <a:r>
              <a:rPr lang="en-CA" sz="1800"/>
              <a:t>Always, in the pre-flight check, include a check of carburetor heat availability and note the ON power drop.  </a:t>
            </a:r>
            <a:endParaRPr/>
          </a:p>
          <a:p>
            <a:pPr indent="-457200" lvl="0" marL="457200" rtl="0" algn="just">
              <a:lnSpc>
                <a:spcPct val="90000"/>
              </a:lnSpc>
              <a:spcBef>
                <a:spcPts val="1400"/>
              </a:spcBef>
              <a:spcAft>
                <a:spcPts val="0"/>
              </a:spcAft>
              <a:buSzPts val="1800"/>
              <a:buFont typeface="Corbel"/>
              <a:buAutoNum type="arabicPeriod"/>
            </a:pPr>
            <a:r>
              <a:rPr lang="en-CA" sz="1800"/>
              <a:t>In cold weather, hot air may be used for warm-up and taxiing prior to take-off. Extremely low temperatures cause the engine to run lean. Carburetor heat will enrich the mixture and help to vaporize the fuel. </a:t>
            </a:r>
            <a:endParaRPr/>
          </a:p>
          <a:p>
            <a:pPr indent="-457200" lvl="0" marL="457200" rtl="0" algn="just">
              <a:lnSpc>
                <a:spcPct val="90000"/>
              </a:lnSpc>
              <a:spcBef>
                <a:spcPts val="1400"/>
              </a:spcBef>
              <a:spcAft>
                <a:spcPts val="0"/>
              </a:spcAft>
              <a:buSzPts val="1800"/>
              <a:buFont typeface="Corbel"/>
              <a:buAutoNum type="arabicPeriod"/>
            </a:pPr>
            <a:r>
              <a:rPr lang="en-CA" sz="1800"/>
              <a:t>Use cold air selection for take-off. The less dense heated air that enters the induction system when carburetor heat is selected causes a reduction in power. Carburetor heat at high power settings can cause engine overheating and possibly detonation.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0" st="0"/>
                                            </p:txEl>
                                          </p:spTgt>
                                        </p:tgtEl>
                                        <p:attrNameLst>
                                          <p:attrName>style.visibility</p:attrName>
                                        </p:attrNameLst>
                                      </p:cBhvr>
                                      <p:to>
                                        <p:strVal val="visible"/>
                                      </p:to>
                                    </p:set>
                                    <p:animEffect filter="fade" transition="in">
                                      <p:cBhvr>
                                        <p:cTn dur="500"/>
                                        <p:tgtEl>
                                          <p:spTgt spid="33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1" st="1"/>
                                            </p:txEl>
                                          </p:spTgt>
                                        </p:tgtEl>
                                        <p:attrNameLst>
                                          <p:attrName>style.visibility</p:attrName>
                                        </p:attrNameLst>
                                      </p:cBhvr>
                                      <p:to>
                                        <p:strVal val="visible"/>
                                      </p:to>
                                    </p:set>
                                    <p:animEffect filter="fade" transition="in">
                                      <p:cBhvr>
                                        <p:cTn dur="500"/>
                                        <p:tgtEl>
                                          <p:spTgt spid="33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2" st="2"/>
                                            </p:txEl>
                                          </p:spTgt>
                                        </p:tgtEl>
                                        <p:attrNameLst>
                                          <p:attrName>style.visibility</p:attrName>
                                        </p:attrNameLst>
                                      </p:cBhvr>
                                      <p:to>
                                        <p:strVal val="visible"/>
                                      </p:to>
                                    </p:set>
                                    <p:animEffect filter="fade" transition="in">
                                      <p:cBhvr>
                                        <p:cTn dur="500"/>
                                        <p:tgtEl>
                                          <p:spTgt spid="33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3" st="3"/>
                                            </p:txEl>
                                          </p:spTgt>
                                        </p:tgtEl>
                                        <p:attrNameLst>
                                          <p:attrName>style.visibility</p:attrName>
                                        </p:attrNameLst>
                                      </p:cBhvr>
                                      <p:to>
                                        <p:strVal val="visible"/>
                                      </p:to>
                                    </p:set>
                                    <p:animEffect filter="fade" transition="in">
                                      <p:cBhvr>
                                        <p:cTn dur="500"/>
                                        <p:tgtEl>
                                          <p:spTgt spid="33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4" st="4"/>
                                            </p:txEl>
                                          </p:spTgt>
                                        </p:tgtEl>
                                        <p:attrNameLst>
                                          <p:attrName>style.visibility</p:attrName>
                                        </p:attrNameLst>
                                      </p:cBhvr>
                                      <p:to>
                                        <p:strVal val="visible"/>
                                      </p:to>
                                    </p:set>
                                    <p:animEffect filter="fade" transition="in">
                                      <p:cBhvr>
                                        <p:cTn dur="500"/>
                                        <p:tgtEl>
                                          <p:spTgt spid="33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xEl>
                                              <p:pRg end="5" st="5"/>
                                            </p:txEl>
                                          </p:spTgt>
                                        </p:tgtEl>
                                        <p:attrNameLst>
                                          <p:attrName>style.visibility</p:attrName>
                                        </p:attrNameLst>
                                      </p:cBhvr>
                                      <p:to>
                                        <p:strVal val="visible"/>
                                      </p:to>
                                    </p:set>
                                    <p:animEffect filter="fade" transition="in">
                                      <p:cBhvr>
                                        <p:cTn dur="500"/>
                                        <p:tgtEl>
                                          <p:spTgt spid="337">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1" name="Shape 341"/>
        <p:cNvGrpSpPr/>
        <p:nvPr/>
      </p:nvGrpSpPr>
      <p:grpSpPr>
        <a:xfrm>
          <a:off x="0" y="0"/>
          <a:ext cx="0" cy="0"/>
          <a:chOff x="0" y="0"/>
          <a:chExt cx="0" cy="0"/>
        </a:xfrm>
      </p:grpSpPr>
      <p:sp>
        <p:nvSpPr>
          <p:cNvPr id="342" name="Google Shape;342;p4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INJECTION </a:t>
            </a:r>
            <a:endParaRPr/>
          </a:p>
        </p:txBody>
      </p:sp>
      <p:sp>
        <p:nvSpPr>
          <p:cNvPr id="343" name="Google Shape;343;p42"/>
          <p:cNvSpPr txBox="1"/>
          <p:nvPr>
            <p:ph idx="1" type="body"/>
          </p:nvPr>
        </p:nvSpPr>
        <p:spPr>
          <a:xfrm>
            <a:off x="682801" y="2367584"/>
            <a:ext cx="8167584"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A fuel injected engine produces slightly more power and uses less fuel than a carbureted engine of equal displacement and compression ratio. </a:t>
            </a:r>
            <a:endParaRPr/>
          </a:p>
          <a:p>
            <a:pPr indent="-182880" lvl="0" marL="182880" rtl="0" algn="just">
              <a:lnSpc>
                <a:spcPct val="90000"/>
              </a:lnSpc>
              <a:spcBef>
                <a:spcPts val="1400"/>
              </a:spcBef>
              <a:spcAft>
                <a:spcPts val="0"/>
              </a:spcAft>
              <a:buSzPts val="1800"/>
              <a:buChar char="▪"/>
            </a:pPr>
            <a:r>
              <a:rPr lang="en-CA" sz="1800"/>
              <a:t>The fuel injection pump delivers the fuel to the nozzles. </a:t>
            </a:r>
            <a:endParaRPr/>
          </a:p>
          <a:p>
            <a:pPr indent="-182880" lvl="0" marL="182880" rtl="0" algn="just">
              <a:lnSpc>
                <a:spcPct val="90000"/>
              </a:lnSpc>
              <a:spcBef>
                <a:spcPts val="1400"/>
              </a:spcBef>
              <a:spcAft>
                <a:spcPts val="0"/>
              </a:spcAft>
              <a:buSzPts val="1800"/>
              <a:buChar char="▪"/>
            </a:pPr>
            <a:r>
              <a:rPr lang="en-CA" sz="1800"/>
              <a:t>Fuel injection engines have the reputation of being difficult to start when the engine is hot. When a hot engine is shut down, the heat inside the cowling may cause the fuel in the lines to vaporize. At the next start, the vapour in the lines prevents the engine from getting enough fuel to effect a start. </a:t>
            </a:r>
            <a:endParaRPr/>
          </a:p>
          <a:p>
            <a:pPr indent="-182880" lvl="0" marL="182880" rtl="0" algn="just">
              <a:lnSpc>
                <a:spcPct val="90000"/>
              </a:lnSpc>
              <a:spcBef>
                <a:spcPts val="1400"/>
              </a:spcBef>
              <a:spcAft>
                <a:spcPts val="0"/>
              </a:spcAft>
              <a:buSzPts val="1800"/>
              <a:buChar char="▪"/>
            </a:pPr>
            <a:r>
              <a:rPr lang="en-CA" sz="1800"/>
              <a:t>To successfully start a hot engine, it is necessary to remove all the fuel vapours and get liquid fuel in the lines. This is done by activating the booster pump for a short period of time.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0" st="0"/>
                                            </p:txEl>
                                          </p:spTgt>
                                        </p:tgtEl>
                                        <p:attrNameLst>
                                          <p:attrName>style.visibility</p:attrName>
                                        </p:attrNameLst>
                                      </p:cBhvr>
                                      <p:to>
                                        <p:strVal val="visible"/>
                                      </p:to>
                                    </p:set>
                                    <p:animEffect filter="fade" transition="in">
                                      <p:cBhvr>
                                        <p:cTn dur="500"/>
                                        <p:tgtEl>
                                          <p:spTgt spid="34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1" st="1"/>
                                            </p:txEl>
                                          </p:spTgt>
                                        </p:tgtEl>
                                        <p:attrNameLst>
                                          <p:attrName>style.visibility</p:attrName>
                                        </p:attrNameLst>
                                      </p:cBhvr>
                                      <p:to>
                                        <p:strVal val="visible"/>
                                      </p:to>
                                    </p:set>
                                    <p:animEffect filter="fade" transition="in">
                                      <p:cBhvr>
                                        <p:cTn dur="500"/>
                                        <p:tgtEl>
                                          <p:spTgt spid="34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2" st="2"/>
                                            </p:txEl>
                                          </p:spTgt>
                                        </p:tgtEl>
                                        <p:attrNameLst>
                                          <p:attrName>style.visibility</p:attrName>
                                        </p:attrNameLst>
                                      </p:cBhvr>
                                      <p:to>
                                        <p:strVal val="visible"/>
                                      </p:to>
                                    </p:set>
                                    <p:animEffect filter="fade" transition="in">
                                      <p:cBhvr>
                                        <p:cTn dur="500"/>
                                        <p:tgtEl>
                                          <p:spTgt spid="34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3" st="3"/>
                                            </p:txEl>
                                          </p:spTgt>
                                        </p:tgtEl>
                                        <p:attrNameLst>
                                          <p:attrName>style.visibility</p:attrName>
                                        </p:attrNameLst>
                                      </p:cBhvr>
                                      <p:to>
                                        <p:strVal val="visible"/>
                                      </p:to>
                                    </p:set>
                                    <p:animEffect filter="fade" transition="in">
                                      <p:cBhvr>
                                        <p:cTn dur="500"/>
                                        <p:tgtEl>
                                          <p:spTgt spid="343">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7" name="Shape 347"/>
        <p:cNvGrpSpPr/>
        <p:nvPr/>
      </p:nvGrpSpPr>
      <p:grpSpPr>
        <a:xfrm>
          <a:off x="0" y="0"/>
          <a:ext cx="0" cy="0"/>
          <a:chOff x="0" y="0"/>
          <a:chExt cx="0" cy="0"/>
        </a:xfrm>
      </p:grpSpPr>
      <p:sp>
        <p:nvSpPr>
          <p:cNvPr id="348" name="Google Shape;348;p4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EXHAUST SYSTEM </a:t>
            </a:r>
            <a:endParaRPr/>
          </a:p>
        </p:txBody>
      </p:sp>
      <p:sp>
        <p:nvSpPr>
          <p:cNvPr id="349" name="Google Shape;349;p43"/>
          <p:cNvSpPr txBox="1"/>
          <p:nvPr>
            <p:ph idx="1" type="body"/>
          </p:nvPr>
        </p:nvSpPr>
        <p:spPr>
          <a:xfrm>
            <a:off x="1202919" y="2011680"/>
            <a:ext cx="6917624"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There are two main types of exhaust systems:</a:t>
            </a:r>
            <a:endParaRPr/>
          </a:p>
          <a:p>
            <a:pPr indent="-457200" lvl="0" marL="457200" rtl="0" algn="just">
              <a:lnSpc>
                <a:spcPct val="90000"/>
              </a:lnSpc>
              <a:spcBef>
                <a:spcPts val="1400"/>
              </a:spcBef>
              <a:spcAft>
                <a:spcPts val="0"/>
              </a:spcAft>
              <a:buSzPts val="1800"/>
              <a:buFont typeface="Corbel"/>
              <a:buAutoNum type="arabicPeriod"/>
            </a:pPr>
            <a:r>
              <a:rPr lang="en-CA" sz="1800"/>
              <a:t>The short stack system </a:t>
            </a:r>
            <a:endParaRPr/>
          </a:p>
          <a:p>
            <a:pPr indent="-457200" lvl="0" marL="457200" rtl="0" algn="just">
              <a:lnSpc>
                <a:spcPct val="90000"/>
              </a:lnSpc>
              <a:spcBef>
                <a:spcPts val="1400"/>
              </a:spcBef>
              <a:spcAft>
                <a:spcPts val="0"/>
              </a:spcAft>
              <a:buSzPts val="1800"/>
              <a:buFont typeface="Corbel"/>
              <a:buAutoNum type="arabicPeriod"/>
            </a:pPr>
            <a:r>
              <a:rPr lang="en-CA" sz="1800"/>
              <a:t>The collector system </a:t>
            </a:r>
            <a:endParaRPr/>
          </a:p>
          <a:p>
            <a:pPr indent="0" lvl="0" marL="0" rtl="0" algn="just">
              <a:lnSpc>
                <a:spcPct val="90000"/>
              </a:lnSpc>
              <a:spcBef>
                <a:spcPts val="1400"/>
              </a:spcBef>
              <a:spcAft>
                <a:spcPts val="0"/>
              </a:spcAft>
              <a:buSzPts val="1800"/>
              <a:buNone/>
            </a:pPr>
            <a:r>
              <a:rPr lang="en-CA" sz="1800"/>
              <a:t> The collector system is used on most large engines and on all turbocharged engines. </a:t>
            </a:r>
            <a:endParaRPr/>
          </a:p>
          <a:p>
            <a:pPr indent="-182880" lvl="0" marL="182880" rtl="0" algn="just">
              <a:lnSpc>
                <a:spcPct val="90000"/>
              </a:lnSpc>
              <a:spcBef>
                <a:spcPts val="1400"/>
              </a:spcBef>
              <a:spcAft>
                <a:spcPts val="0"/>
              </a:spcAft>
              <a:buSzPts val="1800"/>
              <a:buChar char="▪"/>
            </a:pPr>
            <a:r>
              <a:rPr lang="en-CA" sz="1800"/>
              <a:t>Most exhaust systems are made of stainless steel.</a:t>
            </a:r>
            <a:endParaRPr/>
          </a:p>
          <a:p>
            <a:pPr indent="-182880" lvl="0" marL="182880" rtl="0" algn="just">
              <a:lnSpc>
                <a:spcPct val="90000"/>
              </a:lnSpc>
              <a:spcBef>
                <a:spcPts val="1400"/>
              </a:spcBef>
              <a:spcAft>
                <a:spcPts val="0"/>
              </a:spcAft>
              <a:buSzPts val="1800"/>
              <a:buChar char="▪"/>
            </a:pPr>
            <a:r>
              <a:rPr lang="en-CA" sz="1800"/>
              <a:t>One some aircraft engine installations, cooling air is drawn in and around the engine by means of a speciality designed exhaust system called the augmentor system. </a:t>
            </a:r>
            <a:endParaRPr/>
          </a:p>
          <a:p>
            <a:pPr indent="0" lvl="0" marL="0" rtl="0" algn="just">
              <a:lnSpc>
                <a:spcPct val="90000"/>
              </a:lnSpc>
              <a:spcBef>
                <a:spcPts val="1400"/>
              </a:spcBef>
              <a:spcAft>
                <a:spcPts val="0"/>
              </a:spcAft>
              <a:buSzPts val="1800"/>
              <a:buNone/>
            </a:pPr>
            <a:r>
              <a:t/>
            </a:r>
            <a:endParaRPr sz="1800"/>
          </a:p>
          <a:p>
            <a:pPr indent="0" lvl="0" marL="0" rtl="0" algn="just">
              <a:lnSpc>
                <a:spcPct val="90000"/>
              </a:lnSpc>
              <a:spcBef>
                <a:spcPts val="1400"/>
              </a:spcBef>
              <a:spcAft>
                <a:spcPts val="0"/>
              </a:spcAft>
              <a:buSzPts val="1800"/>
              <a:buNone/>
            </a:pPr>
            <a:r>
              <a:t/>
            </a:r>
            <a:endParaRPr sz="1800"/>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0" st="0"/>
                                            </p:txEl>
                                          </p:spTgt>
                                        </p:tgtEl>
                                        <p:attrNameLst>
                                          <p:attrName>style.visibility</p:attrName>
                                        </p:attrNameLst>
                                      </p:cBhvr>
                                      <p:to>
                                        <p:strVal val="visible"/>
                                      </p:to>
                                    </p:set>
                                    <p:animEffect filter="fade" transition="in">
                                      <p:cBhvr>
                                        <p:cTn dur="500"/>
                                        <p:tgtEl>
                                          <p:spTgt spid="34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1" st="1"/>
                                            </p:txEl>
                                          </p:spTgt>
                                        </p:tgtEl>
                                        <p:attrNameLst>
                                          <p:attrName>style.visibility</p:attrName>
                                        </p:attrNameLst>
                                      </p:cBhvr>
                                      <p:to>
                                        <p:strVal val="visible"/>
                                      </p:to>
                                    </p:set>
                                    <p:animEffect filter="fade" transition="in">
                                      <p:cBhvr>
                                        <p:cTn dur="500"/>
                                        <p:tgtEl>
                                          <p:spTgt spid="34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2" st="2"/>
                                            </p:txEl>
                                          </p:spTgt>
                                        </p:tgtEl>
                                        <p:attrNameLst>
                                          <p:attrName>style.visibility</p:attrName>
                                        </p:attrNameLst>
                                      </p:cBhvr>
                                      <p:to>
                                        <p:strVal val="visible"/>
                                      </p:to>
                                    </p:set>
                                    <p:animEffect filter="fade" transition="in">
                                      <p:cBhvr>
                                        <p:cTn dur="500"/>
                                        <p:tgtEl>
                                          <p:spTgt spid="34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3" st="3"/>
                                            </p:txEl>
                                          </p:spTgt>
                                        </p:tgtEl>
                                        <p:attrNameLst>
                                          <p:attrName>style.visibility</p:attrName>
                                        </p:attrNameLst>
                                      </p:cBhvr>
                                      <p:to>
                                        <p:strVal val="visible"/>
                                      </p:to>
                                    </p:set>
                                    <p:animEffect filter="fade" transition="in">
                                      <p:cBhvr>
                                        <p:cTn dur="500"/>
                                        <p:tgtEl>
                                          <p:spTgt spid="34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4" st="4"/>
                                            </p:txEl>
                                          </p:spTgt>
                                        </p:tgtEl>
                                        <p:attrNameLst>
                                          <p:attrName>style.visibility</p:attrName>
                                        </p:attrNameLst>
                                      </p:cBhvr>
                                      <p:to>
                                        <p:strVal val="visible"/>
                                      </p:to>
                                    </p:set>
                                    <p:animEffect filter="fade" transition="in">
                                      <p:cBhvr>
                                        <p:cTn dur="500"/>
                                        <p:tgtEl>
                                          <p:spTgt spid="34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5" st="5"/>
                                            </p:txEl>
                                          </p:spTgt>
                                        </p:tgtEl>
                                        <p:attrNameLst>
                                          <p:attrName>style.visibility</p:attrName>
                                        </p:attrNameLst>
                                      </p:cBhvr>
                                      <p:to>
                                        <p:strVal val="visible"/>
                                      </p:to>
                                    </p:set>
                                    <p:animEffect filter="fade" transition="in">
                                      <p:cBhvr>
                                        <p:cTn dur="500"/>
                                        <p:tgtEl>
                                          <p:spTgt spid="34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6" st="6"/>
                                            </p:txEl>
                                          </p:spTgt>
                                        </p:tgtEl>
                                        <p:attrNameLst>
                                          <p:attrName>style.visibility</p:attrName>
                                        </p:attrNameLst>
                                      </p:cBhvr>
                                      <p:to>
                                        <p:strVal val="visible"/>
                                      </p:to>
                                    </p:set>
                                    <p:animEffect filter="fade" transition="in">
                                      <p:cBhvr>
                                        <p:cTn dur="500"/>
                                        <p:tgtEl>
                                          <p:spTgt spid="34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xEl>
                                              <p:pRg end="7" st="7"/>
                                            </p:txEl>
                                          </p:spTgt>
                                        </p:tgtEl>
                                        <p:attrNameLst>
                                          <p:attrName>style.visibility</p:attrName>
                                        </p:attrNameLst>
                                      </p:cBhvr>
                                      <p:to>
                                        <p:strVal val="visible"/>
                                      </p:to>
                                    </p:set>
                                    <p:animEffect filter="fade" transition="in">
                                      <p:cBhvr>
                                        <p:cTn dur="500"/>
                                        <p:tgtEl>
                                          <p:spTgt spid="349">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3" name="Shape 353"/>
        <p:cNvGrpSpPr/>
        <p:nvPr/>
      </p:nvGrpSpPr>
      <p:grpSpPr>
        <a:xfrm>
          <a:off x="0" y="0"/>
          <a:ext cx="0" cy="0"/>
          <a:chOff x="0" y="0"/>
          <a:chExt cx="0" cy="0"/>
        </a:xfrm>
      </p:grpSpPr>
      <p:sp>
        <p:nvSpPr>
          <p:cNvPr id="354" name="Google Shape;354;p4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IGNITION SYSTEM </a:t>
            </a:r>
            <a:endParaRPr/>
          </a:p>
        </p:txBody>
      </p:sp>
      <p:sp>
        <p:nvSpPr>
          <p:cNvPr id="355" name="Google Shape;355;p44"/>
          <p:cNvSpPr txBox="1"/>
          <p:nvPr>
            <p:ph idx="1" type="body"/>
          </p:nvPr>
        </p:nvSpPr>
        <p:spPr>
          <a:xfrm>
            <a:off x="1051917" y="2367584"/>
            <a:ext cx="4893081"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function of the ignition system is to supply a spark to ignite the fuel/air mixture in the cylinders. The ignition system comprises two magnetos, two spark plugs in each cylinder, ignition leads and a magneto switch. </a:t>
            </a:r>
            <a:endParaRPr/>
          </a:p>
          <a:p>
            <a:pPr indent="-182880" lvl="0" marL="182880" rtl="0" algn="just">
              <a:lnSpc>
                <a:spcPct val="90000"/>
              </a:lnSpc>
              <a:spcBef>
                <a:spcPts val="1400"/>
              </a:spcBef>
              <a:spcAft>
                <a:spcPts val="0"/>
              </a:spcAft>
              <a:buSzPts val="1800"/>
              <a:buChar char="▪"/>
            </a:pPr>
            <a:r>
              <a:rPr lang="en-CA" sz="1800"/>
              <a:t>The magneto is an engine driven generator that produces an alternating current. Its source of energy is a permanent magnet and it operates on the principle of the “polarity of a magnet”.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xEl>
                                              <p:pRg end="0" st="0"/>
                                            </p:txEl>
                                          </p:spTgt>
                                        </p:tgtEl>
                                        <p:attrNameLst>
                                          <p:attrName>style.visibility</p:attrName>
                                        </p:attrNameLst>
                                      </p:cBhvr>
                                      <p:to>
                                        <p:strVal val="visible"/>
                                      </p:to>
                                    </p:set>
                                    <p:animEffect filter="fade" transition="in">
                                      <p:cBhvr>
                                        <p:cTn dur="500"/>
                                        <p:tgtEl>
                                          <p:spTgt spid="35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xEl>
                                              <p:pRg end="1" st="1"/>
                                            </p:txEl>
                                          </p:spTgt>
                                        </p:tgtEl>
                                        <p:attrNameLst>
                                          <p:attrName>style.visibility</p:attrName>
                                        </p:attrNameLst>
                                      </p:cBhvr>
                                      <p:to>
                                        <p:strVal val="visible"/>
                                      </p:to>
                                    </p:set>
                                    <p:animEffect filter="fade" transition="in">
                                      <p:cBhvr>
                                        <p:cTn dur="500"/>
                                        <p:tgtEl>
                                          <p:spTgt spid="35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9" name="Shape 359"/>
        <p:cNvGrpSpPr/>
        <p:nvPr/>
      </p:nvGrpSpPr>
      <p:grpSpPr>
        <a:xfrm>
          <a:off x="0" y="0"/>
          <a:ext cx="0" cy="0"/>
          <a:chOff x="0" y="0"/>
          <a:chExt cx="0" cy="0"/>
        </a:xfrm>
      </p:grpSpPr>
      <p:sp>
        <p:nvSpPr>
          <p:cNvPr id="360" name="Google Shape;360;p4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MAGNETO </a:t>
            </a:r>
            <a:endParaRPr/>
          </a:p>
        </p:txBody>
      </p:sp>
      <p:sp>
        <p:nvSpPr>
          <p:cNvPr id="361" name="Google Shape;361;p45"/>
          <p:cNvSpPr txBox="1"/>
          <p:nvPr>
            <p:ph idx="1" type="body"/>
          </p:nvPr>
        </p:nvSpPr>
        <p:spPr>
          <a:xfrm>
            <a:off x="1202919" y="2011680"/>
            <a:ext cx="5197881"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complete magneto combines all the elements of an entire ignition system; that is, it:</a:t>
            </a:r>
            <a:endParaRPr/>
          </a:p>
          <a:p>
            <a:pPr indent="-457200" lvl="0" marL="457200" rtl="0" algn="just">
              <a:lnSpc>
                <a:spcPct val="90000"/>
              </a:lnSpc>
              <a:spcBef>
                <a:spcPts val="1400"/>
              </a:spcBef>
              <a:spcAft>
                <a:spcPts val="0"/>
              </a:spcAft>
              <a:buSzPts val="1800"/>
              <a:buFont typeface="Corbel"/>
              <a:buAutoNum type="arabicPeriod"/>
            </a:pPr>
            <a:r>
              <a:rPr lang="en-CA" sz="1800"/>
              <a:t>Generates a low tension current above.</a:t>
            </a:r>
            <a:endParaRPr/>
          </a:p>
          <a:p>
            <a:pPr indent="-457200" lvl="0" marL="457200" rtl="0" algn="just">
              <a:lnSpc>
                <a:spcPct val="90000"/>
              </a:lnSpc>
              <a:spcBef>
                <a:spcPts val="1400"/>
              </a:spcBef>
              <a:spcAft>
                <a:spcPts val="0"/>
              </a:spcAft>
              <a:buSzPts val="1800"/>
              <a:buFont typeface="Corbel"/>
              <a:buAutoNum type="arabicPeriod"/>
            </a:pPr>
            <a:r>
              <a:rPr lang="en-CA" sz="1800"/>
              <a:t>Transforms this to high tension.</a:t>
            </a:r>
            <a:endParaRPr/>
          </a:p>
          <a:p>
            <a:pPr indent="-457200" lvl="0" marL="457200" rtl="0" algn="just">
              <a:lnSpc>
                <a:spcPct val="90000"/>
              </a:lnSpc>
              <a:spcBef>
                <a:spcPts val="1400"/>
              </a:spcBef>
              <a:spcAft>
                <a:spcPts val="0"/>
              </a:spcAft>
              <a:buSzPts val="1800"/>
              <a:buFont typeface="Corbel"/>
              <a:buAutoNum type="arabicPeriod"/>
            </a:pPr>
            <a:r>
              <a:rPr lang="en-CA" sz="1800"/>
              <a:t>Distributes the current to the individual spark plugs at the time it is desired to have them fire</a:t>
            </a:r>
            <a:r>
              <a:rPr lang="en-CA"/>
              <a:t>. </a:t>
            </a:r>
            <a:endParaRPr/>
          </a:p>
          <a:p>
            <a:pPr indent="0" lvl="0" marL="0" rtl="0" algn="just">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xEl>
                                              <p:pRg end="0" st="0"/>
                                            </p:txEl>
                                          </p:spTgt>
                                        </p:tgtEl>
                                        <p:attrNameLst>
                                          <p:attrName>style.visibility</p:attrName>
                                        </p:attrNameLst>
                                      </p:cBhvr>
                                      <p:to>
                                        <p:strVal val="visible"/>
                                      </p:to>
                                    </p:set>
                                    <p:animEffect filter="fade" transition="in">
                                      <p:cBhvr>
                                        <p:cTn dur="500"/>
                                        <p:tgtEl>
                                          <p:spTgt spid="36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xEl>
                                              <p:pRg end="1" st="1"/>
                                            </p:txEl>
                                          </p:spTgt>
                                        </p:tgtEl>
                                        <p:attrNameLst>
                                          <p:attrName>style.visibility</p:attrName>
                                        </p:attrNameLst>
                                      </p:cBhvr>
                                      <p:to>
                                        <p:strVal val="visible"/>
                                      </p:to>
                                    </p:set>
                                    <p:animEffect filter="fade" transition="in">
                                      <p:cBhvr>
                                        <p:cTn dur="500"/>
                                        <p:tgtEl>
                                          <p:spTgt spid="36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xEl>
                                              <p:pRg end="2" st="2"/>
                                            </p:txEl>
                                          </p:spTgt>
                                        </p:tgtEl>
                                        <p:attrNameLst>
                                          <p:attrName>style.visibility</p:attrName>
                                        </p:attrNameLst>
                                      </p:cBhvr>
                                      <p:to>
                                        <p:strVal val="visible"/>
                                      </p:to>
                                    </p:set>
                                    <p:animEffect filter="fade" transition="in">
                                      <p:cBhvr>
                                        <p:cTn dur="500"/>
                                        <p:tgtEl>
                                          <p:spTgt spid="36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xEl>
                                              <p:pRg end="3" st="3"/>
                                            </p:txEl>
                                          </p:spTgt>
                                        </p:tgtEl>
                                        <p:attrNameLst>
                                          <p:attrName>style.visibility</p:attrName>
                                        </p:attrNameLst>
                                      </p:cBhvr>
                                      <p:to>
                                        <p:strVal val="visible"/>
                                      </p:to>
                                    </p:set>
                                    <p:animEffect filter="fade" transition="in">
                                      <p:cBhvr>
                                        <p:cTn dur="500"/>
                                        <p:tgtEl>
                                          <p:spTgt spid="36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xEl>
                                              <p:pRg end="4" st="4"/>
                                            </p:txEl>
                                          </p:spTgt>
                                        </p:tgtEl>
                                        <p:attrNameLst>
                                          <p:attrName>style.visibility</p:attrName>
                                        </p:attrNameLst>
                                      </p:cBhvr>
                                      <p:to>
                                        <p:strVal val="visible"/>
                                      </p:to>
                                    </p:set>
                                    <p:animEffect filter="fade" transition="in">
                                      <p:cBhvr>
                                        <p:cTn dur="500"/>
                                        <p:tgtEl>
                                          <p:spTgt spid="361">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5" name="Shape 365"/>
        <p:cNvGrpSpPr/>
        <p:nvPr/>
      </p:nvGrpSpPr>
      <p:grpSpPr>
        <a:xfrm>
          <a:off x="0" y="0"/>
          <a:ext cx="0" cy="0"/>
          <a:chOff x="0" y="0"/>
          <a:chExt cx="0" cy="0"/>
        </a:xfrm>
      </p:grpSpPr>
      <p:sp>
        <p:nvSpPr>
          <p:cNvPr id="366" name="Google Shape;366;p4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DUAL IGNITION </a:t>
            </a:r>
            <a:endParaRPr/>
          </a:p>
        </p:txBody>
      </p:sp>
      <p:sp>
        <p:nvSpPr>
          <p:cNvPr id="367" name="Google Shape;367;p46"/>
          <p:cNvSpPr txBox="1"/>
          <p:nvPr>
            <p:ph idx="1" type="body"/>
          </p:nvPr>
        </p:nvSpPr>
        <p:spPr>
          <a:xfrm>
            <a:off x="1085473" y="2582131"/>
            <a:ext cx="4476428" cy="2686155"/>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purpose of a dual ignition is two-fold.</a:t>
            </a:r>
            <a:endParaRPr/>
          </a:p>
          <a:p>
            <a:pPr indent="-457200" lvl="0" marL="457200" rtl="0" algn="just">
              <a:lnSpc>
                <a:spcPct val="90000"/>
              </a:lnSpc>
              <a:spcBef>
                <a:spcPts val="1400"/>
              </a:spcBef>
              <a:spcAft>
                <a:spcPts val="0"/>
              </a:spcAft>
              <a:buSzPts val="1800"/>
              <a:buFont typeface="Corbel"/>
              <a:buAutoNum type="arabicPeriod"/>
            </a:pPr>
            <a:r>
              <a:rPr lang="en-CA" sz="1800"/>
              <a:t>Safety. If one system fails, the engine will still operate. </a:t>
            </a:r>
            <a:endParaRPr/>
          </a:p>
          <a:p>
            <a:pPr indent="-457200" lvl="0" marL="457200" rtl="0" algn="just">
              <a:lnSpc>
                <a:spcPct val="90000"/>
              </a:lnSpc>
              <a:spcBef>
                <a:spcPts val="1400"/>
              </a:spcBef>
              <a:spcAft>
                <a:spcPts val="0"/>
              </a:spcAft>
              <a:buSzPts val="1800"/>
              <a:buFont typeface="Corbel"/>
              <a:buAutoNum type="arabicPeriod"/>
            </a:pPr>
            <a:r>
              <a:rPr lang="en-CA" sz="1800"/>
              <a:t>Performance. Improved combustion of the mixture increases the power output and gives better engine performance.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7">
                                            <p:txEl>
                                              <p:pRg end="0" st="0"/>
                                            </p:txEl>
                                          </p:spTgt>
                                        </p:tgtEl>
                                        <p:attrNameLst>
                                          <p:attrName>style.visibility</p:attrName>
                                        </p:attrNameLst>
                                      </p:cBhvr>
                                      <p:to>
                                        <p:strVal val="visible"/>
                                      </p:to>
                                    </p:set>
                                    <p:animEffect filter="fade" transition="in">
                                      <p:cBhvr>
                                        <p:cTn dur="500"/>
                                        <p:tgtEl>
                                          <p:spTgt spid="3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7">
                                            <p:txEl>
                                              <p:pRg end="1" st="1"/>
                                            </p:txEl>
                                          </p:spTgt>
                                        </p:tgtEl>
                                        <p:attrNameLst>
                                          <p:attrName>style.visibility</p:attrName>
                                        </p:attrNameLst>
                                      </p:cBhvr>
                                      <p:to>
                                        <p:strVal val="visible"/>
                                      </p:to>
                                    </p:set>
                                    <p:animEffect filter="fade" transition="in">
                                      <p:cBhvr>
                                        <p:cTn dur="500"/>
                                        <p:tgtEl>
                                          <p:spTgt spid="36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7">
                                            <p:txEl>
                                              <p:pRg end="2" st="2"/>
                                            </p:txEl>
                                          </p:spTgt>
                                        </p:tgtEl>
                                        <p:attrNameLst>
                                          <p:attrName>style.visibility</p:attrName>
                                        </p:attrNameLst>
                                      </p:cBhvr>
                                      <p:to>
                                        <p:strVal val="visible"/>
                                      </p:to>
                                    </p:set>
                                    <p:animEffect filter="fade" transition="in">
                                      <p:cBhvr>
                                        <p:cTn dur="500"/>
                                        <p:tgtEl>
                                          <p:spTgt spid="367">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1" name="Shape 371"/>
        <p:cNvGrpSpPr/>
        <p:nvPr/>
      </p:nvGrpSpPr>
      <p:grpSpPr>
        <a:xfrm>
          <a:off x="0" y="0"/>
          <a:ext cx="0" cy="0"/>
          <a:chOff x="0" y="0"/>
          <a:chExt cx="0" cy="0"/>
        </a:xfrm>
      </p:grpSpPr>
      <p:sp>
        <p:nvSpPr>
          <p:cNvPr id="372" name="Google Shape;372;p4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SHIELDING </a:t>
            </a:r>
            <a:endParaRPr/>
          </a:p>
        </p:txBody>
      </p:sp>
      <p:sp>
        <p:nvSpPr>
          <p:cNvPr id="373" name="Google Shape;373;p47"/>
          <p:cNvSpPr txBox="1"/>
          <p:nvPr>
            <p:ph idx="1" type="body"/>
          </p:nvPr>
        </p:nvSpPr>
        <p:spPr>
          <a:xfrm>
            <a:off x="1890816" y="2288517"/>
            <a:ext cx="6909236" cy="1276804"/>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To prevent the ignition current interfering with the radio, the whole ignition system, magnetos, plugs, and wiring, are surrounded with a metal covering which is grounded. This is known as shielding.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3">
                                            <p:txEl>
                                              <p:pRg end="0" st="0"/>
                                            </p:txEl>
                                          </p:spTgt>
                                        </p:tgtEl>
                                        <p:attrNameLst>
                                          <p:attrName>style.visibility</p:attrName>
                                        </p:attrNameLst>
                                      </p:cBhvr>
                                      <p:to>
                                        <p:strVal val="visible"/>
                                      </p:to>
                                    </p:set>
                                    <p:animEffect filter="fade" transition="in">
                                      <p:cBhvr>
                                        <p:cTn dur="500"/>
                                        <p:tgtEl>
                                          <p:spTgt spid="373">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7" name="Shape 377"/>
        <p:cNvGrpSpPr/>
        <p:nvPr/>
      </p:nvGrpSpPr>
      <p:grpSpPr>
        <a:xfrm>
          <a:off x="0" y="0"/>
          <a:ext cx="0" cy="0"/>
          <a:chOff x="0" y="0"/>
          <a:chExt cx="0" cy="0"/>
        </a:xfrm>
      </p:grpSpPr>
      <p:sp>
        <p:nvSpPr>
          <p:cNvPr id="378" name="Google Shape;378;p4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IGNITION TIMING </a:t>
            </a:r>
            <a:endParaRPr/>
          </a:p>
        </p:txBody>
      </p:sp>
      <p:sp>
        <p:nvSpPr>
          <p:cNvPr id="379" name="Google Shape;379;p48"/>
          <p:cNvSpPr txBox="1"/>
          <p:nvPr>
            <p:ph idx="1" type="body"/>
          </p:nvPr>
        </p:nvSpPr>
        <p:spPr>
          <a:xfrm>
            <a:off x="1202919" y="2464685"/>
            <a:ext cx="4761653"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Ignition timing means timing the magneto to fire at the right time. Timing is, of course, critical to good engine performance. Advanced firing of the spark plug results in loss of power and in overwhelming that can lead to denotation and pre-ignition, piston burning, scored cylinders and broken rings. The timing of the magnetos should be checked at least every 100 hours to ensure proper operation.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9">
                                            <p:txEl>
                                              <p:pRg end="0" st="0"/>
                                            </p:txEl>
                                          </p:spTgt>
                                        </p:tgtEl>
                                        <p:attrNameLst>
                                          <p:attrName>style.visibility</p:attrName>
                                        </p:attrNameLst>
                                      </p:cBhvr>
                                      <p:to>
                                        <p:strVal val="visible"/>
                                      </p:to>
                                    </p:set>
                                    <p:animEffect filter="fade" transition="in">
                                      <p:cBhvr>
                                        <p:cTn dur="500"/>
                                        <p:tgtEl>
                                          <p:spTgt spid="37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3" name="Shape 383"/>
        <p:cNvGrpSpPr/>
        <p:nvPr/>
      </p:nvGrpSpPr>
      <p:grpSpPr>
        <a:xfrm>
          <a:off x="0" y="0"/>
          <a:ext cx="0" cy="0"/>
          <a:chOff x="0" y="0"/>
          <a:chExt cx="0" cy="0"/>
        </a:xfrm>
      </p:grpSpPr>
      <p:sp>
        <p:nvSpPr>
          <p:cNvPr id="384" name="Google Shape;384;p4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FADEC SYSTEM </a:t>
            </a:r>
            <a:endParaRPr/>
          </a:p>
        </p:txBody>
      </p:sp>
      <p:sp>
        <p:nvSpPr>
          <p:cNvPr id="385" name="Google Shape;385;p49"/>
          <p:cNvSpPr txBox="1"/>
          <p:nvPr>
            <p:ph idx="1" type="body"/>
          </p:nvPr>
        </p:nvSpPr>
        <p:spPr>
          <a:xfrm>
            <a:off x="1202919" y="2011680"/>
            <a:ext cx="5642498"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Full authority digital engine control (FADEC) is a new aviation parlance describing some of the innovations taking place in aero engine systems technology. </a:t>
            </a:r>
            <a:endParaRPr/>
          </a:p>
          <a:p>
            <a:pPr indent="-182880" lvl="0" marL="182880" rtl="0" algn="just">
              <a:lnSpc>
                <a:spcPct val="90000"/>
              </a:lnSpc>
              <a:spcBef>
                <a:spcPts val="1400"/>
              </a:spcBef>
              <a:spcAft>
                <a:spcPts val="0"/>
              </a:spcAft>
              <a:buSzPts val="1800"/>
              <a:buChar char="▪"/>
            </a:pPr>
            <a:r>
              <a:rPr lang="en-CA" sz="1800"/>
              <a:t>FADEC has moved its way into the general aviation environment from its beginnings in the military and turbine-powered aircraft industry. </a:t>
            </a:r>
            <a:endParaRPr/>
          </a:p>
          <a:p>
            <a:pPr indent="-182880" lvl="0" marL="182880" rtl="0" algn="just">
              <a:lnSpc>
                <a:spcPct val="90000"/>
              </a:lnSpc>
              <a:spcBef>
                <a:spcPts val="1400"/>
              </a:spcBef>
              <a:spcAft>
                <a:spcPts val="0"/>
              </a:spcAft>
              <a:buSzPts val="1800"/>
              <a:buChar char="▪"/>
            </a:pPr>
            <a:r>
              <a:rPr lang="en-CA" sz="1800"/>
              <a:t>FADEC  technology eliminates the manual mixture control, does away with carburetors and magnetos, and provides essentially single lever power control for the general aviation pilot.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5">
                                            <p:txEl>
                                              <p:pRg end="0" st="0"/>
                                            </p:txEl>
                                          </p:spTgt>
                                        </p:tgtEl>
                                        <p:attrNameLst>
                                          <p:attrName>style.visibility</p:attrName>
                                        </p:attrNameLst>
                                      </p:cBhvr>
                                      <p:to>
                                        <p:strVal val="visible"/>
                                      </p:to>
                                    </p:set>
                                    <p:animEffect filter="fade" transition="in">
                                      <p:cBhvr>
                                        <p:cTn dur="500"/>
                                        <p:tgtEl>
                                          <p:spTgt spid="3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5">
                                            <p:txEl>
                                              <p:pRg end="1" st="1"/>
                                            </p:txEl>
                                          </p:spTgt>
                                        </p:tgtEl>
                                        <p:attrNameLst>
                                          <p:attrName>style.visibility</p:attrName>
                                        </p:attrNameLst>
                                      </p:cBhvr>
                                      <p:to>
                                        <p:strVal val="visible"/>
                                      </p:to>
                                    </p:set>
                                    <p:animEffect filter="fade" transition="in">
                                      <p:cBhvr>
                                        <p:cTn dur="500"/>
                                        <p:tgtEl>
                                          <p:spTgt spid="38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5">
                                            <p:txEl>
                                              <p:pRg end="2" st="2"/>
                                            </p:txEl>
                                          </p:spTgt>
                                        </p:tgtEl>
                                        <p:attrNameLst>
                                          <p:attrName>style.visibility</p:attrName>
                                        </p:attrNameLst>
                                      </p:cBhvr>
                                      <p:to>
                                        <p:strVal val="visible"/>
                                      </p:to>
                                    </p:set>
                                    <p:animEffect filter="fade" transition="in">
                                      <p:cBhvr>
                                        <p:cTn dur="500"/>
                                        <p:tgtEl>
                                          <p:spTgt spid="385">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REDUCTION GEARS </a:t>
            </a:r>
            <a:endParaRPr/>
          </a:p>
        </p:txBody>
      </p:sp>
      <p:sp>
        <p:nvSpPr>
          <p:cNvPr id="115" name="Google Shape;115;p5"/>
          <p:cNvSpPr txBox="1"/>
          <p:nvPr>
            <p:ph idx="1" type="body"/>
          </p:nvPr>
        </p:nvSpPr>
        <p:spPr>
          <a:xfrm>
            <a:off x="959638" y="2651760"/>
            <a:ext cx="978408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Many modern engines are geared, which means that the engine turns at a higher speed than the propeller which it drives. In this way, geared engines are made to develop greater power than direct drive engines with the same propeller speed. </a:t>
            </a:r>
            <a:endParaRPr/>
          </a:p>
          <a:p>
            <a:pPr indent="-182880" lvl="0" marL="182880" rtl="0" algn="just">
              <a:lnSpc>
                <a:spcPct val="90000"/>
              </a:lnSpc>
              <a:spcBef>
                <a:spcPts val="1400"/>
              </a:spcBef>
              <a:spcAft>
                <a:spcPts val="0"/>
              </a:spcAft>
              <a:buSzPts val="1800"/>
              <a:buChar char="▪"/>
            </a:pPr>
            <a:r>
              <a:rPr lang="en-CA" sz="1800"/>
              <a:t>The gearing consists of two sets of gear wheels. One of these is driven by the crankshaft and meshes with the other which, in turn, drives the propeller hub shaft. The reduction in speed is governed by the relative number of teeth in the two sets of gears.</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xEl>
                                              <p:pRg end="0" st="0"/>
                                            </p:txEl>
                                          </p:spTgt>
                                        </p:tgtEl>
                                        <p:attrNameLst>
                                          <p:attrName>style.visibility</p:attrName>
                                        </p:attrNameLst>
                                      </p:cBhvr>
                                      <p:to>
                                        <p:strVal val="visible"/>
                                      </p:to>
                                    </p:set>
                                    <p:animEffect filter="fade" transition="in">
                                      <p:cBhvr>
                                        <p:cTn dur="500"/>
                                        <p:tgtEl>
                                          <p:spTgt spid="11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xEl>
                                              <p:pRg end="1" st="1"/>
                                            </p:txEl>
                                          </p:spTgt>
                                        </p:tgtEl>
                                        <p:attrNameLst>
                                          <p:attrName>style.visibility</p:attrName>
                                        </p:attrNameLst>
                                      </p:cBhvr>
                                      <p:to>
                                        <p:strVal val="visible"/>
                                      </p:to>
                                    </p:set>
                                    <p:animEffect filter="fade" transition="in">
                                      <p:cBhvr>
                                        <p:cTn dur="500"/>
                                        <p:tgtEl>
                                          <p:spTgt spid="11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9" name="Shape 389"/>
        <p:cNvGrpSpPr/>
        <p:nvPr/>
      </p:nvGrpSpPr>
      <p:grpSpPr>
        <a:xfrm>
          <a:off x="0" y="0"/>
          <a:ext cx="0" cy="0"/>
          <a:chOff x="0" y="0"/>
          <a:chExt cx="0" cy="0"/>
        </a:xfrm>
      </p:grpSpPr>
      <p:sp>
        <p:nvSpPr>
          <p:cNvPr id="390" name="Google Shape;390;p5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PROPELLER </a:t>
            </a:r>
            <a:endParaRPr/>
          </a:p>
        </p:txBody>
      </p:sp>
      <p:sp>
        <p:nvSpPr>
          <p:cNvPr id="391" name="Google Shape;391;p50"/>
          <p:cNvSpPr txBox="1"/>
          <p:nvPr>
            <p:ph idx="1" type="body"/>
          </p:nvPr>
        </p:nvSpPr>
        <p:spPr>
          <a:xfrm>
            <a:off x="989901" y="2129126"/>
            <a:ext cx="6425967"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function of the propeller is to convert the torque, or turning movement, of the crankshaft into thrust, or forward speed.</a:t>
            </a:r>
            <a:endParaRPr/>
          </a:p>
          <a:p>
            <a:pPr indent="-182880" lvl="0" marL="182880" rtl="0" algn="just">
              <a:lnSpc>
                <a:spcPct val="90000"/>
              </a:lnSpc>
              <a:spcBef>
                <a:spcPts val="1400"/>
              </a:spcBef>
              <a:spcAft>
                <a:spcPts val="0"/>
              </a:spcAft>
              <a:buSzPts val="1800"/>
              <a:buChar char="▪"/>
            </a:pPr>
            <a:r>
              <a:rPr lang="en-CA" sz="1800"/>
              <a:t>The propeller is designed so that as it rotates, it moves forward along a corkscrew or helical path. In doing so, it pushes air backward with the object of causing a reaction, or thrust, in the forward direction. </a:t>
            </a:r>
            <a:endParaRPr/>
          </a:p>
          <a:p>
            <a:pPr indent="-182880" lvl="0" marL="182880" rtl="0" algn="just">
              <a:lnSpc>
                <a:spcPct val="90000"/>
              </a:lnSpc>
              <a:spcBef>
                <a:spcPts val="1400"/>
              </a:spcBef>
              <a:spcAft>
                <a:spcPts val="0"/>
              </a:spcAft>
              <a:buSzPts val="1800"/>
              <a:buChar char="▪"/>
            </a:pPr>
            <a:r>
              <a:rPr lang="en-CA" sz="1800"/>
              <a:t>The propeller blade is an airfoil section. It meets the air at an angle of attack as it rotates and thus produces lift and drag. </a:t>
            </a:r>
            <a:endParaRPr/>
          </a:p>
          <a:p>
            <a:pPr indent="-182880" lvl="0" marL="182880" rtl="0" algn="just">
              <a:lnSpc>
                <a:spcPct val="90000"/>
              </a:lnSpc>
              <a:spcBef>
                <a:spcPts val="1400"/>
              </a:spcBef>
              <a:spcAft>
                <a:spcPts val="0"/>
              </a:spcAft>
              <a:buSzPts val="1800"/>
              <a:buChar char="▪"/>
            </a:pPr>
            <a:r>
              <a:rPr lang="en-CA" sz="1800"/>
              <a:t>Propellers which are attached forward of the engine and which pull from the front of the aircraft are called tractors. </a:t>
            </a:r>
            <a:endParaRPr/>
          </a:p>
          <a:p>
            <a:pPr indent="-182880" lvl="0" marL="182880" rtl="0" algn="just">
              <a:lnSpc>
                <a:spcPct val="90000"/>
              </a:lnSpc>
              <a:spcBef>
                <a:spcPts val="1400"/>
              </a:spcBef>
              <a:spcAft>
                <a:spcPts val="0"/>
              </a:spcAft>
              <a:buSzPts val="1800"/>
              <a:buChar char="▪"/>
            </a:pPr>
            <a:r>
              <a:rPr lang="en-CA" sz="1800"/>
              <a:t>Those which are attached aft of the engine and push from behind are called pushers.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xEl>
                                              <p:pRg end="0" st="0"/>
                                            </p:txEl>
                                          </p:spTgt>
                                        </p:tgtEl>
                                        <p:attrNameLst>
                                          <p:attrName>style.visibility</p:attrName>
                                        </p:attrNameLst>
                                      </p:cBhvr>
                                      <p:to>
                                        <p:strVal val="visible"/>
                                      </p:to>
                                    </p:set>
                                    <p:animEffect filter="fade" transition="in">
                                      <p:cBhvr>
                                        <p:cTn dur="500"/>
                                        <p:tgtEl>
                                          <p:spTgt spid="39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xEl>
                                              <p:pRg end="1" st="1"/>
                                            </p:txEl>
                                          </p:spTgt>
                                        </p:tgtEl>
                                        <p:attrNameLst>
                                          <p:attrName>style.visibility</p:attrName>
                                        </p:attrNameLst>
                                      </p:cBhvr>
                                      <p:to>
                                        <p:strVal val="visible"/>
                                      </p:to>
                                    </p:set>
                                    <p:animEffect filter="fade" transition="in">
                                      <p:cBhvr>
                                        <p:cTn dur="500"/>
                                        <p:tgtEl>
                                          <p:spTgt spid="39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xEl>
                                              <p:pRg end="2" st="2"/>
                                            </p:txEl>
                                          </p:spTgt>
                                        </p:tgtEl>
                                        <p:attrNameLst>
                                          <p:attrName>style.visibility</p:attrName>
                                        </p:attrNameLst>
                                      </p:cBhvr>
                                      <p:to>
                                        <p:strVal val="visible"/>
                                      </p:to>
                                    </p:set>
                                    <p:animEffect filter="fade" transition="in">
                                      <p:cBhvr>
                                        <p:cTn dur="500"/>
                                        <p:tgtEl>
                                          <p:spTgt spid="39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xEl>
                                              <p:pRg end="3" st="3"/>
                                            </p:txEl>
                                          </p:spTgt>
                                        </p:tgtEl>
                                        <p:attrNameLst>
                                          <p:attrName>style.visibility</p:attrName>
                                        </p:attrNameLst>
                                      </p:cBhvr>
                                      <p:to>
                                        <p:strVal val="visible"/>
                                      </p:to>
                                    </p:set>
                                    <p:animEffect filter="fade" transition="in">
                                      <p:cBhvr>
                                        <p:cTn dur="500"/>
                                        <p:tgtEl>
                                          <p:spTgt spid="39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xEl>
                                              <p:pRg end="4" st="4"/>
                                            </p:txEl>
                                          </p:spTgt>
                                        </p:tgtEl>
                                        <p:attrNameLst>
                                          <p:attrName>style.visibility</p:attrName>
                                        </p:attrNameLst>
                                      </p:cBhvr>
                                      <p:to>
                                        <p:strVal val="visible"/>
                                      </p:to>
                                    </p:set>
                                    <p:animEffect filter="fade" transition="in">
                                      <p:cBhvr>
                                        <p:cTn dur="500"/>
                                        <p:tgtEl>
                                          <p:spTgt spid="391">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5" name="Shape 395"/>
        <p:cNvGrpSpPr/>
        <p:nvPr/>
      </p:nvGrpSpPr>
      <p:grpSpPr>
        <a:xfrm>
          <a:off x="0" y="0"/>
          <a:ext cx="0" cy="0"/>
          <a:chOff x="0" y="0"/>
          <a:chExt cx="0" cy="0"/>
        </a:xfrm>
      </p:grpSpPr>
      <p:sp>
        <p:nvSpPr>
          <p:cNvPr id="396" name="Google Shape;396;p51"/>
          <p:cNvSpPr txBox="1"/>
          <p:nvPr>
            <p:ph type="title"/>
          </p:nvPr>
        </p:nvSpPr>
        <p:spPr>
          <a:xfrm>
            <a:off x="1203960" y="292565"/>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PITCH </a:t>
            </a:r>
            <a:endParaRPr/>
          </a:p>
        </p:txBody>
      </p:sp>
      <p:sp>
        <p:nvSpPr>
          <p:cNvPr id="397" name="Google Shape;397;p51"/>
          <p:cNvSpPr txBox="1"/>
          <p:nvPr>
            <p:ph idx="1" type="body"/>
          </p:nvPr>
        </p:nvSpPr>
        <p:spPr>
          <a:xfrm>
            <a:off x="414354" y="1978123"/>
            <a:ext cx="9694380" cy="4587311"/>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The distance in feet a propeller travels forward in one revolution is called </a:t>
            </a:r>
            <a:r>
              <a:rPr b="1" lang="en-CA" sz="1800"/>
              <a:t>pitch.</a:t>
            </a:r>
            <a:endParaRPr/>
          </a:p>
          <a:p>
            <a:pPr indent="-182880" lvl="0" marL="182880" rtl="0" algn="just">
              <a:lnSpc>
                <a:spcPct val="90000"/>
              </a:lnSpc>
              <a:spcBef>
                <a:spcPts val="1400"/>
              </a:spcBef>
              <a:spcAft>
                <a:spcPts val="0"/>
              </a:spcAft>
              <a:buSzPts val="1800"/>
              <a:buChar char="▪"/>
            </a:pPr>
            <a:r>
              <a:rPr lang="en-CA" sz="1800"/>
              <a:t>If the propeller was working in a perfect fluid, the distance it would travel forward in one revolution would be a theoretical distance dependant on the blade angle and diameter of the propeller. This is called the </a:t>
            </a:r>
            <a:r>
              <a:rPr b="1" lang="en-CA" sz="1800"/>
              <a:t>theoretical pitch or geometric pitch.</a:t>
            </a:r>
            <a:endParaRPr/>
          </a:p>
          <a:p>
            <a:pPr indent="-182880" lvl="0" marL="182880" rtl="0" algn="just">
              <a:lnSpc>
                <a:spcPct val="90000"/>
              </a:lnSpc>
              <a:spcBef>
                <a:spcPts val="1400"/>
              </a:spcBef>
              <a:spcAft>
                <a:spcPts val="0"/>
              </a:spcAft>
              <a:buSzPts val="1800"/>
              <a:buChar char="▪"/>
            </a:pPr>
            <a:r>
              <a:rPr lang="en-CA" sz="1800"/>
              <a:t>In a medium such as air, the propeller encounters lost motion and the distance it travels forward is somewhat less than its theoretical pitch. The lesser distance is called the </a:t>
            </a:r>
            <a:r>
              <a:rPr b="1" lang="en-CA" sz="1800"/>
              <a:t>practical pitch or effective pitch.</a:t>
            </a:r>
            <a:endParaRPr/>
          </a:p>
          <a:p>
            <a:pPr indent="-182880" lvl="0" marL="182880" rtl="0" algn="just">
              <a:lnSpc>
                <a:spcPct val="90000"/>
              </a:lnSpc>
              <a:spcBef>
                <a:spcPts val="1400"/>
              </a:spcBef>
              <a:spcAft>
                <a:spcPts val="0"/>
              </a:spcAft>
              <a:buSzPts val="1800"/>
              <a:buChar char="▪"/>
            </a:pPr>
            <a:r>
              <a:rPr lang="en-CA" sz="1800"/>
              <a:t>The difference between the theoretical pitch and practical pitch is called the </a:t>
            </a:r>
            <a:r>
              <a:rPr b="1" lang="en-CA" sz="1800"/>
              <a:t>propeller slip. </a:t>
            </a:r>
            <a:endParaRPr/>
          </a:p>
          <a:p>
            <a:pPr indent="-182880" lvl="0" marL="182880" rtl="0" algn="just">
              <a:lnSpc>
                <a:spcPct val="90000"/>
              </a:lnSpc>
              <a:spcBef>
                <a:spcPts val="1400"/>
              </a:spcBef>
              <a:spcAft>
                <a:spcPts val="0"/>
              </a:spcAft>
              <a:buSzPts val="1800"/>
              <a:buChar char="▪"/>
            </a:pPr>
            <a:r>
              <a:rPr b="1" lang="en-CA" sz="1800"/>
              <a:t>Course pitch- </a:t>
            </a:r>
            <a:r>
              <a:rPr lang="en-CA" sz="1800"/>
              <a:t>a propeller set in course pitch will travel forward a greater distance with each revolution and hence the aircraft will move forward at greater speed for a given rpm. </a:t>
            </a:r>
            <a:endParaRPr/>
          </a:p>
          <a:p>
            <a:pPr indent="-182880" lvl="0" marL="182880" rtl="0" algn="just">
              <a:lnSpc>
                <a:spcPct val="90000"/>
              </a:lnSpc>
              <a:spcBef>
                <a:spcPts val="1400"/>
              </a:spcBef>
              <a:spcAft>
                <a:spcPts val="0"/>
              </a:spcAft>
              <a:buSzPts val="1800"/>
              <a:buChar char="▪"/>
            </a:pPr>
            <a:r>
              <a:rPr b="1" lang="en-CA" sz="1800"/>
              <a:t>Fine pitch- </a:t>
            </a:r>
            <a:r>
              <a:rPr lang="en-CA" sz="1800"/>
              <a:t>have less torque, or drag, and will consequently revolve at higher speed around its own axis, thereby enabling the engine to develop greater power. A fine pitch propeller gives the best performance during take off and climb. Also sometimes known as low pitch or as increase rpm, or as high rpm.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0" st="0"/>
                                            </p:txEl>
                                          </p:spTgt>
                                        </p:tgtEl>
                                        <p:attrNameLst>
                                          <p:attrName>style.visibility</p:attrName>
                                        </p:attrNameLst>
                                      </p:cBhvr>
                                      <p:to>
                                        <p:strVal val="visible"/>
                                      </p:to>
                                    </p:set>
                                    <p:animEffect filter="fade" transition="in">
                                      <p:cBhvr>
                                        <p:cTn dur="500"/>
                                        <p:tgtEl>
                                          <p:spTgt spid="3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1" st="1"/>
                                            </p:txEl>
                                          </p:spTgt>
                                        </p:tgtEl>
                                        <p:attrNameLst>
                                          <p:attrName>style.visibility</p:attrName>
                                        </p:attrNameLst>
                                      </p:cBhvr>
                                      <p:to>
                                        <p:strVal val="visible"/>
                                      </p:to>
                                    </p:set>
                                    <p:animEffect filter="fade" transition="in">
                                      <p:cBhvr>
                                        <p:cTn dur="500"/>
                                        <p:tgtEl>
                                          <p:spTgt spid="39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2" st="2"/>
                                            </p:txEl>
                                          </p:spTgt>
                                        </p:tgtEl>
                                        <p:attrNameLst>
                                          <p:attrName>style.visibility</p:attrName>
                                        </p:attrNameLst>
                                      </p:cBhvr>
                                      <p:to>
                                        <p:strVal val="visible"/>
                                      </p:to>
                                    </p:set>
                                    <p:animEffect filter="fade" transition="in">
                                      <p:cBhvr>
                                        <p:cTn dur="500"/>
                                        <p:tgtEl>
                                          <p:spTgt spid="39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3" st="3"/>
                                            </p:txEl>
                                          </p:spTgt>
                                        </p:tgtEl>
                                        <p:attrNameLst>
                                          <p:attrName>style.visibility</p:attrName>
                                        </p:attrNameLst>
                                      </p:cBhvr>
                                      <p:to>
                                        <p:strVal val="visible"/>
                                      </p:to>
                                    </p:set>
                                    <p:animEffect filter="fade" transition="in">
                                      <p:cBhvr>
                                        <p:cTn dur="500"/>
                                        <p:tgtEl>
                                          <p:spTgt spid="39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4" st="4"/>
                                            </p:txEl>
                                          </p:spTgt>
                                        </p:tgtEl>
                                        <p:attrNameLst>
                                          <p:attrName>style.visibility</p:attrName>
                                        </p:attrNameLst>
                                      </p:cBhvr>
                                      <p:to>
                                        <p:strVal val="visible"/>
                                      </p:to>
                                    </p:set>
                                    <p:animEffect filter="fade" transition="in">
                                      <p:cBhvr>
                                        <p:cTn dur="500"/>
                                        <p:tgtEl>
                                          <p:spTgt spid="39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xEl>
                                              <p:pRg end="5" st="5"/>
                                            </p:txEl>
                                          </p:spTgt>
                                        </p:tgtEl>
                                        <p:attrNameLst>
                                          <p:attrName>style.visibility</p:attrName>
                                        </p:attrNameLst>
                                      </p:cBhvr>
                                      <p:to>
                                        <p:strVal val="visible"/>
                                      </p:to>
                                    </p:set>
                                    <p:animEffect filter="fade" transition="in">
                                      <p:cBhvr>
                                        <p:cTn dur="500"/>
                                        <p:tgtEl>
                                          <p:spTgt spid="397">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1" name="Shape 401"/>
        <p:cNvGrpSpPr/>
        <p:nvPr/>
      </p:nvGrpSpPr>
      <p:grpSpPr>
        <a:xfrm>
          <a:off x="0" y="0"/>
          <a:ext cx="0" cy="0"/>
          <a:chOff x="0" y="0"/>
          <a:chExt cx="0" cy="0"/>
        </a:xfrm>
      </p:grpSpPr>
      <p:sp>
        <p:nvSpPr>
          <p:cNvPr id="402" name="Google Shape;402;p5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TYPES OF PROPELLERS </a:t>
            </a:r>
            <a:endParaRPr/>
          </a:p>
        </p:txBody>
      </p:sp>
      <p:sp>
        <p:nvSpPr>
          <p:cNvPr id="403" name="Google Shape;403;p52"/>
          <p:cNvSpPr txBox="1"/>
          <p:nvPr>
            <p:ph idx="1" type="body"/>
          </p:nvPr>
        </p:nvSpPr>
        <p:spPr>
          <a:xfrm>
            <a:off x="1202919" y="2011680"/>
            <a:ext cx="723640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Fixed pitch propellers: </a:t>
            </a:r>
            <a:r>
              <a:rPr lang="en-CA" sz="1800"/>
              <a:t>the blade angles cannot be adjusted by the pilot. The angle of the blade is chosen by the manufacturer to give the best performance possible for all flight conditions. </a:t>
            </a:r>
            <a:endParaRPr/>
          </a:p>
          <a:p>
            <a:pPr indent="-182880" lvl="0" marL="182880" rtl="0" algn="just">
              <a:lnSpc>
                <a:spcPct val="90000"/>
              </a:lnSpc>
              <a:spcBef>
                <a:spcPts val="1400"/>
              </a:spcBef>
              <a:spcAft>
                <a:spcPts val="0"/>
              </a:spcAft>
              <a:buSzPts val="1800"/>
              <a:buChar char="▪"/>
            </a:pPr>
            <a:r>
              <a:rPr b="1" lang="en-CA" sz="1800"/>
              <a:t>Variable pitch propellers: </a:t>
            </a:r>
            <a:endParaRPr/>
          </a:p>
          <a:p>
            <a:pPr indent="-457200" lvl="0" marL="457200" rtl="0" algn="just">
              <a:lnSpc>
                <a:spcPct val="90000"/>
              </a:lnSpc>
              <a:spcBef>
                <a:spcPts val="1400"/>
              </a:spcBef>
              <a:spcAft>
                <a:spcPts val="0"/>
              </a:spcAft>
              <a:buSzPts val="1800"/>
              <a:buFont typeface="Corbel"/>
              <a:buAutoNum type="arabicPeriod"/>
            </a:pPr>
            <a:r>
              <a:rPr b="1" lang="en-CA" sz="1800"/>
              <a:t>Adjustable pitch propeller- </a:t>
            </a:r>
            <a:r>
              <a:rPr lang="en-CA" sz="1800"/>
              <a:t>are those whose blade angle may be adjusted on the ground. They offer some advantage over the fixed pitch propeller in that the propeller pitch can be adjusted for varying flight situations. When operating at high altitude airports or when operating on floats when take-off and climb performance is critical, a fine pitch can be selected to give better performance for that particular type of operation. </a:t>
            </a:r>
            <a:endParaRPr/>
          </a:p>
          <a:p>
            <a:pPr indent="-457200" lvl="0" marL="457200" rtl="0" algn="just">
              <a:lnSpc>
                <a:spcPct val="90000"/>
              </a:lnSpc>
              <a:spcBef>
                <a:spcPts val="1400"/>
              </a:spcBef>
              <a:spcAft>
                <a:spcPts val="0"/>
              </a:spcAft>
              <a:buSzPts val="1800"/>
              <a:buFont typeface="Corbel"/>
              <a:buAutoNum type="arabicPeriod"/>
            </a:pPr>
            <a:r>
              <a:rPr b="1" lang="en-CA" sz="1800"/>
              <a:t>Controllable pitch propeller-are </a:t>
            </a:r>
            <a:r>
              <a:rPr lang="en-CA" sz="1800"/>
              <a:t>those whose blades can be adjusted by the pilot to various angles during flight.</a:t>
            </a:r>
            <a:endParaRPr/>
          </a:p>
          <a:p>
            <a:pPr indent="-457200" lvl="0" marL="457200" rtl="0" algn="just">
              <a:lnSpc>
                <a:spcPct val="90000"/>
              </a:lnSpc>
              <a:spcBef>
                <a:spcPts val="1400"/>
              </a:spcBef>
              <a:spcAft>
                <a:spcPts val="0"/>
              </a:spcAft>
              <a:buSzPts val="1800"/>
              <a:buFont typeface="Corbel"/>
              <a:buAutoNum type="arabicPeriod"/>
            </a:pPr>
            <a:r>
              <a:rPr b="1" lang="en-CA" sz="1800"/>
              <a:t>Constant speed propeller- </a:t>
            </a:r>
            <a:r>
              <a:rPr lang="en-CA" sz="1800"/>
              <a:t>are those whose blades automatically adjust themselves to maintain a constant rpm as set by the pilot. </a:t>
            </a:r>
            <a:endParaRPr/>
          </a:p>
          <a:p>
            <a:pPr indent="0" lvl="0" marL="0" rtl="0" algn="l">
              <a:lnSpc>
                <a:spcPct val="90000"/>
              </a:lnSpc>
              <a:spcBef>
                <a:spcPts val="1400"/>
              </a:spcBef>
              <a:spcAft>
                <a:spcPts val="0"/>
              </a:spcAft>
              <a:buSzPts val="1800"/>
              <a:buNone/>
            </a:pPr>
            <a:r>
              <a:t/>
            </a:r>
            <a:endParaRPr sz="1800"/>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0" st="0"/>
                                            </p:txEl>
                                          </p:spTgt>
                                        </p:tgtEl>
                                        <p:attrNameLst>
                                          <p:attrName>style.visibility</p:attrName>
                                        </p:attrNameLst>
                                      </p:cBhvr>
                                      <p:to>
                                        <p:strVal val="visible"/>
                                      </p:to>
                                    </p:set>
                                    <p:animEffect filter="fade" transition="in">
                                      <p:cBhvr>
                                        <p:cTn dur="500"/>
                                        <p:tgtEl>
                                          <p:spTgt spid="40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1" st="1"/>
                                            </p:txEl>
                                          </p:spTgt>
                                        </p:tgtEl>
                                        <p:attrNameLst>
                                          <p:attrName>style.visibility</p:attrName>
                                        </p:attrNameLst>
                                      </p:cBhvr>
                                      <p:to>
                                        <p:strVal val="visible"/>
                                      </p:to>
                                    </p:set>
                                    <p:animEffect filter="fade" transition="in">
                                      <p:cBhvr>
                                        <p:cTn dur="500"/>
                                        <p:tgtEl>
                                          <p:spTgt spid="40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2" st="2"/>
                                            </p:txEl>
                                          </p:spTgt>
                                        </p:tgtEl>
                                        <p:attrNameLst>
                                          <p:attrName>style.visibility</p:attrName>
                                        </p:attrNameLst>
                                      </p:cBhvr>
                                      <p:to>
                                        <p:strVal val="visible"/>
                                      </p:to>
                                    </p:set>
                                    <p:animEffect filter="fade" transition="in">
                                      <p:cBhvr>
                                        <p:cTn dur="500"/>
                                        <p:tgtEl>
                                          <p:spTgt spid="40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3" st="3"/>
                                            </p:txEl>
                                          </p:spTgt>
                                        </p:tgtEl>
                                        <p:attrNameLst>
                                          <p:attrName>style.visibility</p:attrName>
                                        </p:attrNameLst>
                                      </p:cBhvr>
                                      <p:to>
                                        <p:strVal val="visible"/>
                                      </p:to>
                                    </p:set>
                                    <p:animEffect filter="fade" transition="in">
                                      <p:cBhvr>
                                        <p:cTn dur="500"/>
                                        <p:tgtEl>
                                          <p:spTgt spid="40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4" st="4"/>
                                            </p:txEl>
                                          </p:spTgt>
                                        </p:tgtEl>
                                        <p:attrNameLst>
                                          <p:attrName>style.visibility</p:attrName>
                                        </p:attrNameLst>
                                      </p:cBhvr>
                                      <p:to>
                                        <p:strVal val="visible"/>
                                      </p:to>
                                    </p:set>
                                    <p:animEffect filter="fade" transition="in">
                                      <p:cBhvr>
                                        <p:cTn dur="500"/>
                                        <p:tgtEl>
                                          <p:spTgt spid="40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xEl>
                                              <p:pRg end="5" st="5"/>
                                            </p:txEl>
                                          </p:spTgt>
                                        </p:tgtEl>
                                        <p:attrNameLst>
                                          <p:attrName>style.visibility</p:attrName>
                                        </p:attrNameLst>
                                      </p:cBhvr>
                                      <p:to>
                                        <p:strVal val="visible"/>
                                      </p:to>
                                    </p:set>
                                    <p:animEffect filter="fade" transition="in">
                                      <p:cBhvr>
                                        <p:cTn dur="500"/>
                                        <p:tgtEl>
                                          <p:spTgt spid="403">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7" name="Shape 407"/>
        <p:cNvGrpSpPr/>
        <p:nvPr/>
      </p:nvGrpSpPr>
      <p:grpSpPr>
        <a:xfrm>
          <a:off x="0" y="0"/>
          <a:ext cx="0" cy="0"/>
          <a:chOff x="0" y="0"/>
          <a:chExt cx="0" cy="0"/>
        </a:xfrm>
      </p:grpSpPr>
      <p:sp>
        <p:nvSpPr>
          <p:cNvPr id="408" name="Google Shape;408;p5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FEATHERING </a:t>
            </a:r>
            <a:endParaRPr/>
          </a:p>
        </p:txBody>
      </p:sp>
      <p:sp>
        <p:nvSpPr>
          <p:cNvPr id="409" name="Google Shape;409;p53"/>
          <p:cNvSpPr txBox="1"/>
          <p:nvPr>
            <p:ph idx="1" type="body"/>
          </p:nvPr>
        </p:nvSpPr>
        <p:spPr>
          <a:xfrm>
            <a:off x="1202919" y="2011680"/>
            <a:ext cx="6749844"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Feathering means turning the blades to the extreme coarse pitch position, where they are streamlined and cease to turn. </a:t>
            </a:r>
            <a:endParaRPr/>
          </a:p>
          <a:p>
            <a:pPr indent="-182880" lvl="0" marL="182880" rtl="0" algn="just">
              <a:lnSpc>
                <a:spcPct val="90000"/>
              </a:lnSpc>
              <a:spcBef>
                <a:spcPts val="1400"/>
              </a:spcBef>
              <a:spcAft>
                <a:spcPts val="0"/>
              </a:spcAft>
              <a:buSzPts val="1800"/>
              <a:buChar char="▪"/>
            </a:pPr>
            <a:r>
              <a:rPr lang="en-CA" sz="1800"/>
              <a:t>Feathering reduces the drag on the blades. It stops the propeller from wind milling and possibly causing damage to detective engine. It also stops excessive vibration. </a:t>
            </a:r>
            <a:endParaRPr/>
          </a:p>
          <a:p>
            <a:pPr indent="-182880" lvl="0" marL="182880" rtl="0" algn="just">
              <a:lnSpc>
                <a:spcPct val="90000"/>
              </a:lnSpc>
              <a:spcBef>
                <a:spcPts val="1400"/>
              </a:spcBef>
              <a:spcAft>
                <a:spcPts val="0"/>
              </a:spcAft>
              <a:buSzPts val="1800"/>
              <a:buChar char="▪"/>
            </a:pPr>
            <a:r>
              <a:rPr lang="en-CA" sz="1800"/>
              <a:t>For feathering or unfeathering, an auxiliary oil pressure supply is required, since the engine is no longer running. This pressure is supplied by an auxiliary, or feathering, pump operated by an electric motor.   The auxiliary oil pressure is supplied to either face of the piston to move the blades towards “feather” or “unfeather”, as the case may be, through the pilot valve system. A push-button feathering switch, or in some installations a feathering lever, is operated manually by the pilot to feather or unfeather the propeller.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9">
                                            <p:txEl>
                                              <p:pRg end="0" st="0"/>
                                            </p:txEl>
                                          </p:spTgt>
                                        </p:tgtEl>
                                        <p:attrNameLst>
                                          <p:attrName>style.visibility</p:attrName>
                                        </p:attrNameLst>
                                      </p:cBhvr>
                                      <p:to>
                                        <p:strVal val="visible"/>
                                      </p:to>
                                    </p:set>
                                    <p:animEffect filter="fade" transition="in">
                                      <p:cBhvr>
                                        <p:cTn dur="500"/>
                                        <p:tgtEl>
                                          <p:spTgt spid="4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9">
                                            <p:txEl>
                                              <p:pRg end="1" st="1"/>
                                            </p:txEl>
                                          </p:spTgt>
                                        </p:tgtEl>
                                        <p:attrNameLst>
                                          <p:attrName>style.visibility</p:attrName>
                                        </p:attrNameLst>
                                      </p:cBhvr>
                                      <p:to>
                                        <p:strVal val="visible"/>
                                      </p:to>
                                    </p:set>
                                    <p:animEffect filter="fade" transition="in">
                                      <p:cBhvr>
                                        <p:cTn dur="500"/>
                                        <p:tgtEl>
                                          <p:spTgt spid="40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9">
                                            <p:txEl>
                                              <p:pRg end="2" st="2"/>
                                            </p:txEl>
                                          </p:spTgt>
                                        </p:tgtEl>
                                        <p:attrNameLst>
                                          <p:attrName>style.visibility</p:attrName>
                                        </p:attrNameLst>
                                      </p:cBhvr>
                                      <p:to>
                                        <p:strVal val="visible"/>
                                      </p:to>
                                    </p:set>
                                    <p:animEffect filter="fade" transition="in">
                                      <p:cBhvr>
                                        <p:cTn dur="500"/>
                                        <p:tgtEl>
                                          <p:spTgt spid="409">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3" name="Shape 413"/>
        <p:cNvGrpSpPr/>
        <p:nvPr/>
      </p:nvGrpSpPr>
      <p:grpSpPr>
        <a:xfrm>
          <a:off x="0" y="0"/>
          <a:ext cx="0" cy="0"/>
          <a:chOff x="0" y="0"/>
          <a:chExt cx="0" cy="0"/>
        </a:xfrm>
      </p:grpSpPr>
      <p:sp>
        <p:nvSpPr>
          <p:cNvPr id="414" name="Google Shape;414;p5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PROP REVERSING </a:t>
            </a:r>
            <a:endParaRPr/>
          </a:p>
        </p:txBody>
      </p:sp>
      <p:sp>
        <p:nvSpPr>
          <p:cNvPr id="415" name="Google Shape;415;p54"/>
          <p:cNvSpPr txBox="1"/>
          <p:nvPr>
            <p:ph idx="1" type="body"/>
          </p:nvPr>
        </p:nvSpPr>
        <p:spPr>
          <a:xfrm>
            <a:off x="1202919" y="2598909"/>
            <a:ext cx="6103892" cy="2233149"/>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To make propeller braking by reverse thrust as natural as possible to handle, an “instinctive” throttle quadrant arrangement is provided by the majority of airframe manufacturers. </a:t>
            </a:r>
            <a:endParaRPr/>
          </a:p>
          <a:p>
            <a:pPr indent="-182880" lvl="0" marL="182880" rtl="0" algn="just">
              <a:lnSpc>
                <a:spcPct val="90000"/>
              </a:lnSpc>
              <a:spcBef>
                <a:spcPts val="1400"/>
              </a:spcBef>
              <a:spcAft>
                <a:spcPts val="0"/>
              </a:spcAft>
              <a:buSzPts val="1800"/>
              <a:buChar char="▪"/>
            </a:pPr>
            <a:r>
              <a:rPr lang="en-CA" sz="1800"/>
              <a:t>All throttle positions forward of the center of the quadrant are for forward thrust operation and are referred  to as the alpha range. The rear section of the quadrant is the reverse range and is referred to as beta range.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5">
                                            <p:txEl>
                                              <p:pRg end="0" st="0"/>
                                            </p:txEl>
                                          </p:spTgt>
                                        </p:tgtEl>
                                        <p:attrNameLst>
                                          <p:attrName>style.visibility</p:attrName>
                                        </p:attrNameLst>
                                      </p:cBhvr>
                                      <p:to>
                                        <p:strVal val="visible"/>
                                      </p:to>
                                    </p:set>
                                    <p:animEffect filter="fade" transition="in">
                                      <p:cBhvr>
                                        <p:cTn dur="500"/>
                                        <p:tgtEl>
                                          <p:spTgt spid="41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5">
                                            <p:txEl>
                                              <p:pRg end="1" st="1"/>
                                            </p:txEl>
                                          </p:spTgt>
                                        </p:tgtEl>
                                        <p:attrNameLst>
                                          <p:attrName>style.visibility</p:attrName>
                                        </p:attrNameLst>
                                      </p:cBhvr>
                                      <p:to>
                                        <p:strVal val="visible"/>
                                      </p:to>
                                    </p:set>
                                    <p:animEffect filter="fade" transition="in">
                                      <p:cBhvr>
                                        <p:cTn dur="500"/>
                                        <p:tgtEl>
                                          <p:spTgt spid="41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9" name="Shape 419"/>
        <p:cNvGrpSpPr/>
        <p:nvPr/>
      </p:nvGrpSpPr>
      <p:grpSpPr>
        <a:xfrm>
          <a:off x="0" y="0"/>
          <a:ext cx="0" cy="0"/>
          <a:chOff x="0" y="0"/>
          <a:chExt cx="0" cy="0"/>
        </a:xfrm>
      </p:grpSpPr>
      <p:sp>
        <p:nvSpPr>
          <p:cNvPr id="420" name="Google Shape;420;p5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CARE OF THE PROPELLER </a:t>
            </a:r>
            <a:endParaRPr/>
          </a:p>
        </p:txBody>
      </p:sp>
      <p:sp>
        <p:nvSpPr>
          <p:cNvPr id="421" name="Google Shape;421;p55"/>
          <p:cNvSpPr txBox="1"/>
          <p:nvPr>
            <p:ph idx="1" type="body"/>
          </p:nvPr>
        </p:nvSpPr>
        <p:spPr>
          <a:xfrm>
            <a:off x="1135806" y="2036847"/>
            <a:ext cx="5315327"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Propellers should be checked regularly for damage. </a:t>
            </a:r>
            <a:endParaRPr/>
          </a:p>
          <a:p>
            <a:pPr indent="-182880" lvl="0" marL="182880" rtl="0" algn="just">
              <a:lnSpc>
                <a:spcPct val="90000"/>
              </a:lnSpc>
              <a:spcBef>
                <a:spcPts val="1400"/>
              </a:spcBef>
              <a:spcAft>
                <a:spcPts val="0"/>
              </a:spcAft>
              <a:buSzPts val="1800"/>
              <a:buChar char="▪"/>
            </a:pPr>
            <a:r>
              <a:rPr lang="en-CA" sz="1800"/>
              <a:t>Keep blades clean.</a:t>
            </a:r>
            <a:endParaRPr/>
          </a:p>
          <a:p>
            <a:pPr indent="-182880" lvl="0" marL="182880" rtl="0" algn="just">
              <a:lnSpc>
                <a:spcPct val="90000"/>
              </a:lnSpc>
              <a:spcBef>
                <a:spcPts val="1400"/>
              </a:spcBef>
              <a:spcAft>
                <a:spcPts val="0"/>
              </a:spcAft>
              <a:buSzPts val="1800"/>
              <a:buChar char="▪"/>
            </a:pPr>
            <a:r>
              <a:rPr lang="en-CA" sz="1800"/>
              <a:t>Avoid run-ups in areas containing loose rocks or gravel, and never move the aircraft by pushing or pulling on the propeller blades.</a:t>
            </a:r>
            <a:endParaRPr/>
          </a:p>
          <a:p>
            <a:pPr indent="-182880" lvl="0" marL="182880" rtl="0" algn="just">
              <a:lnSpc>
                <a:spcPct val="90000"/>
              </a:lnSpc>
              <a:spcBef>
                <a:spcPts val="1400"/>
              </a:spcBef>
              <a:spcAft>
                <a:spcPts val="0"/>
              </a:spcAft>
              <a:buSzPts val="1800"/>
              <a:buChar char="▪"/>
            </a:pPr>
            <a:r>
              <a:rPr lang="en-CA" sz="1800"/>
              <a:t>When performing an inspection, inspect blades completely, not just the leading edge, for erosion, scratches, nicks and cracks.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xEl>
                                              <p:pRg end="0" st="0"/>
                                            </p:txEl>
                                          </p:spTgt>
                                        </p:tgtEl>
                                        <p:attrNameLst>
                                          <p:attrName>style.visibility</p:attrName>
                                        </p:attrNameLst>
                                      </p:cBhvr>
                                      <p:to>
                                        <p:strVal val="visible"/>
                                      </p:to>
                                    </p:set>
                                    <p:animEffect filter="fade" transition="in">
                                      <p:cBhvr>
                                        <p:cTn dur="500"/>
                                        <p:tgtEl>
                                          <p:spTgt spid="42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xEl>
                                              <p:pRg end="1" st="1"/>
                                            </p:txEl>
                                          </p:spTgt>
                                        </p:tgtEl>
                                        <p:attrNameLst>
                                          <p:attrName>style.visibility</p:attrName>
                                        </p:attrNameLst>
                                      </p:cBhvr>
                                      <p:to>
                                        <p:strVal val="visible"/>
                                      </p:to>
                                    </p:set>
                                    <p:animEffect filter="fade" transition="in">
                                      <p:cBhvr>
                                        <p:cTn dur="500"/>
                                        <p:tgtEl>
                                          <p:spTgt spid="42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xEl>
                                              <p:pRg end="2" st="2"/>
                                            </p:txEl>
                                          </p:spTgt>
                                        </p:tgtEl>
                                        <p:attrNameLst>
                                          <p:attrName>style.visibility</p:attrName>
                                        </p:attrNameLst>
                                      </p:cBhvr>
                                      <p:to>
                                        <p:strVal val="visible"/>
                                      </p:to>
                                    </p:set>
                                    <p:animEffect filter="fade" transition="in">
                                      <p:cBhvr>
                                        <p:cTn dur="500"/>
                                        <p:tgtEl>
                                          <p:spTgt spid="42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xEl>
                                              <p:pRg end="3" st="3"/>
                                            </p:txEl>
                                          </p:spTgt>
                                        </p:tgtEl>
                                        <p:attrNameLst>
                                          <p:attrName>style.visibility</p:attrName>
                                        </p:attrNameLst>
                                      </p:cBhvr>
                                      <p:to>
                                        <p:strVal val="visible"/>
                                      </p:to>
                                    </p:set>
                                    <p:animEffect filter="fade" transition="in">
                                      <p:cBhvr>
                                        <p:cTn dur="500"/>
                                        <p:tgtEl>
                                          <p:spTgt spid="421">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5" name="Shape 425"/>
        <p:cNvGrpSpPr/>
        <p:nvPr/>
      </p:nvGrpSpPr>
      <p:grpSpPr>
        <a:xfrm>
          <a:off x="0" y="0"/>
          <a:ext cx="0" cy="0"/>
          <a:chOff x="0" y="0"/>
          <a:chExt cx="0" cy="0"/>
        </a:xfrm>
      </p:grpSpPr>
      <p:sp>
        <p:nvSpPr>
          <p:cNvPr id="426" name="Google Shape;426;p56"/>
          <p:cNvSpPr txBox="1"/>
          <p:nvPr>
            <p:ph type="title"/>
          </p:nvPr>
        </p:nvSpPr>
        <p:spPr>
          <a:xfrm>
            <a:off x="246575" y="448811"/>
            <a:ext cx="5491496" cy="537945"/>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INSTRUMENTS </a:t>
            </a:r>
            <a:endParaRPr/>
          </a:p>
        </p:txBody>
      </p:sp>
      <p:sp>
        <p:nvSpPr>
          <p:cNvPr id="427" name="Google Shape;427;p56"/>
          <p:cNvSpPr txBox="1"/>
          <p:nvPr>
            <p:ph idx="1" type="body"/>
          </p:nvPr>
        </p:nvSpPr>
        <p:spPr>
          <a:xfrm>
            <a:off x="397576" y="2070403"/>
            <a:ext cx="10390666" cy="4338786"/>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Oil pressure gauge </a:t>
            </a:r>
            <a:r>
              <a:rPr lang="en-CA" sz="1800"/>
              <a:t>is one of the principle engine instruments and is usually located on the instrument panel with oil temperature and the fuel gauges. It indicates the oil pressure supplied by the oil pump to lubricate the engine. Should be checked immediately after the engine has been started. If the oil pressure does not register within 10 seconds, the engine should be shut down and checked. </a:t>
            </a:r>
            <a:endParaRPr/>
          </a:p>
          <a:p>
            <a:pPr indent="-182880" lvl="0" marL="182880" rtl="0" algn="just">
              <a:lnSpc>
                <a:spcPct val="90000"/>
              </a:lnSpc>
              <a:spcBef>
                <a:spcPts val="1400"/>
              </a:spcBef>
              <a:spcAft>
                <a:spcPts val="0"/>
              </a:spcAft>
              <a:buSzPts val="1800"/>
              <a:buChar char="▪"/>
            </a:pPr>
            <a:r>
              <a:rPr b="1" lang="en-CA" sz="1800"/>
              <a:t>Oil temperature gauge </a:t>
            </a:r>
            <a:r>
              <a:rPr lang="en-CA" sz="1800"/>
              <a:t>is normally located beside the oil pressure gauge. It gives a reading of the temperature of the oil in degrees Fahrenheit or Celsius. </a:t>
            </a:r>
            <a:endParaRPr/>
          </a:p>
          <a:p>
            <a:pPr indent="-182880" lvl="0" marL="182880" rtl="0" algn="just">
              <a:lnSpc>
                <a:spcPct val="90000"/>
              </a:lnSpc>
              <a:spcBef>
                <a:spcPts val="1400"/>
              </a:spcBef>
              <a:spcAft>
                <a:spcPts val="0"/>
              </a:spcAft>
              <a:buSzPts val="1800"/>
              <a:buChar char="▪"/>
            </a:pPr>
            <a:r>
              <a:rPr b="1" lang="en-CA" sz="1800"/>
              <a:t>Cylinder head temperature gauge </a:t>
            </a:r>
            <a:r>
              <a:rPr lang="en-CA" sz="1800"/>
              <a:t>records the temperature of one or more of the engine cylinder heads. The instrument gives a reasonable good indication of the effectiveness of the engine cooling system. It should be monitored frequently during steep climbs to ensure sufficient cooling air is reaching the engine.</a:t>
            </a:r>
            <a:endParaRPr/>
          </a:p>
          <a:p>
            <a:pPr indent="-182880" lvl="0" marL="182880" rtl="0" algn="just">
              <a:lnSpc>
                <a:spcPct val="90000"/>
              </a:lnSpc>
              <a:spcBef>
                <a:spcPts val="1400"/>
              </a:spcBef>
              <a:spcAft>
                <a:spcPts val="0"/>
              </a:spcAft>
              <a:buSzPts val="1800"/>
              <a:buChar char="▪"/>
            </a:pPr>
            <a:r>
              <a:rPr b="1" lang="en-CA" sz="1800"/>
              <a:t>Carburetor air temperature gauge </a:t>
            </a:r>
            <a:r>
              <a:rPr lang="en-CA" sz="1800"/>
              <a:t>may be installed to indicate the temperature of the mixture entering the manifold, or it may record the temperature of the intake air entering the carburetor. Its purpose is to enable the pilot to maintain a temperature that will assure maximum operating efficiency and warn them of icing conditions in the carburetor that may lead to engine failure.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a:p>
            <a:pPr indent="-43179" lvl="0" marL="182880" rtl="0" algn="l">
              <a:lnSpc>
                <a:spcPct val="90000"/>
              </a:lnSpc>
              <a:spcBef>
                <a:spcPts val="1400"/>
              </a:spcBef>
              <a:spcAft>
                <a:spcPts val="0"/>
              </a:spcAft>
              <a:buSzPts val="2200"/>
              <a:buNone/>
            </a:pPr>
            <a:r>
              <a:t/>
            </a:r>
            <a:endParaRPr/>
          </a:p>
        </p:txBody>
      </p:sp>
      <p:pic>
        <p:nvPicPr>
          <p:cNvPr descr="A large clock mounted to the side&#10;&#10;Description automatically generated" id="428" name="Google Shape;428;p56"/>
          <p:cNvPicPr preferRelativeResize="0"/>
          <p:nvPr/>
        </p:nvPicPr>
        <p:blipFill rotWithShape="1">
          <a:blip r:embed="rId3">
            <a:alphaModFix/>
          </a:blip>
          <a:srcRect b="0" l="0" r="0" t="0"/>
          <a:stretch/>
        </p:blipFill>
        <p:spPr>
          <a:xfrm>
            <a:off x="5592909" y="296560"/>
            <a:ext cx="1380392" cy="1380392"/>
          </a:xfrm>
          <a:prstGeom prst="rect">
            <a:avLst/>
          </a:prstGeom>
          <a:noFill/>
          <a:ln>
            <a:noFill/>
          </a:ln>
        </p:spPr>
      </p:pic>
      <p:pic>
        <p:nvPicPr>
          <p:cNvPr descr="A picture containing device&#10;&#10;Description automatically generated" id="429" name="Google Shape;429;p56"/>
          <p:cNvPicPr preferRelativeResize="0"/>
          <p:nvPr/>
        </p:nvPicPr>
        <p:blipFill rotWithShape="1">
          <a:blip r:embed="rId4">
            <a:alphaModFix/>
          </a:blip>
          <a:srcRect b="0" l="0" r="0" t="0"/>
          <a:stretch/>
        </p:blipFill>
        <p:spPr>
          <a:xfrm>
            <a:off x="8522108" y="167752"/>
            <a:ext cx="1889987" cy="1624452"/>
          </a:xfrm>
          <a:prstGeom prst="flowChartConnector">
            <a:avLst/>
          </a:prstGeom>
          <a:noFill/>
          <a:ln>
            <a:noFill/>
          </a:ln>
        </p:spPr>
      </p:pic>
      <p:pic>
        <p:nvPicPr>
          <p:cNvPr descr="A white and black clock&#10;&#10;Description automatically generated" id="430" name="Google Shape;430;p56"/>
          <p:cNvPicPr preferRelativeResize="0"/>
          <p:nvPr/>
        </p:nvPicPr>
        <p:blipFill rotWithShape="1">
          <a:blip r:embed="rId5">
            <a:alphaModFix/>
          </a:blip>
          <a:srcRect b="0" l="0" r="0" t="0"/>
          <a:stretch/>
        </p:blipFill>
        <p:spPr>
          <a:xfrm>
            <a:off x="7128160" y="283004"/>
            <a:ext cx="1393948" cy="1393948"/>
          </a:xfrm>
          <a:prstGeom prst="rect">
            <a:avLst/>
          </a:prstGeom>
          <a:noFill/>
          <a:ln>
            <a:noFill/>
          </a:ln>
        </p:spPr>
      </p:pic>
      <p:pic>
        <p:nvPicPr>
          <p:cNvPr id="431" name="Google Shape;431;p56"/>
          <p:cNvPicPr preferRelativeResize="0"/>
          <p:nvPr/>
        </p:nvPicPr>
        <p:blipFill rotWithShape="1">
          <a:blip r:embed="rId6">
            <a:alphaModFix/>
          </a:blip>
          <a:srcRect b="7680" l="8586" r="7524" t="13683"/>
          <a:stretch/>
        </p:blipFill>
        <p:spPr>
          <a:xfrm>
            <a:off x="10375383" y="260031"/>
            <a:ext cx="1585519" cy="1532173"/>
          </a:xfrm>
          <a:prstGeom prst="flowChartConnector">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0" st="0"/>
                                            </p:txEl>
                                          </p:spTgt>
                                        </p:tgtEl>
                                        <p:attrNameLst>
                                          <p:attrName>style.visibility</p:attrName>
                                        </p:attrNameLst>
                                      </p:cBhvr>
                                      <p:to>
                                        <p:strVal val="visible"/>
                                      </p:to>
                                    </p:set>
                                    <p:animEffect filter="fade" transition="in">
                                      <p:cBhvr>
                                        <p:cTn dur="500"/>
                                        <p:tgtEl>
                                          <p:spTgt spid="42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1" st="1"/>
                                            </p:txEl>
                                          </p:spTgt>
                                        </p:tgtEl>
                                        <p:attrNameLst>
                                          <p:attrName>style.visibility</p:attrName>
                                        </p:attrNameLst>
                                      </p:cBhvr>
                                      <p:to>
                                        <p:strVal val="visible"/>
                                      </p:to>
                                    </p:set>
                                    <p:animEffect filter="fade" transition="in">
                                      <p:cBhvr>
                                        <p:cTn dur="500"/>
                                        <p:tgtEl>
                                          <p:spTgt spid="42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2" st="2"/>
                                            </p:txEl>
                                          </p:spTgt>
                                        </p:tgtEl>
                                        <p:attrNameLst>
                                          <p:attrName>style.visibility</p:attrName>
                                        </p:attrNameLst>
                                      </p:cBhvr>
                                      <p:to>
                                        <p:strVal val="visible"/>
                                      </p:to>
                                    </p:set>
                                    <p:animEffect filter="fade" transition="in">
                                      <p:cBhvr>
                                        <p:cTn dur="500"/>
                                        <p:tgtEl>
                                          <p:spTgt spid="42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3" st="3"/>
                                            </p:txEl>
                                          </p:spTgt>
                                        </p:tgtEl>
                                        <p:attrNameLst>
                                          <p:attrName>style.visibility</p:attrName>
                                        </p:attrNameLst>
                                      </p:cBhvr>
                                      <p:to>
                                        <p:strVal val="visible"/>
                                      </p:to>
                                    </p:set>
                                    <p:animEffect filter="fade" transition="in">
                                      <p:cBhvr>
                                        <p:cTn dur="500"/>
                                        <p:tgtEl>
                                          <p:spTgt spid="42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4" st="4"/>
                                            </p:txEl>
                                          </p:spTgt>
                                        </p:tgtEl>
                                        <p:attrNameLst>
                                          <p:attrName>style.visibility</p:attrName>
                                        </p:attrNameLst>
                                      </p:cBhvr>
                                      <p:to>
                                        <p:strVal val="visible"/>
                                      </p:to>
                                    </p:set>
                                    <p:animEffect filter="fade" transition="in">
                                      <p:cBhvr>
                                        <p:cTn dur="500"/>
                                        <p:tgtEl>
                                          <p:spTgt spid="42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5" st="5"/>
                                            </p:txEl>
                                          </p:spTgt>
                                        </p:tgtEl>
                                        <p:attrNameLst>
                                          <p:attrName>style.visibility</p:attrName>
                                        </p:attrNameLst>
                                      </p:cBhvr>
                                      <p:to>
                                        <p:strVal val="visible"/>
                                      </p:to>
                                    </p:set>
                                    <p:animEffect filter="fade" transition="in">
                                      <p:cBhvr>
                                        <p:cTn dur="500"/>
                                        <p:tgtEl>
                                          <p:spTgt spid="42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6" st="6"/>
                                            </p:txEl>
                                          </p:spTgt>
                                        </p:tgtEl>
                                        <p:attrNameLst>
                                          <p:attrName>style.visibility</p:attrName>
                                        </p:attrNameLst>
                                      </p:cBhvr>
                                      <p:to>
                                        <p:strVal val="visible"/>
                                      </p:to>
                                    </p:set>
                                    <p:animEffect filter="fade" transition="in">
                                      <p:cBhvr>
                                        <p:cTn dur="500"/>
                                        <p:tgtEl>
                                          <p:spTgt spid="42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xEl>
                                              <p:pRg end="7" st="7"/>
                                            </p:txEl>
                                          </p:spTgt>
                                        </p:tgtEl>
                                        <p:attrNameLst>
                                          <p:attrName>style.visibility</p:attrName>
                                        </p:attrNameLst>
                                      </p:cBhvr>
                                      <p:to>
                                        <p:strVal val="visible"/>
                                      </p:to>
                                    </p:set>
                                    <p:animEffect filter="fade" transition="in">
                                      <p:cBhvr>
                                        <p:cTn dur="500"/>
                                        <p:tgtEl>
                                          <p:spTgt spid="427">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1"/>
                                        </p:tgtEl>
                                        <p:attrNameLst>
                                          <p:attrName>style.visibility</p:attrName>
                                        </p:attrNameLst>
                                      </p:cBhvr>
                                      <p:to>
                                        <p:strVal val="visible"/>
                                      </p:to>
                                    </p:set>
                                    <p:animEffect filter="fade" transition="in">
                                      <p:cBhvr>
                                        <p:cTn dur="500"/>
                                        <p:tgtEl>
                                          <p:spTgt spid="4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5" name="Shape 435"/>
        <p:cNvGrpSpPr/>
        <p:nvPr/>
      </p:nvGrpSpPr>
      <p:grpSpPr>
        <a:xfrm>
          <a:off x="0" y="0"/>
          <a:ext cx="0" cy="0"/>
          <a:chOff x="0" y="0"/>
          <a:chExt cx="0" cy="0"/>
        </a:xfrm>
      </p:grpSpPr>
      <p:sp>
        <p:nvSpPr>
          <p:cNvPr id="436" name="Google Shape;436;p5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INSTRUMENTS </a:t>
            </a:r>
            <a:endParaRPr/>
          </a:p>
        </p:txBody>
      </p:sp>
      <p:sp>
        <p:nvSpPr>
          <p:cNvPr id="437" name="Google Shape;437;p57"/>
          <p:cNvSpPr txBox="1"/>
          <p:nvPr>
            <p:ph idx="1" type="body"/>
          </p:nvPr>
        </p:nvSpPr>
        <p:spPr>
          <a:xfrm>
            <a:off x="414353" y="2288517"/>
            <a:ext cx="7932693"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b="1" lang="en-CA" sz="1800"/>
              <a:t>Outside air temperature gauge </a:t>
            </a:r>
            <a:r>
              <a:rPr lang="en-CA" sz="1800"/>
              <a:t>records the ambient air temperature, that is, the temperature of the free air surrounding the aircraft. To ensure that the temperature recorded is true, the element is shielded from the sun’s radiation and located in a portion of the airflow that is relatively undisturbed. The temperature recorded by the gauge is not, however, entirely accurate. </a:t>
            </a:r>
            <a:endParaRPr/>
          </a:p>
          <a:p>
            <a:pPr indent="-182880" lvl="0" marL="182880" rtl="0" algn="just">
              <a:lnSpc>
                <a:spcPct val="90000"/>
              </a:lnSpc>
              <a:spcBef>
                <a:spcPts val="1400"/>
              </a:spcBef>
              <a:spcAft>
                <a:spcPts val="0"/>
              </a:spcAft>
              <a:buSzPts val="1800"/>
              <a:buChar char="▪"/>
            </a:pPr>
            <a:r>
              <a:rPr lang="en-CA" sz="1800"/>
              <a:t>The dynamic pressure of the ram air causes a slight increase in temperature above that of the ambient air. The indicated temperature must be corrected to get true air temperature (TAT). Knowledge of the true air temperature enables the pilot to select proper manifold pressure, to calculate the true airspeed and altitude and warns of conditions that may cause ice formation. </a:t>
            </a:r>
            <a:endParaRPr/>
          </a:p>
          <a:p>
            <a:pPr indent="-228600" lvl="0" marL="342900" rtl="0" algn="l">
              <a:lnSpc>
                <a:spcPct val="90000"/>
              </a:lnSpc>
              <a:spcBef>
                <a:spcPts val="1400"/>
              </a:spcBef>
              <a:spcAft>
                <a:spcPts val="0"/>
              </a:spcAft>
              <a:buSzPts val="1800"/>
              <a:buFont typeface="Corbel"/>
              <a:buNone/>
            </a:pPr>
            <a:r>
              <a:t/>
            </a:r>
            <a:endParaRPr sz="1800"/>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7">
                                            <p:txEl>
                                              <p:pRg end="0" st="0"/>
                                            </p:txEl>
                                          </p:spTgt>
                                        </p:tgtEl>
                                        <p:attrNameLst>
                                          <p:attrName>style.visibility</p:attrName>
                                        </p:attrNameLst>
                                      </p:cBhvr>
                                      <p:to>
                                        <p:strVal val="visible"/>
                                      </p:to>
                                    </p:set>
                                    <p:animEffect filter="fade" transition="in">
                                      <p:cBhvr>
                                        <p:cTn dur="500"/>
                                        <p:tgtEl>
                                          <p:spTgt spid="43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7">
                                            <p:txEl>
                                              <p:pRg end="1" st="1"/>
                                            </p:txEl>
                                          </p:spTgt>
                                        </p:tgtEl>
                                        <p:attrNameLst>
                                          <p:attrName>style.visibility</p:attrName>
                                        </p:attrNameLst>
                                      </p:cBhvr>
                                      <p:to>
                                        <p:strVal val="visible"/>
                                      </p:to>
                                    </p:set>
                                    <p:animEffect filter="fade" transition="in">
                                      <p:cBhvr>
                                        <p:cTn dur="500"/>
                                        <p:tgtEl>
                                          <p:spTgt spid="43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7">
                                            <p:txEl>
                                              <p:pRg end="2" st="2"/>
                                            </p:txEl>
                                          </p:spTgt>
                                        </p:tgtEl>
                                        <p:attrNameLst>
                                          <p:attrName>style.visibility</p:attrName>
                                        </p:attrNameLst>
                                      </p:cBhvr>
                                      <p:to>
                                        <p:strVal val="visible"/>
                                      </p:to>
                                    </p:set>
                                    <p:animEffect filter="fade" transition="in">
                                      <p:cBhvr>
                                        <p:cTn dur="500"/>
                                        <p:tgtEl>
                                          <p:spTgt spid="437">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1" name="Shape 441"/>
        <p:cNvGrpSpPr/>
        <p:nvPr/>
      </p:nvGrpSpPr>
      <p:grpSpPr>
        <a:xfrm>
          <a:off x="0" y="0"/>
          <a:ext cx="0" cy="0"/>
          <a:chOff x="0" y="0"/>
          <a:chExt cx="0" cy="0"/>
        </a:xfrm>
      </p:grpSpPr>
      <p:sp>
        <p:nvSpPr>
          <p:cNvPr id="442" name="Google Shape;442;p5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INSTRUMENTS </a:t>
            </a:r>
            <a:endParaRPr/>
          </a:p>
        </p:txBody>
      </p:sp>
      <p:sp>
        <p:nvSpPr>
          <p:cNvPr id="443" name="Google Shape;443;p58"/>
          <p:cNvSpPr txBox="1"/>
          <p:nvPr>
            <p:ph idx="1" type="body"/>
          </p:nvPr>
        </p:nvSpPr>
        <p:spPr>
          <a:xfrm>
            <a:off x="0" y="1792935"/>
            <a:ext cx="9496338" cy="4716921"/>
          </a:xfrm>
          <a:prstGeom prst="rect">
            <a:avLst/>
          </a:prstGeom>
          <a:noFill/>
          <a:ln>
            <a:noFill/>
          </a:ln>
        </p:spPr>
        <p:txBody>
          <a:bodyPr anchorCtr="0" anchor="t" bIns="45700" lIns="91425" spcFirstLastPara="1" rIns="91425" wrap="square" tIns="45700">
            <a:normAutofit/>
          </a:bodyPr>
          <a:lstStyle/>
          <a:p>
            <a:pPr indent="-182880" lvl="0" marL="182880" rtl="0" algn="just">
              <a:lnSpc>
                <a:spcPct val="100000"/>
              </a:lnSpc>
              <a:spcBef>
                <a:spcPts val="0"/>
              </a:spcBef>
              <a:spcAft>
                <a:spcPts val="0"/>
              </a:spcAft>
              <a:buSzPts val="1800"/>
              <a:buChar char="▪"/>
            </a:pPr>
            <a:r>
              <a:rPr b="1" lang="en-CA" sz="1800"/>
              <a:t>Tachometer, or rpm indicator </a:t>
            </a:r>
            <a:r>
              <a:rPr lang="en-CA" sz="1800"/>
              <a:t>is an instrument which shows the speed at which the engine crankshaft is turning in hundreds of revolutions per minute. This instrument usually incorporates a recording mechanism that keeps an accurate record of the engine hours. </a:t>
            </a:r>
            <a:endParaRPr/>
          </a:p>
          <a:p>
            <a:pPr indent="-68579" lvl="0" marL="182880" rtl="0" algn="just">
              <a:lnSpc>
                <a:spcPct val="100000"/>
              </a:lnSpc>
              <a:spcBef>
                <a:spcPts val="0"/>
              </a:spcBef>
              <a:spcAft>
                <a:spcPts val="0"/>
              </a:spcAft>
              <a:buSzPts val="1800"/>
              <a:buNone/>
            </a:pPr>
            <a:r>
              <a:t/>
            </a:r>
            <a:endParaRPr sz="1800"/>
          </a:p>
          <a:p>
            <a:pPr indent="-182880" lvl="0" marL="182880" rtl="0" algn="just">
              <a:lnSpc>
                <a:spcPct val="100000"/>
              </a:lnSpc>
              <a:spcBef>
                <a:spcPts val="0"/>
              </a:spcBef>
              <a:spcAft>
                <a:spcPts val="0"/>
              </a:spcAft>
              <a:buSzPts val="1800"/>
              <a:buChar char="▪"/>
            </a:pPr>
            <a:r>
              <a:rPr b="1" lang="en-CA" sz="1800"/>
              <a:t>Tachometers are of many types:</a:t>
            </a:r>
            <a:endParaRPr/>
          </a:p>
          <a:p>
            <a:pPr indent="-342900" lvl="0" marL="342900" rtl="0" algn="just">
              <a:lnSpc>
                <a:spcPct val="100000"/>
              </a:lnSpc>
              <a:spcBef>
                <a:spcPts val="0"/>
              </a:spcBef>
              <a:spcAft>
                <a:spcPts val="0"/>
              </a:spcAft>
              <a:buSzPts val="1800"/>
              <a:buFont typeface="Corbel"/>
              <a:buAutoNum type="arabicPeriod"/>
            </a:pPr>
            <a:r>
              <a:rPr lang="en-CA" sz="1800"/>
              <a:t>Mechanical, either Centrifugal or magnetic</a:t>
            </a:r>
            <a:endParaRPr/>
          </a:p>
          <a:p>
            <a:pPr indent="-342900" lvl="0" marL="342900" rtl="0" algn="just">
              <a:lnSpc>
                <a:spcPct val="100000"/>
              </a:lnSpc>
              <a:spcBef>
                <a:spcPts val="0"/>
              </a:spcBef>
              <a:spcAft>
                <a:spcPts val="0"/>
              </a:spcAft>
              <a:buSzPts val="1800"/>
              <a:buFont typeface="Corbel"/>
              <a:buAutoNum type="arabicPeriod"/>
            </a:pPr>
            <a:r>
              <a:rPr lang="en-CA" sz="1800"/>
              <a:t>Electrical, either direct or alternating current. </a:t>
            </a:r>
            <a:endParaRPr/>
          </a:p>
          <a:p>
            <a:pPr indent="-68579" lvl="0" marL="182880" rtl="0" algn="just">
              <a:lnSpc>
                <a:spcPct val="100000"/>
              </a:lnSpc>
              <a:spcBef>
                <a:spcPts val="0"/>
              </a:spcBef>
              <a:spcAft>
                <a:spcPts val="0"/>
              </a:spcAft>
              <a:buSzPts val="1800"/>
              <a:buNone/>
            </a:pPr>
            <a:r>
              <a:t/>
            </a:r>
            <a:endParaRPr sz="1800"/>
          </a:p>
          <a:p>
            <a:pPr indent="-182880" lvl="0" marL="182880" rtl="0" algn="just">
              <a:lnSpc>
                <a:spcPct val="100000"/>
              </a:lnSpc>
              <a:spcBef>
                <a:spcPts val="0"/>
              </a:spcBef>
              <a:spcAft>
                <a:spcPts val="0"/>
              </a:spcAft>
              <a:buSzPts val="1800"/>
              <a:buChar char="▪"/>
            </a:pPr>
            <a:r>
              <a:rPr b="1" lang="en-CA" sz="1800"/>
              <a:t>Tachometer markings</a:t>
            </a:r>
            <a:r>
              <a:rPr lang="en-CA" sz="1800"/>
              <a:t>: tachometer is colour coded to give a ready indication of the proper range of engine operation. The green  arc indicates the normal range of operation. The rpm settings within this range should be used for continuous operations. The yellow arc indicates the caution range in which there is a possibility of engine damage under certain conditions. The red line is the maximum limit. </a:t>
            </a:r>
            <a:endParaRPr/>
          </a:p>
          <a:p>
            <a:pPr indent="-68579" lvl="0" marL="182880" rtl="0" algn="just">
              <a:lnSpc>
                <a:spcPct val="100000"/>
              </a:lnSpc>
              <a:spcBef>
                <a:spcPts val="0"/>
              </a:spcBef>
              <a:spcAft>
                <a:spcPts val="0"/>
              </a:spcAft>
              <a:buSzPts val="1800"/>
              <a:buNone/>
            </a:pPr>
            <a:r>
              <a:t/>
            </a:r>
            <a:endParaRPr sz="1800"/>
          </a:p>
          <a:p>
            <a:pPr indent="-182880" lvl="0" marL="182880" rtl="0" algn="just">
              <a:lnSpc>
                <a:spcPct val="100000"/>
              </a:lnSpc>
              <a:spcBef>
                <a:spcPts val="0"/>
              </a:spcBef>
              <a:spcAft>
                <a:spcPts val="0"/>
              </a:spcAft>
              <a:buSzPts val="1800"/>
              <a:buChar char="▪"/>
            </a:pPr>
            <a:r>
              <a:rPr lang="en-CA" sz="1800"/>
              <a:t>Operation of the engine at greater speeds that those recommended may result in excessive mechanical stresses and may cause failure of major engine parts. </a:t>
            </a:r>
            <a:endParaRPr/>
          </a:p>
          <a:p>
            <a:pPr indent="-43179" lvl="0" marL="182880" rtl="0" algn="l">
              <a:lnSpc>
                <a:spcPct val="90000"/>
              </a:lnSpc>
              <a:spcBef>
                <a:spcPts val="1200"/>
              </a:spcBef>
              <a:spcAft>
                <a:spcPts val="0"/>
              </a:spcAft>
              <a:buSzPts val="2200"/>
              <a:buNone/>
            </a:pPr>
            <a:r>
              <a:t/>
            </a:r>
            <a:endParaRPr/>
          </a:p>
        </p:txBody>
      </p:sp>
      <p:pic>
        <p:nvPicPr>
          <p:cNvPr descr="A close up of a clock&#10;&#10;Description automatically generated" id="444" name="Google Shape;444;p58"/>
          <p:cNvPicPr preferRelativeResize="0"/>
          <p:nvPr/>
        </p:nvPicPr>
        <p:blipFill rotWithShape="1">
          <a:blip r:embed="rId3">
            <a:alphaModFix/>
          </a:blip>
          <a:srcRect b="2228" l="12056" r="4555" t="2901"/>
          <a:stretch/>
        </p:blipFill>
        <p:spPr>
          <a:xfrm>
            <a:off x="9681609" y="83890"/>
            <a:ext cx="2508309" cy="2374084"/>
          </a:xfrm>
          <a:prstGeom prst="rect">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0" st="0"/>
                                            </p:txEl>
                                          </p:spTgt>
                                        </p:tgtEl>
                                        <p:attrNameLst>
                                          <p:attrName>style.visibility</p:attrName>
                                        </p:attrNameLst>
                                      </p:cBhvr>
                                      <p:to>
                                        <p:strVal val="visible"/>
                                      </p:to>
                                    </p:set>
                                    <p:animEffect filter="fade" transition="in">
                                      <p:cBhvr>
                                        <p:cTn dur="500"/>
                                        <p:tgtEl>
                                          <p:spTgt spid="44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1" st="1"/>
                                            </p:txEl>
                                          </p:spTgt>
                                        </p:tgtEl>
                                        <p:attrNameLst>
                                          <p:attrName>style.visibility</p:attrName>
                                        </p:attrNameLst>
                                      </p:cBhvr>
                                      <p:to>
                                        <p:strVal val="visible"/>
                                      </p:to>
                                    </p:set>
                                    <p:animEffect filter="fade" transition="in">
                                      <p:cBhvr>
                                        <p:cTn dur="500"/>
                                        <p:tgtEl>
                                          <p:spTgt spid="44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2" st="2"/>
                                            </p:txEl>
                                          </p:spTgt>
                                        </p:tgtEl>
                                        <p:attrNameLst>
                                          <p:attrName>style.visibility</p:attrName>
                                        </p:attrNameLst>
                                      </p:cBhvr>
                                      <p:to>
                                        <p:strVal val="visible"/>
                                      </p:to>
                                    </p:set>
                                    <p:animEffect filter="fade" transition="in">
                                      <p:cBhvr>
                                        <p:cTn dur="500"/>
                                        <p:tgtEl>
                                          <p:spTgt spid="44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3" st="3"/>
                                            </p:txEl>
                                          </p:spTgt>
                                        </p:tgtEl>
                                        <p:attrNameLst>
                                          <p:attrName>style.visibility</p:attrName>
                                        </p:attrNameLst>
                                      </p:cBhvr>
                                      <p:to>
                                        <p:strVal val="visible"/>
                                      </p:to>
                                    </p:set>
                                    <p:animEffect filter="fade" transition="in">
                                      <p:cBhvr>
                                        <p:cTn dur="500"/>
                                        <p:tgtEl>
                                          <p:spTgt spid="44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4" st="4"/>
                                            </p:txEl>
                                          </p:spTgt>
                                        </p:tgtEl>
                                        <p:attrNameLst>
                                          <p:attrName>style.visibility</p:attrName>
                                        </p:attrNameLst>
                                      </p:cBhvr>
                                      <p:to>
                                        <p:strVal val="visible"/>
                                      </p:to>
                                    </p:set>
                                    <p:animEffect filter="fade" transition="in">
                                      <p:cBhvr>
                                        <p:cTn dur="500"/>
                                        <p:tgtEl>
                                          <p:spTgt spid="44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5" st="5"/>
                                            </p:txEl>
                                          </p:spTgt>
                                        </p:tgtEl>
                                        <p:attrNameLst>
                                          <p:attrName>style.visibility</p:attrName>
                                        </p:attrNameLst>
                                      </p:cBhvr>
                                      <p:to>
                                        <p:strVal val="visible"/>
                                      </p:to>
                                    </p:set>
                                    <p:animEffect filter="fade" transition="in">
                                      <p:cBhvr>
                                        <p:cTn dur="500"/>
                                        <p:tgtEl>
                                          <p:spTgt spid="443">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6" st="6"/>
                                            </p:txEl>
                                          </p:spTgt>
                                        </p:tgtEl>
                                        <p:attrNameLst>
                                          <p:attrName>style.visibility</p:attrName>
                                        </p:attrNameLst>
                                      </p:cBhvr>
                                      <p:to>
                                        <p:strVal val="visible"/>
                                      </p:to>
                                    </p:set>
                                    <p:animEffect filter="fade" transition="in">
                                      <p:cBhvr>
                                        <p:cTn dur="500"/>
                                        <p:tgtEl>
                                          <p:spTgt spid="443">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7" st="7"/>
                                            </p:txEl>
                                          </p:spTgt>
                                        </p:tgtEl>
                                        <p:attrNameLst>
                                          <p:attrName>style.visibility</p:attrName>
                                        </p:attrNameLst>
                                      </p:cBhvr>
                                      <p:to>
                                        <p:strVal val="visible"/>
                                      </p:to>
                                    </p:set>
                                    <p:animEffect filter="fade" transition="in">
                                      <p:cBhvr>
                                        <p:cTn dur="500"/>
                                        <p:tgtEl>
                                          <p:spTgt spid="443">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8" st="8"/>
                                            </p:txEl>
                                          </p:spTgt>
                                        </p:tgtEl>
                                        <p:attrNameLst>
                                          <p:attrName>style.visibility</p:attrName>
                                        </p:attrNameLst>
                                      </p:cBhvr>
                                      <p:to>
                                        <p:strVal val="visible"/>
                                      </p:to>
                                    </p:set>
                                    <p:animEffect filter="fade" transition="in">
                                      <p:cBhvr>
                                        <p:cTn dur="500"/>
                                        <p:tgtEl>
                                          <p:spTgt spid="443">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3">
                                            <p:txEl>
                                              <p:pRg end="9" st="9"/>
                                            </p:txEl>
                                          </p:spTgt>
                                        </p:tgtEl>
                                        <p:attrNameLst>
                                          <p:attrName>style.visibility</p:attrName>
                                        </p:attrNameLst>
                                      </p:cBhvr>
                                      <p:to>
                                        <p:strVal val="visible"/>
                                      </p:to>
                                    </p:set>
                                    <p:animEffect filter="fade" transition="in">
                                      <p:cBhvr>
                                        <p:cTn dur="500"/>
                                        <p:tgtEl>
                                          <p:spTgt spid="443">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8" name="Shape 448"/>
        <p:cNvGrpSpPr/>
        <p:nvPr/>
      </p:nvGrpSpPr>
      <p:grpSpPr>
        <a:xfrm>
          <a:off x="0" y="0"/>
          <a:ext cx="0" cy="0"/>
          <a:chOff x="0" y="0"/>
          <a:chExt cx="0" cy="0"/>
        </a:xfrm>
      </p:grpSpPr>
      <p:sp>
        <p:nvSpPr>
          <p:cNvPr id="449" name="Google Shape;449;p5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MANIFOLD PRESSURE GAUGE </a:t>
            </a:r>
            <a:endParaRPr/>
          </a:p>
        </p:txBody>
      </p:sp>
      <p:sp>
        <p:nvSpPr>
          <p:cNvPr id="450" name="Google Shape;450;p59"/>
          <p:cNvSpPr txBox="1"/>
          <p:nvPr>
            <p:ph idx="1" type="body"/>
          </p:nvPr>
        </p:nvSpPr>
        <p:spPr>
          <a:xfrm>
            <a:off x="280130" y="2103959"/>
            <a:ext cx="8461198"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The instrument is usually located on the instruments panel adjacent to the tachometer so that the pilot can refer to both instruments when making power settings.</a:t>
            </a:r>
            <a:endParaRPr/>
          </a:p>
          <a:p>
            <a:pPr indent="-182880" lvl="0" marL="182880" rtl="0" algn="just">
              <a:lnSpc>
                <a:spcPct val="90000"/>
              </a:lnSpc>
              <a:spcBef>
                <a:spcPts val="1400"/>
              </a:spcBef>
              <a:spcAft>
                <a:spcPts val="0"/>
              </a:spcAft>
              <a:buSzPts val="1800"/>
              <a:buChar char="▪"/>
            </a:pPr>
            <a:r>
              <a:rPr lang="en-CA" sz="1800"/>
              <a:t>It indicates in inches of mercury the pressure of the fuel/air mixture in the engine intake manifold at a point between the carburetor and the cylinders. </a:t>
            </a:r>
            <a:endParaRPr/>
          </a:p>
          <a:p>
            <a:pPr indent="-182880" lvl="0" marL="182880" rtl="0" algn="just">
              <a:lnSpc>
                <a:spcPct val="90000"/>
              </a:lnSpc>
              <a:spcBef>
                <a:spcPts val="1400"/>
              </a:spcBef>
              <a:spcAft>
                <a:spcPts val="0"/>
              </a:spcAft>
              <a:buSzPts val="1800"/>
              <a:buChar char="▪"/>
            </a:pPr>
            <a:r>
              <a:rPr lang="en-CA" sz="1800"/>
              <a:t>A manifold reading of 26” Hg indicates a pressure of about 13 pounds per square inch (psi) in the engine intake manifold.</a:t>
            </a:r>
            <a:endParaRPr/>
          </a:p>
          <a:p>
            <a:pPr indent="-182880" lvl="0" marL="182880" rtl="0" algn="just">
              <a:lnSpc>
                <a:spcPct val="90000"/>
              </a:lnSpc>
              <a:spcBef>
                <a:spcPts val="1400"/>
              </a:spcBef>
              <a:spcAft>
                <a:spcPts val="0"/>
              </a:spcAft>
              <a:buSzPts val="1800"/>
              <a:buChar char="▪"/>
            </a:pPr>
            <a:r>
              <a:rPr lang="en-CA" sz="1800"/>
              <a:t>When the engine is not running, the reading on the manifold pressure gauge will be that of the existing atmospheric pressure. When the engine is running, the pressure inside the intake manifold is lower  than that of the outside atmospheric pressure because the pistons create a partial vacuum. </a:t>
            </a:r>
            <a:endParaRPr/>
          </a:p>
          <a:p>
            <a:pPr indent="-182880" lvl="0" marL="182880" rtl="0" algn="just">
              <a:lnSpc>
                <a:spcPct val="90000"/>
              </a:lnSpc>
              <a:spcBef>
                <a:spcPts val="1400"/>
              </a:spcBef>
              <a:spcAft>
                <a:spcPts val="0"/>
              </a:spcAft>
              <a:buSzPts val="1800"/>
              <a:buChar char="▪"/>
            </a:pPr>
            <a:r>
              <a:rPr lang="en-CA" sz="1800"/>
              <a:t>When increasing power, increase the rpm first and then the manifold pressure. </a:t>
            </a:r>
            <a:endParaRPr/>
          </a:p>
          <a:p>
            <a:pPr indent="-182880" lvl="0" marL="182880" rtl="0" algn="just">
              <a:lnSpc>
                <a:spcPct val="90000"/>
              </a:lnSpc>
              <a:spcBef>
                <a:spcPts val="1400"/>
              </a:spcBef>
              <a:spcAft>
                <a:spcPts val="0"/>
              </a:spcAft>
              <a:buSzPts val="1800"/>
              <a:buChar char="▪"/>
            </a:pPr>
            <a:r>
              <a:rPr lang="en-CA" sz="1800"/>
              <a:t>When decreasing power, decrease the manifold first and then the rpm. </a:t>
            </a:r>
            <a:endParaRPr/>
          </a:p>
        </p:txBody>
      </p:sp>
      <p:pic>
        <p:nvPicPr>
          <p:cNvPr descr="A white and black clock&#10;&#10;Description automatically generated" id="451" name="Google Shape;451;p59"/>
          <p:cNvPicPr preferRelativeResize="0"/>
          <p:nvPr/>
        </p:nvPicPr>
        <p:blipFill rotWithShape="1">
          <a:blip r:embed="rId3">
            <a:alphaModFix/>
          </a:blip>
          <a:srcRect b="17611" l="8423" r="18926" t="8353"/>
          <a:stretch/>
        </p:blipFill>
        <p:spPr>
          <a:xfrm>
            <a:off x="9722840" y="185080"/>
            <a:ext cx="1795244" cy="1763367"/>
          </a:xfrm>
          <a:prstGeom prst="flowChartConnector">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0" st="0"/>
                                            </p:txEl>
                                          </p:spTgt>
                                        </p:tgtEl>
                                        <p:attrNameLst>
                                          <p:attrName>style.visibility</p:attrName>
                                        </p:attrNameLst>
                                      </p:cBhvr>
                                      <p:to>
                                        <p:strVal val="visible"/>
                                      </p:to>
                                    </p:set>
                                    <p:animEffect filter="fade" transition="in">
                                      <p:cBhvr>
                                        <p:cTn dur="500"/>
                                        <p:tgtEl>
                                          <p:spTgt spid="45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1" st="1"/>
                                            </p:txEl>
                                          </p:spTgt>
                                        </p:tgtEl>
                                        <p:attrNameLst>
                                          <p:attrName>style.visibility</p:attrName>
                                        </p:attrNameLst>
                                      </p:cBhvr>
                                      <p:to>
                                        <p:strVal val="visible"/>
                                      </p:to>
                                    </p:set>
                                    <p:animEffect filter="fade" transition="in">
                                      <p:cBhvr>
                                        <p:cTn dur="500"/>
                                        <p:tgtEl>
                                          <p:spTgt spid="45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2" st="2"/>
                                            </p:txEl>
                                          </p:spTgt>
                                        </p:tgtEl>
                                        <p:attrNameLst>
                                          <p:attrName>style.visibility</p:attrName>
                                        </p:attrNameLst>
                                      </p:cBhvr>
                                      <p:to>
                                        <p:strVal val="visible"/>
                                      </p:to>
                                    </p:set>
                                    <p:animEffect filter="fade" transition="in">
                                      <p:cBhvr>
                                        <p:cTn dur="500"/>
                                        <p:tgtEl>
                                          <p:spTgt spid="45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3" st="3"/>
                                            </p:txEl>
                                          </p:spTgt>
                                        </p:tgtEl>
                                        <p:attrNameLst>
                                          <p:attrName>style.visibility</p:attrName>
                                        </p:attrNameLst>
                                      </p:cBhvr>
                                      <p:to>
                                        <p:strVal val="visible"/>
                                      </p:to>
                                    </p:set>
                                    <p:animEffect filter="fade" transition="in">
                                      <p:cBhvr>
                                        <p:cTn dur="500"/>
                                        <p:tgtEl>
                                          <p:spTgt spid="45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4" st="4"/>
                                            </p:txEl>
                                          </p:spTgt>
                                        </p:tgtEl>
                                        <p:attrNameLst>
                                          <p:attrName>style.visibility</p:attrName>
                                        </p:attrNameLst>
                                      </p:cBhvr>
                                      <p:to>
                                        <p:strVal val="visible"/>
                                      </p:to>
                                    </p:set>
                                    <p:animEffect filter="fade" transition="in">
                                      <p:cBhvr>
                                        <p:cTn dur="500"/>
                                        <p:tgtEl>
                                          <p:spTgt spid="450">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0">
                                            <p:txEl>
                                              <p:pRg end="5" st="5"/>
                                            </p:txEl>
                                          </p:spTgt>
                                        </p:tgtEl>
                                        <p:attrNameLst>
                                          <p:attrName>style.visibility</p:attrName>
                                        </p:attrNameLst>
                                      </p:cBhvr>
                                      <p:to>
                                        <p:strVal val="visible"/>
                                      </p:to>
                                    </p:set>
                                    <p:animEffect filter="fade" transition="in">
                                      <p:cBhvr>
                                        <p:cTn dur="500"/>
                                        <p:tgtEl>
                                          <p:spTgt spid="450">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AUXILIARY DRIVES </a:t>
            </a:r>
            <a:endParaRPr/>
          </a:p>
        </p:txBody>
      </p:sp>
      <p:sp>
        <p:nvSpPr>
          <p:cNvPr id="121" name="Google Shape;121;p6"/>
          <p:cNvSpPr txBox="1"/>
          <p:nvPr>
            <p:ph idx="1" type="body"/>
          </p:nvPr>
        </p:nvSpPr>
        <p:spPr>
          <a:xfrm>
            <a:off x="1202919" y="2651760"/>
            <a:ext cx="978408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crankshaft drives the propeller. It is also made to drive various auxiliary gears which in turn drive oil pumps, magnetos, generators, dynamos, air compressors, and other essential auxiliaries. </a:t>
            </a:r>
            <a:endParaRPr/>
          </a:p>
          <a:p>
            <a:pPr indent="-182880" lvl="0" marL="182880" rtl="0" algn="just">
              <a:lnSpc>
                <a:spcPct val="90000"/>
              </a:lnSpc>
              <a:spcBef>
                <a:spcPts val="1400"/>
              </a:spcBef>
              <a:spcAft>
                <a:spcPts val="0"/>
              </a:spcAft>
              <a:buSzPts val="1800"/>
              <a:buChar char="▪"/>
            </a:pPr>
            <a:r>
              <a:rPr lang="en-CA" sz="1800"/>
              <a:t>The auxiliary gears are generally grouped in a gearbox placed at the rear of the engine, to avoid increasing the frontal area. </a:t>
            </a:r>
            <a:endParaRPr/>
          </a:p>
          <a:p>
            <a:pPr indent="-182880" lvl="0" marL="182880" rtl="0" algn="just">
              <a:lnSpc>
                <a:spcPct val="90000"/>
              </a:lnSpc>
              <a:spcBef>
                <a:spcPts val="1400"/>
              </a:spcBef>
              <a:spcAft>
                <a:spcPts val="0"/>
              </a:spcAft>
              <a:buSzPts val="1800"/>
              <a:buChar char="▪"/>
            </a:pPr>
            <a:r>
              <a:rPr lang="en-CA" sz="1800"/>
              <a:t>In some cases a single flexible half-time shaft, driven by the crankshaft, is used to drive all the auxiliary gears.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0" st="0"/>
                                            </p:txEl>
                                          </p:spTgt>
                                        </p:tgtEl>
                                        <p:attrNameLst>
                                          <p:attrName>style.visibility</p:attrName>
                                        </p:attrNameLst>
                                      </p:cBhvr>
                                      <p:to>
                                        <p:strVal val="visible"/>
                                      </p:to>
                                    </p:set>
                                    <p:animEffect filter="fade" transition="in">
                                      <p:cBhvr>
                                        <p:cTn dur="500"/>
                                        <p:tgtEl>
                                          <p:spTgt spid="12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1" st="1"/>
                                            </p:txEl>
                                          </p:spTgt>
                                        </p:tgtEl>
                                        <p:attrNameLst>
                                          <p:attrName>style.visibility</p:attrName>
                                        </p:attrNameLst>
                                      </p:cBhvr>
                                      <p:to>
                                        <p:strVal val="visible"/>
                                      </p:to>
                                    </p:set>
                                    <p:animEffect filter="fade" transition="in">
                                      <p:cBhvr>
                                        <p:cTn dur="500"/>
                                        <p:tgtEl>
                                          <p:spTgt spid="12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2" st="2"/>
                                            </p:txEl>
                                          </p:spTgt>
                                        </p:tgtEl>
                                        <p:attrNameLst>
                                          <p:attrName>style.visibility</p:attrName>
                                        </p:attrNameLst>
                                      </p:cBhvr>
                                      <p:to>
                                        <p:strVal val="visible"/>
                                      </p:to>
                                    </p:set>
                                    <p:animEffect filter="fade" transition="in">
                                      <p:cBhvr>
                                        <p:cTn dur="500"/>
                                        <p:tgtEl>
                                          <p:spTgt spid="121">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5" name="Shape 455"/>
        <p:cNvGrpSpPr/>
        <p:nvPr/>
      </p:nvGrpSpPr>
      <p:grpSpPr>
        <a:xfrm>
          <a:off x="0" y="0"/>
          <a:ext cx="0" cy="0"/>
          <a:chOff x="0" y="0"/>
          <a:chExt cx="0" cy="0"/>
        </a:xfrm>
      </p:grpSpPr>
      <p:sp>
        <p:nvSpPr>
          <p:cNvPr id="456" name="Google Shape;456;p6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OPERATION OF THE ENGINE </a:t>
            </a:r>
            <a:endParaRPr/>
          </a:p>
        </p:txBody>
      </p:sp>
      <p:sp>
        <p:nvSpPr>
          <p:cNvPr id="457" name="Google Shape;457;p60"/>
          <p:cNvSpPr txBox="1"/>
          <p:nvPr>
            <p:ph idx="1" type="body"/>
          </p:nvPr>
        </p:nvSpPr>
        <p:spPr>
          <a:xfrm>
            <a:off x="1202919" y="2011680"/>
            <a:ext cx="6565287"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Never make abrupt movements on the throttle. Such action can lead to damage and eventual engine failure. </a:t>
            </a:r>
            <a:endParaRPr/>
          </a:p>
          <a:p>
            <a:pPr indent="-182880" lvl="0" marL="182880" rtl="0" algn="just">
              <a:lnSpc>
                <a:spcPct val="90000"/>
              </a:lnSpc>
              <a:spcBef>
                <a:spcPts val="1400"/>
              </a:spcBef>
              <a:spcAft>
                <a:spcPts val="0"/>
              </a:spcAft>
              <a:buSzPts val="1800"/>
              <a:buChar char="▪"/>
            </a:pPr>
            <a:r>
              <a:rPr lang="en-CA" sz="1800"/>
              <a:t>One take-off open the throttle slowly and steadily to take-off power. In this way, the engine is able to accelerate in rpm at the same pace as the advancing throttle; the increase in rpm and manifold pressure keep pace and there is little possibility of over boost of the engine cylinders; the propeller governor, propeller pitch control mechanism has adequate time to respond to the increasing rpm without risking overspeed condition and, temperature changes within the cylinder and piston assemblies take place more slowly reducing the possibility of overstress, cracking and breaking that are caused by very rapid temperature changes. </a:t>
            </a:r>
            <a:endParaRPr/>
          </a:p>
          <a:p>
            <a:pPr indent="-43179" lvl="0" marL="182880" rtl="0" algn="l">
              <a:lnSpc>
                <a:spcPct val="90000"/>
              </a:lnSpc>
              <a:spcBef>
                <a:spcPts val="1400"/>
              </a:spcBef>
              <a:spcAft>
                <a:spcPts val="0"/>
              </a:spcAft>
              <a:buSzPts val="2200"/>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7">
                                            <p:txEl>
                                              <p:pRg end="0" st="0"/>
                                            </p:txEl>
                                          </p:spTgt>
                                        </p:tgtEl>
                                        <p:attrNameLst>
                                          <p:attrName>style.visibility</p:attrName>
                                        </p:attrNameLst>
                                      </p:cBhvr>
                                      <p:to>
                                        <p:strVal val="visible"/>
                                      </p:to>
                                    </p:set>
                                    <p:animEffect filter="fade" transition="in">
                                      <p:cBhvr>
                                        <p:cTn dur="500"/>
                                        <p:tgtEl>
                                          <p:spTgt spid="45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7">
                                            <p:txEl>
                                              <p:pRg end="1" st="1"/>
                                            </p:txEl>
                                          </p:spTgt>
                                        </p:tgtEl>
                                        <p:attrNameLst>
                                          <p:attrName>style.visibility</p:attrName>
                                        </p:attrNameLst>
                                      </p:cBhvr>
                                      <p:to>
                                        <p:strVal val="visible"/>
                                      </p:to>
                                    </p:set>
                                    <p:animEffect filter="fade" transition="in">
                                      <p:cBhvr>
                                        <p:cTn dur="500"/>
                                        <p:tgtEl>
                                          <p:spTgt spid="45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7">
                                            <p:txEl>
                                              <p:pRg end="2" st="2"/>
                                            </p:txEl>
                                          </p:spTgt>
                                        </p:tgtEl>
                                        <p:attrNameLst>
                                          <p:attrName>style.visibility</p:attrName>
                                        </p:attrNameLst>
                                      </p:cBhvr>
                                      <p:to>
                                        <p:strVal val="visible"/>
                                      </p:to>
                                    </p:set>
                                    <p:animEffect filter="fade" transition="in">
                                      <p:cBhvr>
                                        <p:cTn dur="500"/>
                                        <p:tgtEl>
                                          <p:spTgt spid="457">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1" name="Shape 461"/>
        <p:cNvGrpSpPr/>
        <p:nvPr/>
      </p:nvGrpSpPr>
      <p:grpSpPr>
        <a:xfrm>
          <a:off x="0" y="0"/>
          <a:ext cx="0" cy="0"/>
          <a:chOff x="0" y="0"/>
          <a:chExt cx="0" cy="0"/>
        </a:xfrm>
      </p:grpSpPr>
      <p:sp>
        <p:nvSpPr>
          <p:cNvPr id="462" name="Google Shape;462;p6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MAINTENANCE AND CARE </a:t>
            </a:r>
            <a:endParaRPr/>
          </a:p>
        </p:txBody>
      </p:sp>
      <p:sp>
        <p:nvSpPr>
          <p:cNvPr id="463" name="Google Shape;463;p61"/>
          <p:cNvSpPr txBox="1"/>
          <p:nvPr>
            <p:ph idx="1" type="body"/>
          </p:nvPr>
        </p:nvSpPr>
        <p:spPr>
          <a:xfrm>
            <a:off x="1202919" y="2011680"/>
            <a:ext cx="803336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Change oils at intervals recommended</a:t>
            </a:r>
            <a:endParaRPr/>
          </a:p>
          <a:p>
            <a:pPr indent="-182880" lvl="0" marL="182880" rtl="0" algn="just">
              <a:lnSpc>
                <a:spcPct val="90000"/>
              </a:lnSpc>
              <a:spcBef>
                <a:spcPts val="1400"/>
              </a:spcBef>
              <a:spcAft>
                <a:spcPts val="0"/>
              </a:spcAft>
              <a:buSzPts val="1800"/>
              <a:buChar char="▪"/>
            </a:pPr>
            <a:r>
              <a:rPr lang="en-CA" sz="1800"/>
              <a:t>Installation of auxiliary oil filters are recommended to assist in preventing foreign matters from circulating through the engine and causing excessive wear. </a:t>
            </a:r>
            <a:endParaRPr/>
          </a:p>
          <a:p>
            <a:pPr indent="-182880" lvl="0" marL="182880" rtl="0" algn="just">
              <a:lnSpc>
                <a:spcPct val="90000"/>
              </a:lnSpc>
              <a:spcBef>
                <a:spcPts val="1400"/>
              </a:spcBef>
              <a:spcAft>
                <a:spcPts val="0"/>
              </a:spcAft>
              <a:buSzPts val="1800"/>
              <a:buChar char="▪"/>
            </a:pPr>
            <a:r>
              <a:rPr lang="en-CA" sz="1800"/>
              <a:t>All oil filters should be regularly inspected and cleaned. </a:t>
            </a:r>
            <a:endParaRPr/>
          </a:p>
          <a:p>
            <a:pPr indent="-182880" lvl="0" marL="182880" rtl="0" algn="just">
              <a:lnSpc>
                <a:spcPct val="90000"/>
              </a:lnSpc>
              <a:spcBef>
                <a:spcPts val="1400"/>
              </a:spcBef>
              <a:spcAft>
                <a:spcPts val="0"/>
              </a:spcAft>
              <a:buSzPts val="1800"/>
              <a:buChar char="▪"/>
            </a:pPr>
            <a:r>
              <a:rPr lang="en-CA" sz="1800"/>
              <a:t>Service spark plugs regularly and replace them when they are work to their limits. </a:t>
            </a:r>
            <a:endParaRPr/>
          </a:p>
          <a:p>
            <a:pPr indent="-182880" lvl="0" marL="182880" rtl="0" algn="just">
              <a:lnSpc>
                <a:spcPct val="90000"/>
              </a:lnSpc>
              <a:spcBef>
                <a:spcPts val="1400"/>
              </a:spcBef>
              <a:spcAft>
                <a:spcPts val="0"/>
              </a:spcAft>
              <a:buSzPts val="1800"/>
              <a:buChar char="▪"/>
            </a:pPr>
            <a:r>
              <a:rPr lang="en-CA" sz="1800"/>
              <a:t>Inspect ignition harness regularly to assure against worn insulation and seals that would cause misfiring.</a:t>
            </a:r>
            <a:endParaRPr/>
          </a:p>
          <a:p>
            <a:pPr indent="-182880" lvl="0" marL="182880" rtl="0" algn="just">
              <a:lnSpc>
                <a:spcPct val="90000"/>
              </a:lnSpc>
              <a:spcBef>
                <a:spcPts val="1400"/>
              </a:spcBef>
              <a:spcAft>
                <a:spcPts val="0"/>
              </a:spcAft>
              <a:buSzPts val="1800"/>
              <a:buChar char="▪"/>
            </a:pPr>
            <a:r>
              <a:rPr lang="en-CA" sz="1800"/>
              <a:t>Have the magneto points and timing checked as recommended and have a compression check run regularly.</a:t>
            </a:r>
            <a:endParaRPr/>
          </a:p>
          <a:p>
            <a:pPr indent="-182880" lvl="0" marL="182880" rtl="0" algn="just">
              <a:lnSpc>
                <a:spcPct val="90000"/>
              </a:lnSpc>
              <a:spcBef>
                <a:spcPts val="1400"/>
              </a:spcBef>
              <a:spcAft>
                <a:spcPts val="0"/>
              </a:spcAft>
              <a:buSzPts val="1800"/>
              <a:buChar char="▪"/>
            </a:pPr>
            <a:r>
              <a:rPr lang="en-CA" sz="1800"/>
              <a:t>Check the intake manifold periodically to be sure there are no loose connections. </a:t>
            </a:r>
            <a:endParaRPr/>
          </a:p>
          <a:p>
            <a:pPr indent="-182880" lvl="0" marL="182880" rtl="0" algn="just">
              <a:lnSpc>
                <a:spcPct val="90000"/>
              </a:lnSpc>
              <a:spcBef>
                <a:spcPts val="1400"/>
              </a:spcBef>
              <a:spcAft>
                <a:spcPts val="0"/>
              </a:spcAft>
              <a:buSzPts val="1800"/>
              <a:buChar char="▪"/>
            </a:pPr>
            <a:r>
              <a:rPr lang="en-CA" sz="1800"/>
              <a:t>Air inlet filter screens should be cleaned regularly so they can perform their function of keeping sand and dust from entering the induction system.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0" st="0"/>
                                            </p:txEl>
                                          </p:spTgt>
                                        </p:tgtEl>
                                        <p:attrNameLst>
                                          <p:attrName>style.visibility</p:attrName>
                                        </p:attrNameLst>
                                      </p:cBhvr>
                                      <p:to>
                                        <p:strVal val="visible"/>
                                      </p:to>
                                    </p:set>
                                    <p:animEffect filter="fade" transition="in">
                                      <p:cBhvr>
                                        <p:cTn dur="500"/>
                                        <p:tgtEl>
                                          <p:spTgt spid="46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1" st="1"/>
                                            </p:txEl>
                                          </p:spTgt>
                                        </p:tgtEl>
                                        <p:attrNameLst>
                                          <p:attrName>style.visibility</p:attrName>
                                        </p:attrNameLst>
                                      </p:cBhvr>
                                      <p:to>
                                        <p:strVal val="visible"/>
                                      </p:to>
                                    </p:set>
                                    <p:animEffect filter="fade" transition="in">
                                      <p:cBhvr>
                                        <p:cTn dur="500"/>
                                        <p:tgtEl>
                                          <p:spTgt spid="46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2" st="2"/>
                                            </p:txEl>
                                          </p:spTgt>
                                        </p:tgtEl>
                                        <p:attrNameLst>
                                          <p:attrName>style.visibility</p:attrName>
                                        </p:attrNameLst>
                                      </p:cBhvr>
                                      <p:to>
                                        <p:strVal val="visible"/>
                                      </p:to>
                                    </p:set>
                                    <p:animEffect filter="fade" transition="in">
                                      <p:cBhvr>
                                        <p:cTn dur="500"/>
                                        <p:tgtEl>
                                          <p:spTgt spid="46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3" st="3"/>
                                            </p:txEl>
                                          </p:spTgt>
                                        </p:tgtEl>
                                        <p:attrNameLst>
                                          <p:attrName>style.visibility</p:attrName>
                                        </p:attrNameLst>
                                      </p:cBhvr>
                                      <p:to>
                                        <p:strVal val="visible"/>
                                      </p:to>
                                    </p:set>
                                    <p:animEffect filter="fade" transition="in">
                                      <p:cBhvr>
                                        <p:cTn dur="500"/>
                                        <p:tgtEl>
                                          <p:spTgt spid="46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4" st="4"/>
                                            </p:txEl>
                                          </p:spTgt>
                                        </p:tgtEl>
                                        <p:attrNameLst>
                                          <p:attrName>style.visibility</p:attrName>
                                        </p:attrNameLst>
                                      </p:cBhvr>
                                      <p:to>
                                        <p:strVal val="visible"/>
                                      </p:to>
                                    </p:set>
                                    <p:animEffect filter="fade" transition="in">
                                      <p:cBhvr>
                                        <p:cTn dur="500"/>
                                        <p:tgtEl>
                                          <p:spTgt spid="46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5" st="5"/>
                                            </p:txEl>
                                          </p:spTgt>
                                        </p:tgtEl>
                                        <p:attrNameLst>
                                          <p:attrName>style.visibility</p:attrName>
                                        </p:attrNameLst>
                                      </p:cBhvr>
                                      <p:to>
                                        <p:strVal val="visible"/>
                                      </p:to>
                                    </p:set>
                                    <p:animEffect filter="fade" transition="in">
                                      <p:cBhvr>
                                        <p:cTn dur="500"/>
                                        <p:tgtEl>
                                          <p:spTgt spid="463">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6" st="6"/>
                                            </p:txEl>
                                          </p:spTgt>
                                        </p:tgtEl>
                                        <p:attrNameLst>
                                          <p:attrName>style.visibility</p:attrName>
                                        </p:attrNameLst>
                                      </p:cBhvr>
                                      <p:to>
                                        <p:strVal val="visible"/>
                                      </p:to>
                                    </p:set>
                                    <p:animEffect filter="fade" transition="in">
                                      <p:cBhvr>
                                        <p:cTn dur="500"/>
                                        <p:tgtEl>
                                          <p:spTgt spid="463">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xEl>
                                              <p:pRg end="7" st="7"/>
                                            </p:txEl>
                                          </p:spTgt>
                                        </p:tgtEl>
                                        <p:attrNameLst>
                                          <p:attrName>style.visibility</p:attrName>
                                        </p:attrNameLst>
                                      </p:cBhvr>
                                      <p:to>
                                        <p:strVal val="visible"/>
                                      </p:to>
                                    </p:set>
                                    <p:animEffect filter="fade" transition="in">
                                      <p:cBhvr>
                                        <p:cTn dur="500"/>
                                        <p:tgtEl>
                                          <p:spTgt spid="463">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7" name="Shape 467"/>
        <p:cNvGrpSpPr/>
        <p:nvPr/>
      </p:nvGrpSpPr>
      <p:grpSpPr>
        <a:xfrm>
          <a:off x="0" y="0"/>
          <a:ext cx="0" cy="0"/>
          <a:chOff x="0" y="0"/>
          <a:chExt cx="0" cy="0"/>
        </a:xfrm>
      </p:grpSpPr>
      <p:sp>
        <p:nvSpPr>
          <p:cNvPr id="468" name="Google Shape;468;p6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SHOCK COOLING AND THERMAL STRESS </a:t>
            </a:r>
            <a:endParaRPr/>
          </a:p>
        </p:txBody>
      </p:sp>
      <p:sp>
        <p:nvSpPr>
          <p:cNvPr id="469" name="Google Shape;469;p62"/>
          <p:cNvSpPr txBox="1"/>
          <p:nvPr>
            <p:ph idx="1" type="body"/>
          </p:nvPr>
        </p:nvSpPr>
        <p:spPr>
          <a:xfrm>
            <a:off x="553673" y="2011680"/>
            <a:ext cx="9680896"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lang="en-CA" sz="1800"/>
              <a:t>Thermal stress occurs in the cylinders through shock cooling, the rapid changing of the engine operating temperatures. </a:t>
            </a:r>
            <a:endParaRPr/>
          </a:p>
          <a:p>
            <a:pPr indent="-182880" lvl="0" marL="182880" rtl="0" algn="just">
              <a:lnSpc>
                <a:spcPct val="90000"/>
              </a:lnSpc>
              <a:spcBef>
                <a:spcPts val="1400"/>
              </a:spcBef>
              <a:spcAft>
                <a:spcPts val="0"/>
              </a:spcAft>
              <a:buSzPts val="1800"/>
              <a:buChar char="▪"/>
            </a:pPr>
            <a:r>
              <a:rPr lang="en-CA" sz="1800"/>
              <a:t>Shock cooling may occur when a pilot closes the throttle to idle thereafter immediately entering a high speed descent.</a:t>
            </a:r>
            <a:endParaRPr/>
          </a:p>
          <a:p>
            <a:pPr indent="-182880" lvl="0" marL="182880" rtl="0" algn="just">
              <a:lnSpc>
                <a:spcPct val="90000"/>
              </a:lnSpc>
              <a:spcBef>
                <a:spcPts val="1400"/>
              </a:spcBef>
              <a:spcAft>
                <a:spcPts val="0"/>
              </a:spcAft>
              <a:buSzPts val="1800"/>
              <a:buChar char="▪"/>
            </a:pPr>
            <a:r>
              <a:rPr lang="en-CA" sz="1800"/>
              <a:t> Such stress on the engine reduces cylinder head durability due to the low cycle thermal stress being superimposed upon the high cycle mechanical stress of combustion pressure. </a:t>
            </a:r>
            <a:endParaRPr/>
          </a:p>
          <a:p>
            <a:pPr indent="-182880" lvl="0" marL="182880" rtl="0" algn="just">
              <a:lnSpc>
                <a:spcPct val="90000"/>
              </a:lnSpc>
              <a:spcBef>
                <a:spcPts val="1400"/>
              </a:spcBef>
              <a:spcAft>
                <a:spcPts val="0"/>
              </a:spcAft>
              <a:buSzPts val="1800"/>
              <a:buChar char="▪"/>
            </a:pPr>
            <a:r>
              <a:rPr lang="en-CA" sz="1800"/>
              <a:t>The correct procedure to prevent shock cooling and thermal stress is for the pilot to plan descents and approaches as far back from the intended landing area as possible, and to keep adjusting the mixture control to maintain the exhaust gas temperatures from cruise. In this way, power is gradually reduced and no abrupt changes in engine temperatures are being adequately maintained during descents.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9">
                                            <p:txEl>
                                              <p:pRg end="0" st="0"/>
                                            </p:txEl>
                                          </p:spTgt>
                                        </p:tgtEl>
                                        <p:attrNameLst>
                                          <p:attrName>style.visibility</p:attrName>
                                        </p:attrNameLst>
                                      </p:cBhvr>
                                      <p:to>
                                        <p:strVal val="visible"/>
                                      </p:to>
                                    </p:set>
                                    <p:animEffect filter="fade" transition="in">
                                      <p:cBhvr>
                                        <p:cTn dur="500"/>
                                        <p:tgtEl>
                                          <p:spTgt spid="46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9">
                                            <p:txEl>
                                              <p:pRg end="1" st="1"/>
                                            </p:txEl>
                                          </p:spTgt>
                                        </p:tgtEl>
                                        <p:attrNameLst>
                                          <p:attrName>style.visibility</p:attrName>
                                        </p:attrNameLst>
                                      </p:cBhvr>
                                      <p:to>
                                        <p:strVal val="visible"/>
                                      </p:to>
                                    </p:set>
                                    <p:animEffect filter="fade" transition="in">
                                      <p:cBhvr>
                                        <p:cTn dur="500"/>
                                        <p:tgtEl>
                                          <p:spTgt spid="46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9">
                                            <p:txEl>
                                              <p:pRg end="2" st="2"/>
                                            </p:txEl>
                                          </p:spTgt>
                                        </p:tgtEl>
                                        <p:attrNameLst>
                                          <p:attrName>style.visibility</p:attrName>
                                        </p:attrNameLst>
                                      </p:cBhvr>
                                      <p:to>
                                        <p:strVal val="visible"/>
                                      </p:to>
                                    </p:set>
                                    <p:animEffect filter="fade" transition="in">
                                      <p:cBhvr>
                                        <p:cTn dur="500"/>
                                        <p:tgtEl>
                                          <p:spTgt spid="46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9">
                                            <p:txEl>
                                              <p:pRg end="3" st="3"/>
                                            </p:txEl>
                                          </p:spTgt>
                                        </p:tgtEl>
                                        <p:attrNameLst>
                                          <p:attrName>style.visibility</p:attrName>
                                        </p:attrNameLst>
                                      </p:cBhvr>
                                      <p:to>
                                        <p:strVal val="visible"/>
                                      </p:to>
                                    </p:set>
                                    <p:animEffect filter="fade" transition="in">
                                      <p:cBhvr>
                                        <p:cTn dur="500"/>
                                        <p:tgtEl>
                                          <p:spTgt spid="46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3" name="Shape 473"/>
        <p:cNvGrpSpPr/>
        <p:nvPr/>
      </p:nvGrpSpPr>
      <p:grpSpPr>
        <a:xfrm>
          <a:off x="0" y="0"/>
          <a:ext cx="0" cy="0"/>
          <a:chOff x="0" y="0"/>
          <a:chExt cx="0" cy="0"/>
        </a:xfrm>
      </p:grpSpPr>
      <p:sp>
        <p:nvSpPr>
          <p:cNvPr id="474" name="Google Shape;474;p6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MANAGEMENT CONSIDERATIONS </a:t>
            </a:r>
            <a:endParaRPr/>
          </a:p>
        </p:txBody>
      </p:sp>
      <p:sp>
        <p:nvSpPr>
          <p:cNvPr id="475" name="Google Shape;475;p63"/>
          <p:cNvSpPr txBox="1"/>
          <p:nvPr>
            <p:ph idx="1" type="body"/>
          </p:nvPr>
        </p:nvSpPr>
        <p:spPr>
          <a:xfrm>
            <a:off x="62016" y="1852289"/>
            <a:ext cx="11120509"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100000"/>
              </a:lnSpc>
              <a:spcBef>
                <a:spcPts val="0"/>
              </a:spcBef>
              <a:spcAft>
                <a:spcPts val="0"/>
              </a:spcAft>
              <a:buSzPts val="1800"/>
              <a:buFont typeface="Noto Sans Symbols"/>
              <a:buChar char="❑"/>
            </a:pPr>
            <a:r>
              <a:rPr lang="en-CA" sz="1800"/>
              <a:t>Be familiar withy your aircrafts fuel system and its operation</a:t>
            </a:r>
            <a:endParaRPr/>
          </a:p>
          <a:p>
            <a:pPr indent="-182880" lvl="0" marL="182880" rtl="0" algn="just">
              <a:lnSpc>
                <a:spcPct val="100000"/>
              </a:lnSpc>
              <a:spcBef>
                <a:spcPts val="0"/>
              </a:spcBef>
              <a:spcAft>
                <a:spcPts val="0"/>
              </a:spcAft>
              <a:buSzPts val="1800"/>
              <a:buFont typeface="Noto Sans Symbols"/>
              <a:buChar char="❑"/>
            </a:pPr>
            <a:r>
              <a:rPr lang="en-CA" sz="1800"/>
              <a:t>Know the engines hourly fuel consumption</a:t>
            </a:r>
            <a:endParaRPr/>
          </a:p>
          <a:p>
            <a:pPr indent="-182880" lvl="0" marL="182880" rtl="0" algn="just">
              <a:lnSpc>
                <a:spcPct val="100000"/>
              </a:lnSpc>
              <a:spcBef>
                <a:spcPts val="0"/>
              </a:spcBef>
              <a:spcAft>
                <a:spcPts val="0"/>
              </a:spcAft>
              <a:buSzPts val="1800"/>
              <a:buFont typeface="Noto Sans Symbols"/>
              <a:buChar char="❑"/>
            </a:pPr>
            <a:r>
              <a:rPr lang="en-CA" sz="1800"/>
              <a:t>Check you fuel supply visually </a:t>
            </a:r>
            <a:endParaRPr/>
          </a:p>
          <a:p>
            <a:pPr indent="-182880" lvl="0" marL="182880" rtl="0" algn="just">
              <a:lnSpc>
                <a:spcPct val="100000"/>
              </a:lnSpc>
              <a:spcBef>
                <a:spcPts val="0"/>
              </a:spcBef>
              <a:spcAft>
                <a:spcPts val="0"/>
              </a:spcAft>
              <a:buSzPts val="1800"/>
              <a:buFont typeface="Noto Sans Symbols"/>
              <a:buChar char="❑"/>
            </a:pPr>
            <a:r>
              <a:rPr lang="en-CA" sz="1800"/>
              <a:t>Check fuel tank vent is clear of obstruction</a:t>
            </a:r>
            <a:endParaRPr/>
          </a:p>
          <a:p>
            <a:pPr indent="-182880" lvl="0" marL="182880" rtl="0" algn="just">
              <a:lnSpc>
                <a:spcPct val="100000"/>
              </a:lnSpc>
              <a:spcBef>
                <a:spcPts val="0"/>
              </a:spcBef>
              <a:spcAft>
                <a:spcPts val="0"/>
              </a:spcAft>
              <a:buSzPts val="1800"/>
              <a:buFont typeface="Noto Sans Symbols"/>
              <a:buChar char="❑"/>
            </a:pPr>
            <a:r>
              <a:rPr lang="en-CA" sz="1800"/>
              <a:t>Visually check the fuel selector valve when changing tanks</a:t>
            </a:r>
            <a:endParaRPr/>
          </a:p>
          <a:p>
            <a:pPr indent="-182880" lvl="0" marL="182880" rtl="0" algn="just">
              <a:lnSpc>
                <a:spcPct val="100000"/>
              </a:lnSpc>
              <a:spcBef>
                <a:spcPts val="0"/>
              </a:spcBef>
              <a:spcAft>
                <a:spcPts val="0"/>
              </a:spcAft>
              <a:buSzPts val="1800"/>
              <a:buFont typeface="Noto Sans Symbols"/>
              <a:buChar char="❑"/>
            </a:pPr>
            <a:r>
              <a:rPr lang="en-CA" sz="1800"/>
              <a:t>Make sure, in aircraft with a fuel gauge indicator selector, to change both the indicator selector and the fuel valve selector in switching tanks</a:t>
            </a:r>
            <a:endParaRPr/>
          </a:p>
          <a:p>
            <a:pPr indent="-182880" lvl="0" marL="182880" rtl="0" algn="just">
              <a:lnSpc>
                <a:spcPct val="100000"/>
              </a:lnSpc>
              <a:spcBef>
                <a:spcPts val="0"/>
              </a:spcBef>
              <a:spcAft>
                <a:spcPts val="0"/>
              </a:spcAft>
              <a:buSzPts val="1800"/>
              <a:buFont typeface="Noto Sans Symbols"/>
              <a:buChar char="❑"/>
            </a:pPr>
            <a:r>
              <a:rPr lang="en-CA" sz="1800"/>
              <a:t>Learn how to use mixture control properly</a:t>
            </a:r>
            <a:endParaRPr/>
          </a:p>
          <a:p>
            <a:pPr indent="-182880" lvl="0" marL="182880" rtl="0" algn="just">
              <a:lnSpc>
                <a:spcPct val="100000"/>
              </a:lnSpc>
              <a:spcBef>
                <a:spcPts val="0"/>
              </a:spcBef>
              <a:spcAft>
                <a:spcPts val="0"/>
              </a:spcAft>
              <a:buSzPts val="1800"/>
              <a:buFont typeface="Noto Sans Symbols"/>
              <a:buChar char="❑"/>
            </a:pPr>
            <a:r>
              <a:rPr lang="en-CA" sz="1800"/>
              <a:t>Keep the tanks full when the aircraft is not in use. </a:t>
            </a:r>
            <a:endParaRPr/>
          </a:p>
          <a:p>
            <a:pPr indent="-182880" lvl="0" marL="182880" rtl="0" algn="just">
              <a:lnSpc>
                <a:spcPct val="100000"/>
              </a:lnSpc>
              <a:spcBef>
                <a:spcPts val="0"/>
              </a:spcBef>
              <a:spcAft>
                <a:spcPts val="0"/>
              </a:spcAft>
              <a:buSzPts val="1800"/>
              <a:buFont typeface="Noto Sans Symbols"/>
              <a:buChar char="❑"/>
            </a:pPr>
            <a:r>
              <a:rPr lang="en-CA" sz="1800"/>
              <a:t>Periodically inspect and clean all fuel strainers</a:t>
            </a:r>
            <a:endParaRPr/>
          </a:p>
          <a:p>
            <a:pPr indent="-182880" lvl="0" marL="182880" rtl="0" algn="just">
              <a:lnSpc>
                <a:spcPct val="100000"/>
              </a:lnSpc>
              <a:spcBef>
                <a:spcPts val="0"/>
              </a:spcBef>
              <a:spcAft>
                <a:spcPts val="0"/>
              </a:spcAft>
              <a:buSzPts val="1800"/>
              <a:buFont typeface="Noto Sans Symbols"/>
              <a:buChar char="❑"/>
            </a:pPr>
            <a:r>
              <a:rPr lang="en-CA" sz="1800"/>
              <a:t>Practice good housekeeping in your routine maintenance </a:t>
            </a:r>
            <a:endParaRPr/>
          </a:p>
          <a:p>
            <a:pPr indent="-182880" lvl="0" marL="182880" rtl="0" algn="just">
              <a:lnSpc>
                <a:spcPct val="100000"/>
              </a:lnSpc>
              <a:spcBef>
                <a:spcPts val="0"/>
              </a:spcBef>
              <a:spcAft>
                <a:spcPts val="0"/>
              </a:spcAft>
              <a:buSzPts val="1800"/>
              <a:buFont typeface="Noto Sans Symbols"/>
              <a:buChar char="❑"/>
            </a:pPr>
            <a:r>
              <a:rPr lang="en-CA" sz="1800"/>
              <a:t>Calculate your useable fuel as 75% of your total capacity.</a:t>
            </a:r>
            <a:endParaRPr/>
          </a:p>
          <a:p>
            <a:pPr indent="-182880" lvl="0" marL="182880" rtl="0" algn="just">
              <a:lnSpc>
                <a:spcPct val="100000"/>
              </a:lnSpc>
              <a:spcBef>
                <a:spcPts val="0"/>
              </a:spcBef>
              <a:spcAft>
                <a:spcPts val="0"/>
              </a:spcAft>
              <a:buSzPts val="1800"/>
              <a:buFont typeface="Noto Sans Symbols"/>
              <a:buChar char="❑"/>
            </a:pPr>
            <a:r>
              <a:rPr lang="en-CA" sz="1800"/>
              <a:t>Exercise care in flight planning</a:t>
            </a:r>
            <a:endParaRPr/>
          </a:p>
          <a:p>
            <a:pPr indent="-182880" lvl="0" marL="182880" rtl="0" algn="just">
              <a:lnSpc>
                <a:spcPct val="100000"/>
              </a:lnSpc>
              <a:spcBef>
                <a:spcPts val="0"/>
              </a:spcBef>
              <a:spcAft>
                <a:spcPts val="0"/>
              </a:spcAft>
              <a:buSzPts val="1800"/>
              <a:buFont typeface="Noto Sans Symbols"/>
              <a:buChar char="❑"/>
            </a:pPr>
            <a:r>
              <a:rPr lang="en-CA" sz="1800"/>
              <a:t>Use only the fuel recommended by the engine manufacturer</a:t>
            </a:r>
            <a:endParaRPr/>
          </a:p>
          <a:p>
            <a:pPr indent="-182880" lvl="0" marL="182880" rtl="0" algn="just">
              <a:lnSpc>
                <a:spcPct val="100000"/>
              </a:lnSpc>
              <a:spcBef>
                <a:spcPts val="0"/>
              </a:spcBef>
              <a:spcAft>
                <a:spcPts val="0"/>
              </a:spcAft>
              <a:buSzPts val="1800"/>
              <a:buFont typeface="Noto Sans Symbols"/>
              <a:buChar char="❑"/>
            </a:pPr>
            <a:r>
              <a:rPr lang="en-CA" sz="1800"/>
              <a:t>Filter all fuel entering the tanks</a:t>
            </a:r>
            <a:endParaRPr/>
          </a:p>
          <a:p>
            <a:pPr indent="-182880" lvl="0" marL="182880" rtl="0" algn="just">
              <a:lnSpc>
                <a:spcPct val="100000"/>
              </a:lnSpc>
              <a:spcBef>
                <a:spcPts val="0"/>
              </a:spcBef>
              <a:spcAft>
                <a:spcPts val="0"/>
              </a:spcAft>
              <a:buSzPts val="1800"/>
              <a:buFont typeface="Noto Sans Symbols"/>
              <a:buChar char="❑"/>
            </a:pPr>
            <a:r>
              <a:rPr lang="en-CA" sz="1800"/>
              <a:t>Drain fuel sumps regularly on pre-flight checks.</a:t>
            </a:r>
            <a:endParaRPr/>
          </a:p>
          <a:p>
            <a:pPr indent="-182880" lvl="0" marL="182880" rtl="0" algn="just">
              <a:lnSpc>
                <a:spcPct val="100000"/>
              </a:lnSpc>
              <a:spcBef>
                <a:spcPts val="0"/>
              </a:spcBef>
              <a:spcAft>
                <a:spcPts val="0"/>
              </a:spcAft>
              <a:buSzPts val="1800"/>
              <a:buFont typeface="Noto Sans Symbols"/>
              <a:buChar char="❑"/>
            </a:pPr>
            <a:r>
              <a:rPr lang="en-CA" sz="1800"/>
              <a:t>Assure sump drains are fully closed after draining. Land somewhere short of your planned destination if the flight has been slower than anticipated and there is any doubt that you have enough fuel to complete the entire trip. </a:t>
            </a:r>
            <a:endParaRPr/>
          </a:p>
          <a:p>
            <a:pPr indent="-68579" lvl="0" marL="182880" rtl="0" algn="l">
              <a:lnSpc>
                <a:spcPct val="100000"/>
              </a:lnSpc>
              <a:spcBef>
                <a:spcPts val="0"/>
              </a:spcBef>
              <a:spcAft>
                <a:spcPts val="0"/>
              </a:spcAft>
              <a:buSzPts val="1800"/>
              <a:buFont typeface="Noto Sans Symbols"/>
              <a:buNone/>
            </a:pPr>
            <a:r>
              <a:t/>
            </a:r>
            <a:endParaRPr sz="1800"/>
          </a:p>
          <a:p>
            <a:pPr indent="-68579" lvl="0" marL="182880" rtl="0" algn="l">
              <a:lnSpc>
                <a:spcPct val="100000"/>
              </a:lnSpc>
              <a:spcBef>
                <a:spcPts val="0"/>
              </a:spcBef>
              <a:spcAft>
                <a:spcPts val="0"/>
              </a:spcAft>
              <a:buSzPts val="1800"/>
              <a:buFont typeface="Noto Sans Symbols"/>
              <a:buNone/>
            </a:pPr>
            <a:r>
              <a:t/>
            </a:r>
            <a:endParaRPr sz="1800"/>
          </a:p>
          <a:p>
            <a:pPr indent="-68579" lvl="0" marL="182880" rtl="0" algn="l">
              <a:lnSpc>
                <a:spcPct val="100000"/>
              </a:lnSpc>
              <a:spcBef>
                <a:spcPts val="0"/>
              </a:spcBef>
              <a:spcAft>
                <a:spcPts val="0"/>
              </a:spcAft>
              <a:buSzPts val="1800"/>
              <a:buNone/>
            </a:pPr>
            <a:r>
              <a:t/>
            </a:r>
            <a:endParaRPr sz="1800"/>
          </a:p>
          <a:p>
            <a:pPr indent="-68579" lvl="0" marL="182880" rtl="0" algn="l">
              <a:lnSpc>
                <a:spcPct val="100000"/>
              </a:lnSpc>
              <a:spcBef>
                <a:spcPts val="0"/>
              </a:spcBef>
              <a:spcAft>
                <a:spcPts val="0"/>
              </a:spcAft>
              <a:buSzPts val="1800"/>
              <a:buNone/>
            </a:pPr>
            <a:r>
              <a:t/>
            </a:r>
            <a:endParaRPr sz="1800"/>
          </a:p>
          <a:p>
            <a:pPr indent="-68579" lvl="0" marL="182880" rtl="0" algn="l">
              <a:lnSpc>
                <a:spcPct val="100000"/>
              </a:lnSpc>
              <a:spcBef>
                <a:spcPts val="0"/>
              </a:spcBef>
              <a:spcAft>
                <a:spcPts val="0"/>
              </a:spcAft>
              <a:buSzPts val="1800"/>
              <a:buNone/>
            </a:pPr>
            <a:r>
              <a:t/>
            </a:r>
            <a:endParaRPr sz="1800"/>
          </a:p>
          <a:p>
            <a:pPr indent="-68579" lvl="0" marL="182880" rtl="0" algn="l">
              <a:lnSpc>
                <a:spcPct val="90000"/>
              </a:lnSpc>
              <a:spcBef>
                <a:spcPts val="1200"/>
              </a:spcBef>
              <a:spcAft>
                <a:spcPts val="0"/>
              </a:spcAft>
              <a:buSzPts val="1800"/>
              <a:buNone/>
            </a:pPr>
            <a:r>
              <a:t/>
            </a:r>
            <a:endParaRPr sz="1800"/>
          </a:p>
          <a:p>
            <a:pPr indent="-68579" lvl="0" marL="182880" rtl="0" algn="l">
              <a:lnSpc>
                <a:spcPct val="90000"/>
              </a:lnSpc>
              <a:spcBef>
                <a:spcPts val="1400"/>
              </a:spcBef>
              <a:spcAft>
                <a:spcPts val="0"/>
              </a:spcAft>
              <a:buSzPts val="1800"/>
              <a:buNone/>
            </a:pPr>
            <a:r>
              <a:t/>
            </a:r>
            <a:endParaRPr sz="1800"/>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0" st="0"/>
                                            </p:txEl>
                                          </p:spTgt>
                                        </p:tgtEl>
                                        <p:attrNameLst>
                                          <p:attrName>style.visibility</p:attrName>
                                        </p:attrNameLst>
                                      </p:cBhvr>
                                      <p:to>
                                        <p:strVal val="visible"/>
                                      </p:to>
                                    </p:set>
                                    <p:animEffect filter="fade" transition="in">
                                      <p:cBhvr>
                                        <p:cTn dur="500"/>
                                        <p:tgtEl>
                                          <p:spTgt spid="47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 st="1"/>
                                            </p:txEl>
                                          </p:spTgt>
                                        </p:tgtEl>
                                        <p:attrNameLst>
                                          <p:attrName>style.visibility</p:attrName>
                                        </p:attrNameLst>
                                      </p:cBhvr>
                                      <p:to>
                                        <p:strVal val="visible"/>
                                      </p:to>
                                    </p:set>
                                    <p:animEffect filter="fade" transition="in">
                                      <p:cBhvr>
                                        <p:cTn dur="500"/>
                                        <p:tgtEl>
                                          <p:spTgt spid="47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2" st="2"/>
                                            </p:txEl>
                                          </p:spTgt>
                                        </p:tgtEl>
                                        <p:attrNameLst>
                                          <p:attrName>style.visibility</p:attrName>
                                        </p:attrNameLst>
                                      </p:cBhvr>
                                      <p:to>
                                        <p:strVal val="visible"/>
                                      </p:to>
                                    </p:set>
                                    <p:animEffect filter="fade" transition="in">
                                      <p:cBhvr>
                                        <p:cTn dur="500"/>
                                        <p:tgtEl>
                                          <p:spTgt spid="47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3" st="3"/>
                                            </p:txEl>
                                          </p:spTgt>
                                        </p:tgtEl>
                                        <p:attrNameLst>
                                          <p:attrName>style.visibility</p:attrName>
                                        </p:attrNameLst>
                                      </p:cBhvr>
                                      <p:to>
                                        <p:strVal val="visible"/>
                                      </p:to>
                                    </p:set>
                                    <p:animEffect filter="fade" transition="in">
                                      <p:cBhvr>
                                        <p:cTn dur="500"/>
                                        <p:tgtEl>
                                          <p:spTgt spid="47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4" st="4"/>
                                            </p:txEl>
                                          </p:spTgt>
                                        </p:tgtEl>
                                        <p:attrNameLst>
                                          <p:attrName>style.visibility</p:attrName>
                                        </p:attrNameLst>
                                      </p:cBhvr>
                                      <p:to>
                                        <p:strVal val="visible"/>
                                      </p:to>
                                    </p:set>
                                    <p:animEffect filter="fade" transition="in">
                                      <p:cBhvr>
                                        <p:cTn dur="500"/>
                                        <p:tgtEl>
                                          <p:spTgt spid="47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5" st="5"/>
                                            </p:txEl>
                                          </p:spTgt>
                                        </p:tgtEl>
                                        <p:attrNameLst>
                                          <p:attrName>style.visibility</p:attrName>
                                        </p:attrNameLst>
                                      </p:cBhvr>
                                      <p:to>
                                        <p:strVal val="visible"/>
                                      </p:to>
                                    </p:set>
                                    <p:animEffect filter="fade" transition="in">
                                      <p:cBhvr>
                                        <p:cTn dur="500"/>
                                        <p:tgtEl>
                                          <p:spTgt spid="47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6" st="6"/>
                                            </p:txEl>
                                          </p:spTgt>
                                        </p:tgtEl>
                                        <p:attrNameLst>
                                          <p:attrName>style.visibility</p:attrName>
                                        </p:attrNameLst>
                                      </p:cBhvr>
                                      <p:to>
                                        <p:strVal val="visible"/>
                                      </p:to>
                                    </p:set>
                                    <p:animEffect filter="fade" transition="in">
                                      <p:cBhvr>
                                        <p:cTn dur="500"/>
                                        <p:tgtEl>
                                          <p:spTgt spid="47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7" st="7"/>
                                            </p:txEl>
                                          </p:spTgt>
                                        </p:tgtEl>
                                        <p:attrNameLst>
                                          <p:attrName>style.visibility</p:attrName>
                                        </p:attrNameLst>
                                      </p:cBhvr>
                                      <p:to>
                                        <p:strVal val="visible"/>
                                      </p:to>
                                    </p:set>
                                    <p:animEffect filter="fade" transition="in">
                                      <p:cBhvr>
                                        <p:cTn dur="500"/>
                                        <p:tgtEl>
                                          <p:spTgt spid="475">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8" st="8"/>
                                            </p:txEl>
                                          </p:spTgt>
                                        </p:tgtEl>
                                        <p:attrNameLst>
                                          <p:attrName>style.visibility</p:attrName>
                                        </p:attrNameLst>
                                      </p:cBhvr>
                                      <p:to>
                                        <p:strVal val="visible"/>
                                      </p:to>
                                    </p:set>
                                    <p:animEffect filter="fade" transition="in">
                                      <p:cBhvr>
                                        <p:cTn dur="500"/>
                                        <p:tgtEl>
                                          <p:spTgt spid="475">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9" st="9"/>
                                            </p:txEl>
                                          </p:spTgt>
                                        </p:tgtEl>
                                        <p:attrNameLst>
                                          <p:attrName>style.visibility</p:attrName>
                                        </p:attrNameLst>
                                      </p:cBhvr>
                                      <p:to>
                                        <p:strVal val="visible"/>
                                      </p:to>
                                    </p:set>
                                    <p:animEffect filter="fade" transition="in">
                                      <p:cBhvr>
                                        <p:cTn dur="500"/>
                                        <p:tgtEl>
                                          <p:spTgt spid="475">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0" st="10"/>
                                            </p:txEl>
                                          </p:spTgt>
                                        </p:tgtEl>
                                        <p:attrNameLst>
                                          <p:attrName>style.visibility</p:attrName>
                                        </p:attrNameLst>
                                      </p:cBhvr>
                                      <p:to>
                                        <p:strVal val="visible"/>
                                      </p:to>
                                    </p:set>
                                    <p:animEffect filter="fade" transition="in">
                                      <p:cBhvr>
                                        <p:cTn dur="500"/>
                                        <p:tgtEl>
                                          <p:spTgt spid="475">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1" st="11"/>
                                            </p:txEl>
                                          </p:spTgt>
                                        </p:tgtEl>
                                        <p:attrNameLst>
                                          <p:attrName>style.visibility</p:attrName>
                                        </p:attrNameLst>
                                      </p:cBhvr>
                                      <p:to>
                                        <p:strVal val="visible"/>
                                      </p:to>
                                    </p:set>
                                    <p:animEffect filter="fade" transition="in">
                                      <p:cBhvr>
                                        <p:cTn dur="500"/>
                                        <p:tgtEl>
                                          <p:spTgt spid="475">
                                            <p:txEl>
                                              <p:pRg end="11" st="1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2" st="12"/>
                                            </p:txEl>
                                          </p:spTgt>
                                        </p:tgtEl>
                                        <p:attrNameLst>
                                          <p:attrName>style.visibility</p:attrName>
                                        </p:attrNameLst>
                                      </p:cBhvr>
                                      <p:to>
                                        <p:strVal val="visible"/>
                                      </p:to>
                                    </p:set>
                                    <p:animEffect filter="fade" transition="in">
                                      <p:cBhvr>
                                        <p:cTn dur="500"/>
                                        <p:tgtEl>
                                          <p:spTgt spid="475">
                                            <p:txEl>
                                              <p:pRg end="12" st="1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3" st="13"/>
                                            </p:txEl>
                                          </p:spTgt>
                                        </p:tgtEl>
                                        <p:attrNameLst>
                                          <p:attrName>style.visibility</p:attrName>
                                        </p:attrNameLst>
                                      </p:cBhvr>
                                      <p:to>
                                        <p:strVal val="visible"/>
                                      </p:to>
                                    </p:set>
                                    <p:animEffect filter="fade" transition="in">
                                      <p:cBhvr>
                                        <p:cTn dur="500"/>
                                        <p:tgtEl>
                                          <p:spTgt spid="475">
                                            <p:txEl>
                                              <p:pRg end="13" st="1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4" st="14"/>
                                            </p:txEl>
                                          </p:spTgt>
                                        </p:tgtEl>
                                        <p:attrNameLst>
                                          <p:attrName>style.visibility</p:attrName>
                                        </p:attrNameLst>
                                      </p:cBhvr>
                                      <p:to>
                                        <p:strVal val="visible"/>
                                      </p:to>
                                    </p:set>
                                    <p:animEffect filter="fade" transition="in">
                                      <p:cBhvr>
                                        <p:cTn dur="500"/>
                                        <p:tgtEl>
                                          <p:spTgt spid="475">
                                            <p:txEl>
                                              <p:pRg end="14" st="1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5" st="15"/>
                                            </p:txEl>
                                          </p:spTgt>
                                        </p:tgtEl>
                                        <p:attrNameLst>
                                          <p:attrName>style.visibility</p:attrName>
                                        </p:attrNameLst>
                                      </p:cBhvr>
                                      <p:to>
                                        <p:strVal val="visible"/>
                                      </p:to>
                                    </p:set>
                                    <p:animEffect filter="fade" transition="in">
                                      <p:cBhvr>
                                        <p:cTn dur="500"/>
                                        <p:tgtEl>
                                          <p:spTgt spid="475">
                                            <p:txEl>
                                              <p:pRg end="15" st="1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6" st="16"/>
                                            </p:txEl>
                                          </p:spTgt>
                                        </p:tgtEl>
                                        <p:attrNameLst>
                                          <p:attrName>style.visibility</p:attrName>
                                        </p:attrNameLst>
                                      </p:cBhvr>
                                      <p:to>
                                        <p:strVal val="visible"/>
                                      </p:to>
                                    </p:set>
                                    <p:animEffect filter="fade" transition="in">
                                      <p:cBhvr>
                                        <p:cTn dur="500"/>
                                        <p:tgtEl>
                                          <p:spTgt spid="475">
                                            <p:txEl>
                                              <p:pRg end="16" st="1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7" st="17"/>
                                            </p:txEl>
                                          </p:spTgt>
                                        </p:tgtEl>
                                        <p:attrNameLst>
                                          <p:attrName>style.visibility</p:attrName>
                                        </p:attrNameLst>
                                      </p:cBhvr>
                                      <p:to>
                                        <p:strVal val="visible"/>
                                      </p:to>
                                    </p:set>
                                    <p:animEffect filter="fade" transition="in">
                                      <p:cBhvr>
                                        <p:cTn dur="500"/>
                                        <p:tgtEl>
                                          <p:spTgt spid="475">
                                            <p:txEl>
                                              <p:pRg end="17" st="1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8" st="18"/>
                                            </p:txEl>
                                          </p:spTgt>
                                        </p:tgtEl>
                                        <p:attrNameLst>
                                          <p:attrName>style.visibility</p:attrName>
                                        </p:attrNameLst>
                                      </p:cBhvr>
                                      <p:to>
                                        <p:strVal val="visible"/>
                                      </p:to>
                                    </p:set>
                                    <p:animEffect filter="fade" transition="in">
                                      <p:cBhvr>
                                        <p:cTn dur="500"/>
                                        <p:tgtEl>
                                          <p:spTgt spid="475">
                                            <p:txEl>
                                              <p:pRg end="18" st="1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19" st="19"/>
                                            </p:txEl>
                                          </p:spTgt>
                                        </p:tgtEl>
                                        <p:attrNameLst>
                                          <p:attrName>style.visibility</p:attrName>
                                        </p:attrNameLst>
                                      </p:cBhvr>
                                      <p:to>
                                        <p:strVal val="visible"/>
                                      </p:to>
                                    </p:set>
                                    <p:animEffect filter="fade" transition="in">
                                      <p:cBhvr>
                                        <p:cTn dur="500"/>
                                        <p:tgtEl>
                                          <p:spTgt spid="475">
                                            <p:txEl>
                                              <p:pRg end="19" st="1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20" st="20"/>
                                            </p:txEl>
                                          </p:spTgt>
                                        </p:tgtEl>
                                        <p:attrNameLst>
                                          <p:attrName>style.visibility</p:attrName>
                                        </p:attrNameLst>
                                      </p:cBhvr>
                                      <p:to>
                                        <p:strVal val="visible"/>
                                      </p:to>
                                    </p:set>
                                    <p:animEffect filter="fade" transition="in">
                                      <p:cBhvr>
                                        <p:cTn dur="500"/>
                                        <p:tgtEl>
                                          <p:spTgt spid="475">
                                            <p:txEl>
                                              <p:pRg end="20" st="2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21" st="21"/>
                                            </p:txEl>
                                          </p:spTgt>
                                        </p:tgtEl>
                                        <p:attrNameLst>
                                          <p:attrName>style.visibility</p:attrName>
                                        </p:attrNameLst>
                                      </p:cBhvr>
                                      <p:to>
                                        <p:strVal val="visible"/>
                                      </p:to>
                                    </p:set>
                                    <p:animEffect filter="fade" transition="in">
                                      <p:cBhvr>
                                        <p:cTn dur="500"/>
                                        <p:tgtEl>
                                          <p:spTgt spid="475">
                                            <p:txEl>
                                              <p:pRg end="21" st="2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xEl>
                                              <p:pRg end="22" st="22"/>
                                            </p:txEl>
                                          </p:spTgt>
                                        </p:tgtEl>
                                        <p:attrNameLst>
                                          <p:attrName>style.visibility</p:attrName>
                                        </p:attrNameLst>
                                      </p:cBhvr>
                                      <p:to>
                                        <p:strVal val="visible"/>
                                      </p:to>
                                    </p:set>
                                    <p:animEffect filter="fade" transition="in">
                                      <p:cBhvr>
                                        <p:cTn dur="500"/>
                                        <p:tgtEl>
                                          <p:spTgt spid="475">
                                            <p:txEl>
                                              <p:pRg end="22" st="2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9" name="Shape 479"/>
        <p:cNvGrpSpPr/>
        <p:nvPr/>
      </p:nvGrpSpPr>
      <p:grpSpPr>
        <a:xfrm>
          <a:off x="0" y="0"/>
          <a:ext cx="0" cy="0"/>
          <a:chOff x="0" y="0"/>
          <a:chExt cx="0" cy="0"/>
        </a:xfrm>
      </p:grpSpPr>
      <p:sp>
        <p:nvSpPr>
          <p:cNvPr id="480" name="Google Shape;480;p6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FUEL MANAGEMENT CONSIDERATIONS </a:t>
            </a:r>
            <a:endParaRPr/>
          </a:p>
        </p:txBody>
      </p:sp>
      <p:sp>
        <p:nvSpPr>
          <p:cNvPr id="481" name="Google Shape;481;p64"/>
          <p:cNvSpPr txBox="1"/>
          <p:nvPr>
            <p:ph idx="1" type="body"/>
          </p:nvPr>
        </p:nvSpPr>
        <p:spPr>
          <a:xfrm>
            <a:off x="775080" y="2651760"/>
            <a:ext cx="5994836"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Font typeface="Noto Sans Symbols"/>
              <a:buChar char="❑"/>
            </a:pPr>
            <a:r>
              <a:rPr lang="en-CA" sz="1800"/>
              <a:t>Don’t fly beyond a refuelling stop unless the amount of fuel remaining is more than enough to get you to your destination.</a:t>
            </a:r>
            <a:endParaRPr/>
          </a:p>
          <a:p>
            <a:pPr indent="-182880" lvl="0" marL="182880" rtl="0" algn="just">
              <a:lnSpc>
                <a:spcPct val="90000"/>
              </a:lnSpc>
              <a:spcBef>
                <a:spcPts val="1400"/>
              </a:spcBef>
              <a:spcAft>
                <a:spcPts val="0"/>
              </a:spcAft>
              <a:buSzPts val="1800"/>
              <a:buFont typeface="Noto Sans Symbols"/>
              <a:buChar char="❑"/>
            </a:pPr>
            <a:r>
              <a:rPr lang="en-CA" sz="1800"/>
              <a:t>Don’t over lean the mixture to practice false economy.</a:t>
            </a:r>
            <a:endParaRPr/>
          </a:p>
          <a:p>
            <a:pPr indent="-182880" lvl="0" marL="182880" rtl="0" algn="just">
              <a:lnSpc>
                <a:spcPct val="90000"/>
              </a:lnSpc>
              <a:spcBef>
                <a:spcPts val="1400"/>
              </a:spcBef>
              <a:spcAft>
                <a:spcPts val="0"/>
              </a:spcAft>
              <a:buSzPts val="1800"/>
              <a:buFont typeface="Noto Sans Symbols"/>
              <a:buChar char="❑"/>
            </a:pPr>
            <a:r>
              <a:rPr lang="en-CA" sz="1800"/>
              <a:t> Don’t Use additives that have not been approved by the manufacturer.</a:t>
            </a:r>
            <a:endParaRPr/>
          </a:p>
          <a:p>
            <a:pPr indent="-182880" lvl="0" marL="182880" rtl="0" algn="just">
              <a:lnSpc>
                <a:spcPct val="90000"/>
              </a:lnSpc>
              <a:spcBef>
                <a:spcPts val="1400"/>
              </a:spcBef>
              <a:spcAft>
                <a:spcPts val="0"/>
              </a:spcAft>
              <a:buSzPts val="1800"/>
              <a:buFont typeface="Noto Sans Symbols"/>
              <a:buChar char="❑"/>
            </a:pPr>
            <a:r>
              <a:rPr lang="en-CA" sz="1800"/>
              <a:t> Don’t Change the fuel selector just prior to take-off.</a:t>
            </a:r>
            <a:endParaRPr/>
          </a:p>
          <a:p>
            <a:pPr indent="-182880" lvl="0" marL="182880" rtl="0" algn="just">
              <a:lnSpc>
                <a:spcPct val="90000"/>
              </a:lnSpc>
              <a:spcBef>
                <a:spcPts val="1400"/>
              </a:spcBef>
              <a:spcAft>
                <a:spcPts val="0"/>
              </a:spcAft>
              <a:buSzPts val="1800"/>
              <a:buFont typeface="Noto Sans Symbols"/>
              <a:buChar char="❑"/>
            </a:pPr>
            <a:r>
              <a:rPr lang="en-CA" sz="1800"/>
              <a:t>Don’t change the fuel selector during approach to landing.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xEl>
                                              <p:pRg end="0" st="0"/>
                                            </p:txEl>
                                          </p:spTgt>
                                        </p:tgtEl>
                                        <p:attrNameLst>
                                          <p:attrName>style.visibility</p:attrName>
                                        </p:attrNameLst>
                                      </p:cBhvr>
                                      <p:to>
                                        <p:strVal val="visible"/>
                                      </p:to>
                                    </p:set>
                                    <p:animEffect filter="fade" transition="in">
                                      <p:cBhvr>
                                        <p:cTn dur="500"/>
                                        <p:tgtEl>
                                          <p:spTgt spid="48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xEl>
                                              <p:pRg end="1" st="1"/>
                                            </p:txEl>
                                          </p:spTgt>
                                        </p:tgtEl>
                                        <p:attrNameLst>
                                          <p:attrName>style.visibility</p:attrName>
                                        </p:attrNameLst>
                                      </p:cBhvr>
                                      <p:to>
                                        <p:strVal val="visible"/>
                                      </p:to>
                                    </p:set>
                                    <p:animEffect filter="fade" transition="in">
                                      <p:cBhvr>
                                        <p:cTn dur="500"/>
                                        <p:tgtEl>
                                          <p:spTgt spid="48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xEl>
                                              <p:pRg end="2" st="2"/>
                                            </p:txEl>
                                          </p:spTgt>
                                        </p:tgtEl>
                                        <p:attrNameLst>
                                          <p:attrName>style.visibility</p:attrName>
                                        </p:attrNameLst>
                                      </p:cBhvr>
                                      <p:to>
                                        <p:strVal val="visible"/>
                                      </p:to>
                                    </p:set>
                                    <p:animEffect filter="fade" transition="in">
                                      <p:cBhvr>
                                        <p:cTn dur="500"/>
                                        <p:tgtEl>
                                          <p:spTgt spid="48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xEl>
                                              <p:pRg end="3" st="3"/>
                                            </p:txEl>
                                          </p:spTgt>
                                        </p:tgtEl>
                                        <p:attrNameLst>
                                          <p:attrName>style.visibility</p:attrName>
                                        </p:attrNameLst>
                                      </p:cBhvr>
                                      <p:to>
                                        <p:strVal val="visible"/>
                                      </p:to>
                                    </p:set>
                                    <p:animEffect filter="fade" transition="in">
                                      <p:cBhvr>
                                        <p:cTn dur="500"/>
                                        <p:tgtEl>
                                          <p:spTgt spid="48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xEl>
                                              <p:pRg end="4" st="4"/>
                                            </p:txEl>
                                          </p:spTgt>
                                        </p:tgtEl>
                                        <p:attrNameLst>
                                          <p:attrName>style.visibility</p:attrName>
                                        </p:attrNameLst>
                                      </p:cBhvr>
                                      <p:to>
                                        <p:strVal val="visible"/>
                                      </p:to>
                                    </p:set>
                                    <p:animEffect filter="fade" transition="in">
                                      <p:cBhvr>
                                        <p:cTn dur="500"/>
                                        <p:tgtEl>
                                          <p:spTgt spid="481">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5" name="Shape 485"/>
        <p:cNvGrpSpPr/>
        <p:nvPr/>
      </p:nvGrpSpPr>
      <p:grpSpPr>
        <a:xfrm>
          <a:off x="0" y="0"/>
          <a:ext cx="0" cy="0"/>
          <a:chOff x="0" y="0"/>
          <a:chExt cx="0" cy="0"/>
        </a:xfrm>
      </p:grpSpPr>
      <p:sp>
        <p:nvSpPr>
          <p:cNvPr id="486" name="Google Shape;486;p6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STARTING THE ENGINE </a:t>
            </a:r>
            <a:endParaRPr/>
          </a:p>
        </p:txBody>
      </p:sp>
      <p:sp>
        <p:nvSpPr>
          <p:cNvPr id="487" name="Google Shape;487;p65"/>
          <p:cNvSpPr txBox="1"/>
          <p:nvPr>
            <p:ph idx="1" type="body"/>
          </p:nvPr>
        </p:nvSpPr>
        <p:spPr>
          <a:xfrm>
            <a:off x="1202919" y="2011680"/>
            <a:ext cx="8125639" cy="3978059"/>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Position the aircraft so that dust will not be blown into hangars or towards other aircrafts. </a:t>
            </a:r>
            <a:endParaRPr/>
          </a:p>
          <a:p>
            <a:pPr indent="-182880" lvl="0" marL="182880" rtl="0" algn="just">
              <a:lnSpc>
                <a:spcPct val="90000"/>
              </a:lnSpc>
              <a:spcBef>
                <a:spcPts val="1400"/>
              </a:spcBef>
              <a:spcAft>
                <a:spcPts val="0"/>
              </a:spcAft>
              <a:buSzPts val="1800"/>
              <a:buChar char="▪"/>
            </a:pPr>
            <a:r>
              <a:rPr lang="en-CA" sz="1800"/>
              <a:t>Parking brakes full on.</a:t>
            </a:r>
            <a:endParaRPr/>
          </a:p>
          <a:p>
            <a:pPr indent="-182880" lvl="0" marL="182880" rtl="0" algn="just">
              <a:lnSpc>
                <a:spcPct val="90000"/>
              </a:lnSpc>
              <a:spcBef>
                <a:spcPts val="1400"/>
              </a:spcBef>
              <a:spcAft>
                <a:spcPts val="0"/>
              </a:spcAft>
              <a:buSzPts val="1800"/>
              <a:buChar char="▪"/>
            </a:pPr>
            <a:r>
              <a:rPr lang="en-CA" sz="1800"/>
              <a:t>Before starting, the propeller should be pulled through several complete turns.</a:t>
            </a:r>
            <a:endParaRPr/>
          </a:p>
          <a:p>
            <a:pPr indent="-182880" lvl="0" marL="182880" rtl="0" algn="just">
              <a:lnSpc>
                <a:spcPct val="90000"/>
              </a:lnSpc>
              <a:spcBef>
                <a:spcPts val="1400"/>
              </a:spcBef>
              <a:spcAft>
                <a:spcPts val="0"/>
              </a:spcAft>
              <a:buSzPts val="1800"/>
              <a:buChar char="▪"/>
            </a:pPr>
            <a:r>
              <a:rPr lang="en-CA" sz="1800"/>
              <a:t>Carry out pre-starting procedures as per the instruction manual or as previous experience dictates. </a:t>
            </a:r>
            <a:endParaRPr/>
          </a:p>
          <a:p>
            <a:pPr indent="-182880" lvl="0" marL="182880" rtl="0" algn="just">
              <a:lnSpc>
                <a:spcPct val="90000"/>
              </a:lnSpc>
              <a:spcBef>
                <a:spcPts val="1400"/>
              </a:spcBef>
              <a:spcAft>
                <a:spcPts val="0"/>
              </a:spcAft>
              <a:buSzPts val="1800"/>
              <a:buChar char="▪"/>
            </a:pPr>
            <a:r>
              <a:rPr lang="en-CA" sz="1800"/>
              <a:t>The oil pressure gauge should be checked immediately after engine start up. If it does not register within 10 seconds, shut off the engine and investigate. However in cold weather when the oil is cold and sluggish, it may take as much as 30 seconds or more before any pressure registers on the gauge.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7">
                                            <p:txEl>
                                              <p:pRg end="0" st="0"/>
                                            </p:txEl>
                                          </p:spTgt>
                                        </p:tgtEl>
                                        <p:attrNameLst>
                                          <p:attrName>style.visibility</p:attrName>
                                        </p:attrNameLst>
                                      </p:cBhvr>
                                      <p:to>
                                        <p:strVal val="visible"/>
                                      </p:to>
                                    </p:set>
                                    <p:animEffect filter="fade" transition="in">
                                      <p:cBhvr>
                                        <p:cTn dur="500"/>
                                        <p:tgtEl>
                                          <p:spTgt spid="48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7">
                                            <p:txEl>
                                              <p:pRg end="1" st="1"/>
                                            </p:txEl>
                                          </p:spTgt>
                                        </p:tgtEl>
                                        <p:attrNameLst>
                                          <p:attrName>style.visibility</p:attrName>
                                        </p:attrNameLst>
                                      </p:cBhvr>
                                      <p:to>
                                        <p:strVal val="visible"/>
                                      </p:to>
                                    </p:set>
                                    <p:animEffect filter="fade" transition="in">
                                      <p:cBhvr>
                                        <p:cTn dur="500"/>
                                        <p:tgtEl>
                                          <p:spTgt spid="48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7">
                                            <p:txEl>
                                              <p:pRg end="2" st="2"/>
                                            </p:txEl>
                                          </p:spTgt>
                                        </p:tgtEl>
                                        <p:attrNameLst>
                                          <p:attrName>style.visibility</p:attrName>
                                        </p:attrNameLst>
                                      </p:cBhvr>
                                      <p:to>
                                        <p:strVal val="visible"/>
                                      </p:to>
                                    </p:set>
                                    <p:animEffect filter="fade" transition="in">
                                      <p:cBhvr>
                                        <p:cTn dur="500"/>
                                        <p:tgtEl>
                                          <p:spTgt spid="48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7">
                                            <p:txEl>
                                              <p:pRg end="3" st="3"/>
                                            </p:txEl>
                                          </p:spTgt>
                                        </p:tgtEl>
                                        <p:attrNameLst>
                                          <p:attrName>style.visibility</p:attrName>
                                        </p:attrNameLst>
                                      </p:cBhvr>
                                      <p:to>
                                        <p:strVal val="visible"/>
                                      </p:to>
                                    </p:set>
                                    <p:animEffect filter="fade" transition="in">
                                      <p:cBhvr>
                                        <p:cTn dur="500"/>
                                        <p:tgtEl>
                                          <p:spTgt spid="48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7">
                                            <p:txEl>
                                              <p:pRg end="4" st="4"/>
                                            </p:txEl>
                                          </p:spTgt>
                                        </p:tgtEl>
                                        <p:attrNameLst>
                                          <p:attrName>style.visibility</p:attrName>
                                        </p:attrNameLst>
                                      </p:cBhvr>
                                      <p:to>
                                        <p:strVal val="visible"/>
                                      </p:to>
                                    </p:set>
                                    <p:animEffect filter="fade" transition="in">
                                      <p:cBhvr>
                                        <p:cTn dur="500"/>
                                        <p:tgtEl>
                                          <p:spTgt spid="487">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1" name="Shape 491"/>
        <p:cNvGrpSpPr/>
        <p:nvPr/>
      </p:nvGrpSpPr>
      <p:grpSpPr>
        <a:xfrm>
          <a:off x="0" y="0"/>
          <a:ext cx="0" cy="0"/>
          <a:chOff x="0" y="0"/>
          <a:chExt cx="0" cy="0"/>
        </a:xfrm>
      </p:grpSpPr>
      <p:sp>
        <p:nvSpPr>
          <p:cNvPr id="492" name="Google Shape;492;p66"/>
          <p:cNvSpPr txBox="1"/>
          <p:nvPr>
            <p:ph type="title"/>
          </p:nvPr>
        </p:nvSpPr>
        <p:spPr>
          <a:xfrm>
            <a:off x="998289" y="284176"/>
            <a:ext cx="3960545"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BACKFIRE</a:t>
            </a:r>
            <a:endParaRPr/>
          </a:p>
        </p:txBody>
      </p:sp>
      <p:sp>
        <p:nvSpPr>
          <p:cNvPr id="493" name="Google Shape;493;p66"/>
          <p:cNvSpPr txBox="1"/>
          <p:nvPr>
            <p:ph idx="1" type="body"/>
          </p:nvPr>
        </p:nvSpPr>
        <p:spPr>
          <a:xfrm>
            <a:off x="1143099" y="2020226"/>
            <a:ext cx="978408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Backfire is the burning of the combustible mixture back through the intake manifold. It commences in the cylinder when, due to abnormal conditions, there is still burning within the cylinder at the moment the intake valve opens to permit a fresh charge of fuel to enter. The fresh charge ignites and burns back through the intake pipes to the carburetor area where a pool of raw gasoline, is present, could ignite and explode. </a:t>
            </a:r>
            <a:endParaRPr/>
          </a:p>
          <a:p>
            <a:pPr indent="-182880" lvl="0" marL="182880" rtl="0" algn="just">
              <a:lnSpc>
                <a:spcPct val="90000"/>
              </a:lnSpc>
              <a:spcBef>
                <a:spcPts val="1400"/>
              </a:spcBef>
              <a:spcAft>
                <a:spcPts val="0"/>
              </a:spcAft>
              <a:buSzPts val="1800"/>
              <a:buChar char="▪"/>
            </a:pPr>
            <a:r>
              <a:rPr lang="en-CA" sz="1800"/>
              <a:t>In most cases,  any fire resulting from a backfire can be quickly quenched by continuing to crank the engine since this action will suck the flames and explosive vapours into the cylinder where they will do no harm. </a:t>
            </a:r>
            <a:endParaRPr/>
          </a:p>
          <a:p>
            <a:pPr indent="-182880" lvl="0" marL="182880" rtl="0" algn="just">
              <a:lnSpc>
                <a:spcPct val="90000"/>
              </a:lnSpc>
              <a:spcBef>
                <a:spcPts val="1400"/>
              </a:spcBef>
              <a:spcAft>
                <a:spcPts val="0"/>
              </a:spcAft>
              <a:buSzPts val="1800"/>
              <a:buChar char="▪"/>
            </a:pPr>
            <a:r>
              <a:rPr lang="en-CA" sz="1800"/>
              <a:t>Another form of “backfire” is the exhaust manifold fire. Which is caused by over priming and occurs when raw gasoline that was introduced into the intake manifold system by the primer passes through the cylinder and into the exhaust manifold without being burned.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3">
                                            <p:txEl>
                                              <p:pRg end="0" st="0"/>
                                            </p:txEl>
                                          </p:spTgt>
                                        </p:tgtEl>
                                        <p:attrNameLst>
                                          <p:attrName>style.visibility</p:attrName>
                                        </p:attrNameLst>
                                      </p:cBhvr>
                                      <p:to>
                                        <p:strVal val="visible"/>
                                      </p:to>
                                    </p:set>
                                    <p:animEffect filter="fade" transition="in">
                                      <p:cBhvr>
                                        <p:cTn dur="500"/>
                                        <p:tgtEl>
                                          <p:spTgt spid="49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3">
                                            <p:txEl>
                                              <p:pRg end="1" st="1"/>
                                            </p:txEl>
                                          </p:spTgt>
                                        </p:tgtEl>
                                        <p:attrNameLst>
                                          <p:attrName>style.visibility</p:attrName>
                                        </p:attrNameLst>
                                      </p:cBhvr>
                                      <p:to>
                                        <p:strVal val="visible"/>
                                      </p:to>
                                    </p:set>
                                    <p:animEffect filter="fade" transition="in">
                                      <p:cBhvr>
                                        <p:cTn dur="500"/>
                                        <p:tgtEl>
                                          <p:spTgt spid="49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3">
                                            <p:txEl>
                                              <p:pRg end="2" st="2"/>
                                            </p:txEl>
                                          </p:spTgt>
                                        </p:tgtEl>
                                        <p:attrNameLst>
                                          <p:attrName>style.visibility</p:attrName>
                                        </p:attrNameLst>
                                      </p:cBhvr>
                                      <p:to>
                                        <p:strVal val="visible"/>
                                      </p:to>
                                    </p:set>
                                    <p:animEffect filter="fade" transition="in">
                                      <p:cBhvr>
                                        <p:cTn dur="500"/>
                                        <p:tgtEl>
                                          <p:spTgt spid="493">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7" name="Shape 497"/>
        <p:cNvGrpSpPr/>
        <p:nvPr/>
      </p:nvGrpSpPr>
      <p:grpSpPr>
        <a:xfrm>
          <a:off x="0" y="0"/>
          <a:ext cx="0" cy="0"/>
          <a:chOff x="0" y="0"/>
          <a:chExt cx="0" cy="0"/>
        </a:xfrm>
      </p:grpSpPr>
      <p:sp>
        <p:nvSpPr>
          <p:cNvPr id="498" name="Google Shape;498;p6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RUNNING UP THE ENGINE </a:t>
            </a:r>
            <a:endParaRPr/>
          </a:p>
        </p:txBody>
      </p:sp>
      <p:sp>
        <p:nvSpPr>
          <p:cNvPr id="499" name="Google Shape;499;p67"/>
          <p:cNvSpPr txBox="1"/>
          <p:nvPr>
            <p:ph idx="1" type="body"/>
          </p:nvPr>
        </p:nvSpPr>
        <p:spPr>
          <a:xfrm>
            <a:off x="221407" y="1885844"/>
            <a:ext cx="11028230" cy="4972155"/>
          </a:xfrm>
          <a:prstGeom prst="rect">
            <a:avLst/>
          </a:prstGeom>
          <a:noFill/>
          <a:ln>
            <a:noFill/>
          </a:ln>
        </p:spPr>
        <p:txBody>
          <a:bodyPr anchorCtr="0" anchor="t" bIns="45700" lIns="91425" spcFirstLastPara="1" rIns="91425" wrap="square" tIns="45700">
            <a:noAutofit/>
          </a:bodyPr>
          <a:lstStyle/>
          <a:p>
            <a:pPr indent="-182880" lvl="0" marL="182880" rtl="0" algn="just">
              <a:lnSpc>
                <a:spcPct val="100000"/>
              </a:lnSpc>
              <a:spcBef>
                <a:spcPts val="0"/>
              </a:spcBef>
              <a:spcAft>
                <a:spcPts val="0"/>
              </a:spcAft>
              <a:buSzPts val="1800"/>
              <a:buFont typeface="Noto Sans Symbols"/>
              <a:buChar char="❑"/>
            </a:pPr>
            <a:r>
              <a:rPr lang="en-CA" sz="1800"/>
              <a:t>Always position the aircraft into wind when doing an engine run up. </a:t>
            </a:r>
            <a:endParaRPr/>
          </a:p>
          <a:p>
            <a:pPr indent="-182880" lvl="0" marL="182880" rtl="0" algn="just">
              <a:lnSpc>
                <a:spcPct val="100000"/>
              </a:lnSpc>
              <a:spcBef>
                <a:spcPts val="200"/>
              </a:spcBef>
              <a:spcAft>
                <a:spcPts val="0"/>
              </a:spcAft>
              <a:buSzPts val="1800"/>
              <a:buFont typeface="Noto Sans Symbols"/>
              <a:buChar char="❑"/>
            </a:pPr>
            <a:r>
              <a:rPr lang="en-CA" sz="1800"/>
              <a:t>The throttle should always be opened and closed slowly. </a:t>
            </a:r>
            <a:endParaRPr/>
          </a:p>
          <a:p>
            <a:pPr indent="-182880" lvl="0" marL="182880" rtl="0" algn="just">
              <a:lnSpc>
                <a:spcPct val="100000"/>
              </a:lnSpc>
              <a:spcBef>
                <a:spcPts val="200"/>
              </a:spcBef>
              <a:spcAft>
                <a:spcPts val="0"/>
              </a:spcAft>
              <a:buSzPts val="1800"/>
              <a:buFont typeface="Noto Sans Symbols"/>
              <a:buChar char="❑"/>
            </a:pPr>
            <a:r>
              <a:rPr lang="en-CA" sz="1800"/>
              <a:t>Check oil pressure and temperature</a:t>
            </a:r>
            <a:endParaRPr/>
          </a:p>
          <a:p>
            <a:pPr indent="-182880" lvl="0" marL="182880" rtl="0" algn="just">
              <a:lnSpc>
                <a:spcPct val="100000"/>
              </a:lnSpc>
              <a:spcBef>
                <a:spcPts val="200"/>
              </a:spcBef>
              <a:spcAft>
                <a:spcPts val="0"/>
              </a:spcAft>
              <a:buSzPts val="1800"/>
              <a:buFont typeface="Noto Sans Symbols"/>
              <a:buChar char="❑"/>
            </a:pPr>
            <a:r>
              <a:rPr lang="en-CA" sz="1800"/>
              <a:t>Check rpm at full throttle.</a:t>
            </a:r>
            <a:endParaRPr/>
          </a:p>
          <a:p>
            <a:pPr indent="-182880" lvl="0" marL="182880" rtl="0" algn="just">
              <a:lnSpc>
                <a:spcPct val="100000"/>
              </a:lnSpc>
              <a:spcBef>
                <a:spcPts val="200"/>
              </a:spcBef>
              <a:spcAft>
                <a:spcPts val="0"/>
              </a:spcAft>
              <a:buSzPts val="1800"/>
              <a:buFont typeface="Noto Sans Symbols"/>
              <a:buChar char="❑"/>
            </a:pPr>
            <a:r>
              <a:rPr lang="en-CA" sz="1800"/>
              <a:t>A check should be made to ensure that both magnetos are properly grounded and that there is a complete loss of power when the ignition switch is turned off. </a:t>
            </a:r>
            <a:endParaRPr/>
          </a:p>
          <a:p>
            <a:pPr indent="-182880" lvl="0" marL="182880" rtl="0" algn="just">
              <a:lnSpc>
                <a:spcPct val="100000"/>
              </a:lnSpc>
              <a:spcBef>
                <a:spcPts val="200"/>
              </a:spcBef>
              <a:spcAft>
                <a:spcPts val="0"/>
              </a:spcAft>
              <a:buSzPts val="1800"/>
              <a:buFont typeface="Noto Sans Symbols"/>
              <a:buChar char="❑"/>
            </a:pPr>
            <a:r>
              <a:rPr lang="en-CA" sz="1800"/>
              <a:t>Check all instruments for proper indication while running up the engine</a:t>
            </a:r>
            <a:endParaRPr/>
          </a:p>
          <a:p>
            <a:pPr indent="-182880" lvl="0" marL="182880" rtl="0" algn="just">
              <a:lnSpc>
                <a:spcPct val="100000"/>
              </a:lnSpc>
              <a:spcBef>
                <a:spcPts val="200"/>
              </a:spcBef>
              <a:spcAft>
                <a:spcPts val="0"/>
              </a:spcAft>
              <a:buSzPts val="1800"/>
              <a:buFont typeface="Noto Sans Symbols"/>
              <a:buChar char="❑"/>
            </a:pPr>
            <a:r>
              <a:rPr lang="en-CA" sz="1800"/>
              <a:t>If the engine is fitted with a controllable or constant speed propeller, test its operation by moving the lever to coarse pitch. Return the lever to pitch after the test and check the propeller feathering operation, if applicable.</a:t>
            </a:r>
            <a:endParaRPr/>
          </a:p>
          <a:p>
            <a:pPr indent="-182880" lvl="0" marL="182880" rtl="0" algn="just">
              <a:lnSpc>
                <a:spcPct val="100000"/>
              </a:lnSpc>
              <a:spcBef>
                <a:spcPts val="200"/>
              </a:spcBef>
              <a:spcAft>
                <a:spcPts val="0"/>
              </a:spcAft>
              <a:buSzPts val="1800"/>
              <a:buFont typeface="Noto Sans Symbols"/>
              <a:buChar char="❑"/>
            </a:pPr>
            <a:r>
              <a:rPr lang="en-CA" sz="1800"/>
              <a:t>Test the operation of the carburetor heat control.</a:t>
            </a:r>
            <a:endParaRPr/>
          </a:p>
          <a:p>
            <a:pPr indent="-182880" lvl="0" marL="182880" rtl="0" algn="just">
              <a:lnSpc>
                <a:spcPct val="100000"/>
              </a:lnSpc>
              <a:spcBef>
                <a:spcPts val="200"/>
              </a:spcBef>
              <a:spcAft>
                <a:spcPts val="0"/>
              </a:spcAft>
              <a:buSzPts val="1800"/>
              <a:buFont typeface="Noto Sans Symbols"/>
              <a:buChar char="❑"/>
            </a:pPr>
            <a:r>
              <a:rPr lang="en-CA" sz="1800"/>
              <a:t>See that the primer pump is switch off or that the manual primer is off and locked.</a:t>
            </a:r>
            <a:endParaRPr/>
          </a:p>
          <a:p>
            <a:pPr indent="-182880" lvl="0" marL="182880" rtl="0" algn="just">
              <a:lnSpc>
                <a:spcPct val="100000"/>
              </a:lnSpc>
              <a:spcBef>
                <a:spcPts val="200"/>
              </a:spcBef>
              <a:spcAft>
                <a:spcPts val="0"/>
              </a:spcAft>
              <a:buSzPts val="1800"/>
              <a:buFont typeface="Noto Sans Symbols"/>
              <a:buChar char="❑"/>
            </a:pPr>
            <a:r>
              <a:rPr lang="en-CA" sz="1800"/>
              <a:t>Check for correct operation of mixture control</a:t>
            </a:r>
            <a:endParaRPr/>
          </a:p>
          <a:p>
            <a:pPr indent="-182880" lvl="0" marL="182880" rtl="0" algn="just">
              <a:lnSpc>
                <a:spcPct val="100000"/>
              </a:lnSpc>
              <a:spcBef>
                <a:spcPts val="200"/>
              </a:spcBef>
              <a:spcAft>
                <a:spcPts val="0"/>
              </a:spcAft>
              <a:buSzPts val="1800"/>
              <a:buFont typeface="Noto Sans Symbols"/>
              <a:buChar char="❑"/>
            </a:pPr>
            <a:r>
              <a:rPr lang="en-CA" sz="1800"/>
              <a:t>Idle the engine for a few moments to check the idling speed at proper working temperature.</a:t>
            </a:r>
            <a:endParaRPr/>
          </a:p>
          <a:p>
            <a:pPr indent="-182880" lvl="0" marL="182880" rtl="0" algn="just">
              <a:lnSpc>
                <a:spcPct val="100000"/>
              </a:lnSpc>
              <a:spcBef>
                <a:spcPts val="200"/>
              </a:spcBef>
              <a:spcAft>
                <a:spcPts val="0"/>
              </a:spcAft>
              <a:buSzPts val="1800"/>
              <a:buFont typeface="Noto Sans Symbols"/>
              <a:buChar char="❑"/>
            </a:pPr>
            <a:r>
              <a:rPr lang="en-CA" sz="1800"/>
              <a:t>During the running up, the pilot should check and listen intently for any sign of engine trouble. A minor adjustment on the ground may forestall a serious situation due to engine failure on take-off or in flight.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0" st="0"/>
                                            </p:txEl>
                                          </p:spTgt>
                                        </p:tgtEl>
                                        <p:attrNameLst>
                                          <p:attrName>style.visibility</p:attrName>
                                        </p:attrNameLst>
                                      </p:cBhvr>
                                      <p:to>
                                        <p:strVal val="visible"/>
                                      </p:to>
                                    </p:set>
                                    <p:animEffect filter="fade" transition="in">
                                      <p:cBhvr>
                                        <p:cTn dur="500"/>
                                        <p:tgtEl>
                                          <p:spTgt spid="49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1" st="1"/>
                                            </p:txEl>
                                          </p:spTgt>
                                        </p:tgtEl>
                                        <p:attrNameLst>
                                          <p:attrName>style.visibility</p:attrName>
                                        </p:attrNameLst>
                                      </p:cBhvr>
                                      <p:to>
                                        <p:strVal val="visible"/>
                                      </p:to>
                                    </p:set>
                                    <p:animEffect filter="fade" transition="in">
                                      <p:cBhvr>
                                        <p:cTn dur="500"/>
                                        <p:tgtEl>
                                          <p:spTgt spid="49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2" st="2"/>
                                            </p:txEl>
                                          </p:spTgt>
                                        </p:tgtEl>
                                        <p:attrNameLst>
                                          <p:attrName>style.visibility</p:attrName>
                                        </p:attrNameLst>
                                      </p:cBhvr>
                                      <p:to>
                                        <p:strVal val="visible"/>
                                      </p:to>
                                    </p:set>
                                    <p:animEffect filter="fade" transition="in">
                                      <p:cBhvr>
                                        <p:cTn dur="500"/>
                                        <p:tgtEl>
                                          <p:spTgt spid="49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3" st="3"/>
                                            </p:txEl>
                                          </p:spTgt>
                                        </p:tgtEl>
                                        <p:attrNameLst>
                                          <p:attrName>style.visibility</p:attrName>
                                        </p:attrNameLst>
                                      </p:cBhvr>
                                      <p:to>
                                        <p:strVal val="visible"/>
                                      </p:to>
                                    </p:set>
                                    <p:animEffect filter="fade" transition="in">
                                      <p:cBhvr>
                                        <p:cTn dur="500"/>
                                        <p:tgtEl>
                                          <p:spTgt spid="49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4" st="4"/>
                                            </p:txEl>
                                          </p:spTgt>
                                        </p:tgtEl>
                                        <p:attrNameLst>
                                          <p:attrName>style.visibility</p:attrName>
                                        </p:attrNameLst>
                                      </p:cBhvr>
                                      <p:to>
                                        <p:strVal val="visible"/>
                                      </p:to>
                                    </p:set>
                                    <p:animEffect filter="fade" transition="in">
                                      <p:cBhvr>
                                        <p:cTn dur="500"/>
                                        <p:tgtEl>
                                          <p:spTgt spid="49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5" st="5"/>
                                            </p:txEl>
                                          </p:spTgt>
                                        </p:tgtEl>
                                        <p:attrNameLst>
                                          <p:attrName>style.visibility</p:attrName>
                                        </p:attrNameLst>
                                      </p:cBhvr>
                                      <p:to>
                                        <p:strVal val="visible"/>
                                      </p:to>
                                    </p:set>
                                    <p:animEffect filter="fade" transition="in">
                                      <p:cBhvr>
                                        <p:cTn dur="500"/>
                                        <p:tgtEl>
                                          <p:spTgt spid="49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6" st="6"/>
                                            </p:txEl>
                                          </p:spTgt>
                                        </p:tgtEl>
                                        <p:attrNameLst>
                                          <p:attrName>style.visibility</p:attrName>
                                        </p:attrNameLst>
                                      </p:cBhvr>
                                      <p:to>
                                        <p:strVal val="visible"/>
                                      </p:to>
                                    </p:set>
                                    <p:animEffect filter="fade" transition="in">
                                      <p:cBhvr>
                                        <p:cTn dur="500"/>
                                        <p:tgtEl>
                                          <p:spTgt spid="49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7" st="7"/>
                                            </p:txEl>
                                          </p:spTgt>
                                        </p:tgtEl>
                                        <p:attrNameLst>
                                          <p:attrName>style.visibility</p:attrName>
                                        </p:attrNameLst>
                                      </p:cBhvr>
                                      <p:to>
                                        <p:strVal val="visible"/>
                                      </p:to>
                                    </p:set>
                                    <p:animEffect filter="fade" transition="in">
                                      <p:cBhvr>
                                        <p:cTn dur="500"/>
                                        <p:tgtEl>
                                          <p:spTgt spid="499">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8" st="8"/>
                                            </p:txEl>
                                          </p:spTgt>
                                        </p:tgtEl>
                                        <p:attrNameLst>
                                          <p:attrName>style.visibility</p:attrName>
                                        </p:attrNameLst>
                                      </p:cBhvr>
                                      <p:to>
                                        <p:strVal val="visible"/>
                                      </p:to>
                                    </p:set>
                                    <p:animEffect filter="fade" transition="in">
                                      <p:cBhvr>
                                        <p:cTn dur="500"/>
                                        <p:tgtEl>
                                          <p:spTgt spid="499">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9" st="9"/>
                                            </p:txEl>
                                          </p:spTgt>
                                        </p:tgtEl>
                                        <p:attrNameLst>
                                          <p:attrName>style.visibility</p:attrName>
                                        </p:attrNameLst>
                                      </p:cBhvr>
                                      <p:to>
                                        <p:strVal val="visible"/>
                                      </p:to>
                                    </p:set>
                                    <p:animEffect filter="fade" transition="in">
                                      <p:cBhvr>
                                        <p:cTn dur="500"/>
                                        <p:tgtEl>
                                          <p:spTgt spid="499">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10" st="10"/>
                                            </p:txEl>
                                          </p:spTgt>
                                        </p:tgtEl>
                                        <p:attrNameLst>
                                          <p:attrName>style.visibility</p:attrName>
                                        </p:attrNameLst>
                                      </p:cBhvr>
                                      <p:to>
                                        <p:strVal val="visible"/>
                                      </p:to>
                                    </p:set>
                                    <p:animEffect filter="fade" transition="in">
                                      <p:cBhvr>
                                        <p:cTn dur="500"/>
                                        <p:tgtEl>
                                          <p:spTgt spid="499">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xEl>
                                              <p:pRg end="11" st="11"/>
                                            </p:txEl>
                                          </p:spTgt>
                                        </p:tgtEl>
                                        <p:attrNameLst>
                                          <p:attrName>style.visibility</p:attrName>
                                        </p:attrNameLst>
                                      </p:cBhvr>
                                      <p:to>
                                        <p:strVal val="visible"/>
                                      </p:to>
                                    </p:set>
                                    <p:animEffect filter="fade" transition="in">
                                      <p:cBhvr>
                                        <p:cTn dur="500"/>
                                        <p:tgtEl>
                                          <p:spTgt spid="499">
                                            <p:txEl>
                                              <p:pRg end="11" st="1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3" name="Shape 503"/>
        <p:cNvGrpSpPr/>
        <p:nvPr/>
      </p:nvGrpSpPr>
      <p:grpSpPr>
        <a:xfrm>
          <a:off x="0" y="0"/>
          <a:ext cx="0" cy="0"/>
          <a:chOff x="0" y="0"/>
          <a:chExt cx="0" cy="0"/>
        </a:xfrm>
      </p:grpSpPr>
      <p:sp>
        <p:nvSpPr>
          <p:cNvPr id="504" name="Google Shape;504;p6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ENGINE OPERATION IN COLD WEATHER </a:t>
            </a:r>
            <a:endParaRPr/>
          </a:p>
        </p:txBody>
      </p:sp>
      <p:sp>
        <p:nvSpPr>
          <p:cNvPr id="505" name="Google Shape;505;p68"/>
          <p:cNvSpPr txBox="1"/>
          <p:nvPr>
            <p:ph idx="1" type="body"/>
          </p:nvPr>
        </p:nvSpPr>
        <p:spPr>
          <a:xfrm>
            <a:off x="238185" y="1961346"/>
            <a:ext cx="9283320"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b="1" lang="en-CA" sz="1800"/>
              <a:t>Turbocharged engines- </a:t>
            </a:r>
            <a:r>
              <a:rPr lang="en-CA" sz="1800"/>
              <a:t>avoid over boosting turbocharged engines in cold weather take-offs. Cold air is heavier than air at a more moderate temperature and therefore power output of the engines is increased.</a:t>
            </a:r>
            <a:endParaRPr/>
          </a:p>
          <a:p>
            <a:pPr indent="-182880" lvl="0" marL="182880" rtl="0" algn="just">
              <a:lnSpc>
                <a:spcPct val="90000"/>
              </a:lnSpc>
              <a:spcBef>
                <a:spcPts val="1400"/>
              </a:spcBef>
              <a:spcAft>
                <a:spcPts val="0"/>
              </a:spcAft>
              <a:buSzPts val="1800"/>
              <a:buChar char="▪"/>
            </a:pPr>
            <a:r>
              <a:rPr b="1" lang="en-CA" sz="1800"/>
              <a:t>Spark plugs- </a:t>
            </a:r>
            <a:r>
              <a:rPr lang="en-CA" sz="1800"/>
              <a:t>the engine doesn’t start at sub zero temperatures. A common cause of this problem is moisture that has frozen on the spark plug electrodes. Remove at least one plug from each cylinder and warm them.</a:t>
            </a:r>
            <a:endParaRPr/>
          </a:p>
          <a:p>
            <a:pPr indent="-182880" lvl="0" marL="182880" rtl="0" algn="just">
              <a:lnSpc>
                <a:spcPct val="90000"/>
              </a:lnSpc>
              <a:spcBef>
                <a:spcPts val="1400"/>
              </a:spcBef>
              <a:spcAft>
                <a:spcPts val="0"/>
              </a:spcAft>
              <a:buSzPts val="1800"/>
              <a:buChar char="▪"/>
            </a:pPr>
            <a:r>
              <a:rPr b="1" lang="en-CA" sz="1800"/>
              <a:t>Battery-</a:t>
            </a:r>
            <a:r>
              <a:rPr lang="en-CA" sz="1800"/>
              <a:t> a battery that is not full charged is apt to freeze at below freezing temperatures. Any battery that is allowed to sit unused will tend to discharge. </a:t>
            </a:r>
            <a:endParaRPr/>
          </a:p>
          <a:p>
            <a:pPr indent="-182880" lvl="0" marL="182880" rtl="0" algn="just">
              <a:lnSpc>
                <a:spcPct val="90000"/>
              </a:lnSpc>
              <a:spcBef>
                <a:spcPts val="1400"/>
              </a:spcBef>
              <a:spcAft>
                <a:spcPts val="0"/>
              </a:spcAft>
              <a:buSzPts val="1800"/>
              <a:buChar char="▪"/>
            </a:pPr>
            <a:r>
              <a:rPr b="1" lang="en-CA" sz="1800"/>
              <a:t>Preheat-</a:t>
            </a:r>
            <a:r>
              <a:rPr lang="en-CA" sz="1800"/>
              <a:t> in cold weather, preheating the engine from an auxiliary heating source is essential. </a:t>
            </a:r>
            <a:endParaRPr/>
          </a:p>
          <a:p>
            <a:pPr indent="-182880" lvl="0" marL="182880" rtl="0" algn="just">
              <a:lnSpc>
                <a:spcPct val="90000"/>
              </a:lnSpc>
              <a:spcBef>
                <a:spcPts val="1400"/>
              </a:spcBef>
              <a:spcAft>
                <a:spcPts val="0"/>
              </a:spcAft>
              <a:buSzPts val="1800"/>
              <a:buChar char="▪"/>
            </a:pPr>
            <a:r>
              <a:rPr b="1" lang="en-CA" sz="1800"/>
              <a:t>Carburetor heat- </a:t>
            </a:r>
            <a:r>
              <a:rPr lang="en-CA" sz="1800"/>
              <a:t>use carburetor heat as required. </a:t>
            </a:r>
            <a:endParaRPr/>
          </a:p>
          <a:p>
            <a:pPr indent="-182880" lvl="0" marL="182880" rtl="0" algn="just">
              <a:lnSpc>
                <a:spcPct val="90000"/>
              </a:lnSpc>
              <a:spcBef>
                <a:spcPts val="1400"/>
              </a:spcBef>
              <a:spcAft>
                <a:spcPts val="0"/>
              </a:spcAft>
              <a:buSzPts val="1800"/>
              <a:buChar char="▪"/>
            </a:pPr>
            <a:r>
              <a:rPr b="1" lang="en-CA" sz="1800"/>
              <a:t>Propeller-</a:t>
            </a:r>
            <a:r>
              <a:rPr lang="en-CA" sz="1800"/>
              <a:t> if aircraft is equipped with a constant speed propeller, change rpm settings with the prop pitch control about every half hour to help prevent the oil from congealing in the prop dome. </a:t>
            </a:r>
            <a:endParaRPr/>
          </a:p>
          <a:p>
            <a:pPr indent="-182880" lvl="0" marL="182880" rtl="0" algn="just">
              <a:lnSpc>
                <a:spcPct val="90000"/>
              </a:lnSpc>
              <a:spcBef>
                <a:spcPts val="1400"/>
              </a:spcBef>
              <a:spcAft>
                <a:spcPts val="0"/>
              </a:spcAft>
              <a:buSzPts val="1800"/>
              <a:buChar char="▪"/>
            </a:pPr>
            <a:r>
              <a:rPr b="1" lang="en-CA" sz="1800"/>
              <a:t>Descents-</a:t>
            </a:r>
            <a:r>
              <a:rPr lang="en-CA" sz="1800"/>
              <a:t> try to avoid power off descents by starting to lose altitude far enough back from your destination that the entire descent can be conducted with power.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0" st="0"/>
                                            </p:txEl>
                                          </p:spTgt>
                                        </p:tgtEl>
                                        <p:attrNameLst>
                                          <p:attrName>style.visibility</p:attrName>
                                        </p:attrNameLst>
                                      </p:cBhvr>
                                      <p:to>
                                        <p:strVal val="visible"/>
                                      </p:to>
                                    </p:set>
                                    <p:animEffect filter="fade" transition="in">
                                      <p:cBhvr>
                                        <p:cTn dur="500"/>
                                        <p:tgtEl>
                                          <p:spTgt spid="50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1" st="1"/>
                                            </p:txEl>
                                          </p:spTgt>
                                        </p:tgtEl>
                                        <p:attrNameLst>
                                          <p:attrName>style.visibility</p:attrName>
                                        </p:attrNameLst>
                                      </p:cBhvr>
                                      <p:to>
                                        <p:strVal val="visible"/>
                                      </p:to>
                                    </p:set>
                                    <p:animEffect filter="fade" transition="in">
                                      <p:cBhvr>
                                        <p:cTn dur="500"/>
                                        <p:tgtEl>
                                          <p:spTgt spid="50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2" st="2"/>
                                            </p:txEl>
                                          </p:spTgt>
                                        </p:tgtEl>
                                        <p:attrNameLst>
                                          <p:attrName>style.visibility</p:attrName>
                                        </p:attrNameLst>
                                      </p:cBhvr>
                                      <p:to>
                                        <p:strVal val="visible"/>
                                      </p:to>
                                    </p:set>
                                    <p:animEffect filter="fade" transition="in">
                                      <p:cBhvr>
                                        <p:cTn dur="500"/>
                                        <p:tgtEl>
                                          <p:spTgt spid="50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3" st="3"/>
                                            </p:txEl>
                                          </p:spTgt>
                                        </p:tgtEl>
                                        <p:attrNameLst>
                                          <p:attrName>style.visibility</p:attrName>
                                        </p:attrNameLst>
                                      </p:cBhvr>
                                      <p:to>
                                        <p:strVal val="visible"/>
                                      </p:to>
                                    </p:set>
                                    <p:animEffect filter="fade" transition="in">
                                      <p:cBhvr>
                                        <p:cTn dur="500"/>
                                        <p:tgtEl>
                                          <p:spTgt spid="50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4" st="4"/>
                                            </p:txEl>
                                          </p:spTgt>
                                        </p:tgtEl>
                                        <p:attrNameLst>
                                          <p:attrName>style.visibility</p:attrName>
                                        </p:attrNameLst>
                                      </p:cBhvr>
                                      <p:to>
                                        <p:strVal val="visible"/>
                                      </p:to>
                                    </p:set>
                                    <p:animEffect filter="fade" transition="in">
                                      <p:cBhvr>
                                        <p:cTn dur="500"/>
                                        <p:tgtEl>
                                          <p:spTgt spid="50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5" st="5"/>
                                            </p:txEl>
                                          </p:spTgt>
                                        </p:tgtEl>
                                        <p:attrNameLst>
                                          <p:attrName>style.visibility</p:attrName>
                                        </p:attrNameLst>
                                      </p:cBhvr>
                                      <p:to>
                                        <p:strVal val="visible"/>
                                      </p:to>
                                    </p:set>
                                    <p:animEffect filter="fade" transition="in">
                                      <p:cBhvr>
                                        <p:cTn dur="500"/>
                                        <p:tgtEl>
                                          <p:spTgt spid="50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xEl>
                                              <p:pRg end="6" st="6"/>
                                            </p:txEl>
                                          </p:spTgt>
                                        </p:tgtEl>
                                        <p:attrNameLst>
                                          <p:attrName>style.visibility</p:attrName>
                                        </p:attrNameLst>
                                      </p:cBhvr>
                                      <p:to>
                                        <p:strVal val="visible"/>
                                      </p:to>
                                    </p:set>
                                    <p:animEffect filter="fade" transition="in">
                                      <p:cBhvr>
                                        <p:cTn dur="500"/>
                                        <p:tgtEl>
                                          <p:spTgt spid="505">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9" name="Shape 509"/>
        <p:cNvGrpSpPr/>
        <p:nvPr/>
      </p:nvGrpSpPr>
      <p:grpSpPr>
        <a:xfrm>
          <a:off x="0" y="0"/>
          <a:ext cx="0" cy="0"/>
          <a:chOff x="0" y="0"/>
          <a:chExt cx="0" cy="0"/>
        </a:xfrm>
      </p:grpSpPr>
      <p:sp>
        <p:nvSpPr>
          <p:cNvPr id="510" name="Google Shape;510;p6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TURBINES </a:t>
            </a:r>
            <a:endParaRPr/>
          </a:p>
        </p:txBody>
      </p:sp>
      <p:sp>
        <p:nvSpPr>
          <p:cNvPr id="511" name="Google Shape;511;p69"/>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2200"/>
              <a:buChar char="▪"/>
            </a:pPr>
            <a:r>
              <a:rPr lang="en-CA" u="sng">
                <a:solidFill>
                  <a:schemeClr val="hlink"/>
                </a:solidFill>
                <a:hlinkClick r:id="rId3"/>
              </a:rPr>
              <a:t>https://www.youtube.com/watch?v=uxZQa5s_94c</a:t>
            </a:r>
            <a:endParaRPr/>
          </a:p>
          <a:p>
            <a:pPr indent="-182880" lvl="0" marL="182880" rtl="0" algn="l">
              <a:lnSpc>
                <a:spcPct val="90000"/>
              </a:lnSpc>
              <a:spcBef>
                <a:spcPts val="1400"/>
              </a:spcBef>
              <a:spcAft>
                <a:spcPts val="0"/>
              </a:spcAft>
              <a:buSzPts val="2200"/>
              <a:buChar char="▪"/>
            </a:pPr>
            <a:r>
              <a:rPr lang="en-CA" u="sng">
                <a:solidFill>
                  <a:schemeClr val="hlink"/>
                </a:solidFill>
                <a:hlinkClick r:id="rId4"/>
              </a:rPr>
              <a:t>https://www.youtube.com/watch?v=ietAUruStVE</a:t>
            </a:r>
            <a:endParaRPr/>
          </a:p>
          <a:p>
            <a:pPr indent="-43179" lvl="0" marL="182880" rtl="0" algn="l">
              <a:lnSpc>
                <a:spcPct val="90000"/>
              </a:lnSpc>
              <a:spcBef>
                <a:spcPts val="1400"/>
              </a:spcBef>
              <a:spcAft>
                <a:spcPts val="0"/>
              </a:spcAft>
              <a:buSzPts val="2200"/>
              <a:buNone/>
            </a:pPr>
            <a:r>
              <a:t/>
            </a:r>
            <a:endParaRPr/>
          </a:p>
        </p:txBody>
      </p:sp>
    </p:spTree>
  </p:cSld>
  <p:clrMapOvr>
    <a:masterClrMapping/>
  </p:clrMapOvr>
  <p:transition spd="slow">
    <p:push/>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FOUR- STROKE CYCLE </a:t>
            </a:r>
            <a:endParaRPr/>
          </a:p>
        </p:txBody>
      </p:sp>
      <p:sp>
        <p:nvSpPr>
          <p:cNvPr id="127" name="Google Shape;127;p7"/>
          <p:cNvSpPr txBox="1"/>
          <p:nvPr>
            <p:ph idx="1" type="body"/>
          </p:nvPr>
        </p:nvSpPr>
        <p:spPr>
          <a:xfrm>
            <a:off x="171073" y="2027828"/>
            <a:ext cx="9784080" cy="4206240"/>
          </a:xfrm>
          <a:prstGeom prst="rect">
            <a:avLst/>
          </a:prstGeom>
          <a:noFill/>
          <a:ln>
            <a:noFill/>
          </a:ln>
        </p:spPr>
        <p:txBody>
          <a:bodyPr anchorCtr="0" anchor="t" bIns="45700" lIns="91425" spcFirstLastPara="1" rIns="91425" wrap="square" tIns="45700">
            <a:noAutofit/>
          </a:bodyPr>
          <a:lstStyle/>
          <a:p>
            <a:pPr indent="-182880" lvl="0" marL="182880" rtl="0" algn="just">
              <a:lnSpc>
                <a:spcPct val="90000"/>
              </a:lnSpc>
              <a:spcBef>
                <a:spcPts val="0"/>
              </a:spcBef>
              <a:spcAft>
                <a:spcPts val="0"/>
              </a:spcAft>
              <a:buSzPts val="1800"/>
              <a:buChar char="▪"/>
            </a:pPr>
            <a:r>
              <a:rPr b="1" lang="en-CA" sz="1800"/>
              <a:t>Almost all piston engines in use operates on what is known as the four-stroke cycle. </a:t>
            </a:r>
            <a:endParaRPr/>
          </a:p>
          <a:p>
            <a:pPr indent="-182880" lvl="0" marL="182880" rtl="0" algn="just">
              <a:lnSpc>
                <a:spcPct val="90000"/>
              </a:lnSpc>
              <a:spcBef>
                <a:spcPts val="1400"/>
              </a:spcBef>
              <a:spcAft>
                <a:spcPts val="0"/>
              </a:spcAft>
              <a:buSzPts val="1800"/>
              <a:buChar char="▪"/>
            </a:pPr>
            <a:r>
              <a:rPr b="1" lang="en-CA" sz="1800"/>
              <a:t>Induction stroke-</a:t>
            </a:r>
            <a:r>
              <a:rPr lang="en-CA" sz="1800"/>
              <a:t>The intake(sometimes called the inlet) valve open, the piston moves down from the top to the bottom of the cylinder creating a negative pressure. </a:t>
            </a:r>
            <a:endParaRPr/>
          </a:p>
          <a:p>
            <a:pPr indent="-182880" lvl="0" marL="182880" rtl="0" algn="just">
              <a:lnSpc>
                <a:spcPct val="90000"/>
              </a:lnSpc>
              <a:spcBef>
                <a:spcPts val="1400"/>
              </a:spcBef>
              <a:spcAft>
                <a:spcPts val="0"/>
              </a:spcAft>
              <a:buSzPts val="1800"/>
              <a:buChar char="▪"/>
            </a:pPr>
            <a:r>
              <a:rPr b="1" lang="en-CA" sz="1800"/>
              <a:t>The compression stroke- </a:t>
            </a:r>
            <a:r>
              <a:rPr lang="en-CA" sz="1800"/>
              <a:t>both valve closed, the piston moves up from the bottom to the top of the cylinder, compressing the mixture. The volume in the cylinder above the piston when it is at the bottom of the compression stroke is known as the compression ratio. Most gasoline engines use a ratio of between 6:1 and 7:1 </a:t>
            </a:r>
            <a:endParaRPr/>
          </a:p>
          <a:p>
            <a:pPr indent="-182880" lvl="0" marL="182880" rtl="0" algn="just">
              <a:lnSpc>
                <a:spcPct val="90000"/>
              </a:lnSpc>
              <a:spcBef>
                <a:spcPts val="1400"/>
              </a:spcBef>
              <a:spcAft>
                <a:spcPts val="0"/>
              </a:spcAft>
              <a:buSzPts val="1800"/>
              <a:buChar char="▪"/>
            </a:pPr>
            <a:r>
              <a:rPr b="1" lang="en-CA" sz="1800"/>
              <a:t>The power stroke- </a:t>
            </a:r>
            <a:r>
              <a:rPr lang="en-CA" sz="1800"/>
              <a:t>both valves closed, the compressed mixture is fired by a spark plug. The burning gases, expanding under tremendous heat, create the pressure which drives the piston down with terrific force. This force is sufficient to complete the other three stroked in addition to providing the energy required for useful work. </a:t>
            </a:r>
            <a:endParaRPr/>
          </a:p>
          <a:p>
            <a:pPr indent="-182880" lvl="0" marL="182880" rtl="0" algn="just">
              <a:lnSpc>
                <a:spcPct val="90000"/>
              </a:lnSpc>
              <a:spcBef>
                <a:spcPts val="1400"/>
              </a:spcBef>
              <a:spcAft>
                <a:spcPts val="0"/>
              </a:spcAft>
              <a:buSzPts val="1800"/>
              <a:buChar char="▪"/>
            </a:pPr>
            <a:r>
              <a:rPr b="1" lang="en-CA" sz="1800"/>
              <a:t>The exhaust stroke-</a:t>
            </a:r>
            <a:r>
              <a:rPr lang="en-CA" sz="1800"/>
              <a:t>exhaust valve open, the piston moves up from the bottom to the top of the cylinder, pushing the burned gases out past the open exhaust valve. The intake valve remains closed.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0" st="0"/>
                                            </p:txEl>
                                          </p:spTgt>
                                        </p:tgtEl>
                                        <p:attrNameLst>
                                          <p:attrName>style.visibility</p:attrName>
                                        </p:attrNameLst>
                                      </p:cBhvr>
                                      <p:to>
                                        <p:strVal val="visible"/>
                                      </p:to>
                                    </p:set>
                                    <p:animEffect filter="fade" transition="in">
                                      <p:cBhvr>
                                        <p:cTn dur="500"/>
                                        <p:tgtEl>
                                          <p:spTgt spid="12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1" st="1"/>
                                            </p:txEl>
                                          </p:spTgt>
                                        </p:tgtEl>
                                        <p:attrNameLst>
                                          <p:attrName>style.visibility</p:attrName>
                                        </p:attrNameLst>
                                      </p:cBhvr>
                                      <p:to>
                                        <p:strVal val="visible"/>
                                      </p:to>
                                    </p:set>
                                    <p:animEffect filter="fade" transition="in">
                                      <p:cBhvr>
                                        <p:cTn dur="500"/>
                                        <p:tgtEl>
                                          <p:spTgt spid="12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2" st="2"/>
                                            </p:txEl>
                                          </p:spTgt>
                                        </p:tgtEl>
                                        <p:attrNameLst>
                                          <p:attrName>style.visibility</p:attrName>
                                        </p:attrNameLst>
                                      </p:cBhvr>
                                      <p:to>
                                        <p:strVal val="visible"/>
                                      </p:to>
                                    </p:set>
                                    <p:animEffect filter="fade" transition="in">
                                      <p:cBhvr>
                                        <p:cTn dur="500"/>
                                        <p:tgtEl>
                                          <p:spTgt spid="12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3" st="3"/>
                                            </p:txEl>
                                          </p:spTgt>
                                        </p:tgtEl>
                                        <p:attrNameLst>
                                          <p:attrName>style.visibility</p:attrName>
                                        </p:attrNameLst>
                                      </p:cBhvr>
                                      <p:to>
                                        <p:strVal val="visible"/>
                                      </p:to>
                                    </p:set>
                                    <p:animEffect filter="fade" transition="in">
                                      <p:cBhvr>
                                        <p:cTn dur="500"/>
                                        <p:tgtEl>
                                          <p:spTgt spid="12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4" st="4"/>
                                            </p:txEl>
                                          </p:spTgt>
                                        </p:tgtEl>
                                        <p:attrNameLst>
                                          <p:attrName>style.visibility</p:attrName>
                                        </p:attrNameLst>
                                      </p:cBhvr>
                                      <p:to>
                                        <p:strVal val="visible"/>
                                      </p:to>
                                    </p:set>
                                    <p:animEffect filter="fade" transition="in">
                                      <p:cBhvr>
                                        <p:cTn dur="500"/>
                                        <p:tgtEl>
                                          <p:spTgt spid="127">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5" name="Shape 515"/>
        <p:cNvGrpSpPr/>
        <p:nvPr/>
      </p:nvGrpSpPr>
      <p:grpSpPr>
        <a:xfrm>
          <a:off x="0" y="0"/>
          <a:ext cx="0" cy="0"/>
          <a:chOff x="0" y="0"/>
          <a:chExt cx="0" cy="0"/>
        </a:xfrm>
      </p:grpSpPr>
      <p:sp>
        <p:nvSpPr>
          <p:cNvPr id="516" name="Google Shape;516;p70"/>
          <p:cNvSpPr txBox="1"/>
          <p:nvPr>
            <p:ph idx="1" type="body"/>
          </p:nvPr>
        </p:nvSpPr>
        <p:spPr>
          <a:xfrm>
            <a:off x="878177" y="2285145"/>
            <a:ext cx="10701059"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9900"/>
              <a:buNone/>
            </a:pPr>
            <a:r>
              <a:rPr lang="en-CA" sz="19900"/>
              <a:t>THE END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1000"/>
                                        <p:tgtEl>
                                          <p:spTgt spid="516">
                                            <p:txEl>
                                              <p:pRg end="0" st="0"/>
                                            </p:txEl>
                                          </p:spTgt>
                                        </p:tgtEl>
                                      </p:cBhvr>
                                    </p:animEffect>
                                    <p:set>
                                      <p:cBhvr>
                                        <p:cTn dur="1" fill="hold">
                                          <p:stCondLst>
                                            <p:cond delay="1000"/>
                                          </p:stCondLst>
                                        </p:cTn>
                                        <p:tgtEl>
                                          <p:spTgt spid="516">
                                            <p:txEl>
                                              <p:pRg end="0" st="0"/>
                                            </p:txEl>
                                          </p:spTgt>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TWO-STROKE CYCLE </a:t>
            </a:r>
            <a:endParaRPr/>
          </a:p>
        </p:txBody>
      </p:sp>
      <p:sp>
        <p:nvSpPr>
          <p:cNvPr id="133" name="Google Shape;133;p8"/>
          <p:cNvSpPr txBox="1"/>
          <p:nvPr>
            <p:ph idx="1" type="body"/>
          </p:nvPr>
        </p:nvSpPr>
        <p:spPr>
          <a:xfrm>
            <a:off x="370114" y="2698565"/>
            <a:ext cx="5586069" cy="3131784"/>
          </a:xfrm>
          <a:prstGeom prst="rect">
            <a:avLst/>
          </a:prstGeom>
          <a:noFill/>
          <a:ln>
            <a:noFill/>
          </a:ln>
        </p:spPr>
        <p:txBody>
          <a:bodyPr anchorCtr="0" anchor="t" bIns="45700" lIns="0" spcFirstLastPara="1" rIns="0" wrap="square" tIns="45700">
            <a:noAutofit/>
          </a:bodyPr>
          <a:lstStyle/>
          <a:p>
            <a:pPr indent="-182880" lvl="0" marL="182880" rtl="0" algn="just">
              <a:lnSpc>
                <a:spcPct val="90000"/>
              </a:lnSpc>
              <a:spcBef>
                <a:spcPts val="0"/>
              </a:spcBef>
              <a:spcAft>
                <a:spcPts val="0"/>
              </a:spcAft>
              <a:buSzPts val="1800"/>
              <a:buChar char="▪"/>
            </a:pPr>
            <a:r>
              <a:rPr lang="en-CA" sz="1800"/>
              <a:t>Small engines that operate on the principle of a two-stroke cycle are in common use in ultralight aircraft that are popular among recreational flying enthusiast. </a:t>
            </a:r>
            <a:endParaRPr/>
          </a:p>
          <a:p>
            <a:pPr indent="-182880" lvl="0" marL="182880" rtl="0" algn="just">
              <a:lnSpc>
                <a:spcPct val="90000"/>
              </a:lnSpc>
              <a:spcBef>
                <a:spcPts val="1400"/>
              </a:spcBef>
              <a:spcAft>
                <a:spcPts val="0"/>
              </a:spcAft>
              <a:buSzPts val="1800"/>
              <a:buChar char="▪"/>
            </a:pPr>
            <a:r>
              <a:rPr lang="en-CA" sz="1800"/>
              <a:t>The engine takes only 2 strokes of the piston to go through a complete power cycle. It differs from a four –stroke cycle engine in that it uses the crankcase as a fuel mixture transfer pump. Charging the crankcase with fuel, compression of the fuel change and ignition all take place on the upward stroke of the piston. Exhaust of the burned gases and transfer of the fuel to the cylinder take place on the downward stroke. </a:t>
            </a:r>
            <a:endParaRPr/>
          </a:p>
        </p:txBody>
      </p:sp>
      <p:pic>
        <p:nvPicPr>
          <p:cNvPr id="134" name="Google Shape;134;p8"/>
          <p:cNvPicPr preferRelativeResize="0"/>
          <p:nvPr/>
        </p:nvPicPr>
        <p:blipFill rotWithShape="1">
          <a:blip r:embed="rId3">
            <a:alphaModFix/>
          </a:blip>
          <a:srcRect b="0" l="0" r="0" t="0"/>
          <a:stretch/>
        </p:blipFill>
        <p:spPr>
          <a:xfrm>
            <a:off x="7232389" y="4076697"/>
            <a:ext cx="4589497" cy="2497127"/>
          </a:xfrm>
          <a:prstGeom prst="rect">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xEl>
                                              <p:pRg end="0" st="0"/>
                                            </p:txEl>
                                          </p:spTgt>
                                        </p:tgtEl>
                                        <p:attrNameLst>
                                          <p:attrName>style.visibility</p:attrName>
                                        </p:attrNameLst>
                                      </p:cBhvr>
                                      <p:to>
                                        <p:strVal val="visible"/>
                                      </p:to>
                                    </p:set>
                                    <p:animEffect filter="fade" transition="in">
                                      <p:cBhvr>
                                        <p:cTn dur="500"/>
                                        <p:tgtEl>
                                          <p:spTgt spid="13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xEl>
                                              <p:pRg end="1" st="1"/>
                                            </p:txEl>
                                          </p:spTgt>
                                        </p:tgtEl>
                                        <p:attrNameLst>
                                          <p:attrName>style.visibility</p:attrName>
                                        </p:attrNameLst>
                                      </p:cBhvr>
                                      <p:to>
                                        <p:strVal val="visible"/>
                                      </p:to>
                                    </p:set>
                                    <p:animEffect filter="fade" transition="in">
                                      <p:cBhvr>
                                        <p:cTn dur="500"/>
                                        <p:tgtEl>
                                          <p:spTgt spid="13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en-CA"/>
              <a:t>THE DIESEL ENGINE </a:t>
            </a:r>
            <a:endParaRPr/>
          </a:p>
        </p:txBody>
      </p:sp>
      <p:sp>
        <p:nvSpPr>
          <p:cNvPr id="140" name="Google Shape;140;p9"/>
          <p:cNvSpPr txBox="1"/>
          <p:nvPr>
            <p:ph idx="1" type="body"/>
          </p:nvPr>
        </p:nvSpPr>
        <p:spPr>
          <a:xfrm>
            <a:off x="478172" y="2540186"/>
            <a:ext cx="10810830" cy="4206240"/>
          </a:xfrm>
          <a:prstGeom prst="rect">
            <a:avLst/>
          </a:prstGeom>
          <a:noFill/>
          <a:ln>
            <a:noFill/>
          </a:ln>
        </p:spPr>
        <p:txBody>
          <a:bodyPr anchorCtr="0" anchor="t" bIns="45700" lIns="91425" spcFirstLastPara="1" rIns="91425" wrap="square" tIns="45700">
            <a:normAutofit/>
          </a:bodyPr>
          <a:lstStyle/>
          <a:p>
            <a:pPr indent="-182880" lvl="0" marL="182880" rtl="0" algn="just">
              <a:lnSpc>
                <a:spcPct val="90000"/>
              </a:lnSpc>
              <a:spcBef>
                <a:spcPts val="0"/>
              </a:spcBef>
              <a:spcAft>
                <a:spcPts val="0"/>
              </a:spcAft>
              <a:buSzPts val="1800"/>
              <a:buChar char="▪"/>
            </a:pPr>
            <a:r>
              <a:rPr lang="en-CA" sz="1800"/>
              <a:t>The internal operating and design principles, and most moving parts, of a diesel engine are almost identical to those of a gasoline engine but there are some significant operational differences. </a:t>
            </a:r>
            <a:endParaRPr/>
          </a:p>
          <a:p>
            <a:pPr indent="-182880" lvl="0" marL="182880" rtl="0" algn="just">
              <a:lnSpc>
                <a:spcPct val="90000"/>
              </a:lnSpc>
              <a:spcBef>
                <a:spcPts val="1400"/>
              </a:spcBef>
              <a:spcAft>
                <a:spcPts val="0"/>
              </a:spcAft>
              <a:buSzPts val="1800"/>
              <a:buChar char="▪"/>
            </a:pPr>
            <a:r>
              <a:rPr lang="en-CA" sz="1800"/>
              <a:t>Diesels require no separate electric ignition source. Also they require no carburetor. </a:t>
            </a:r>
            <a:endParaRPr/>
          </a:p>
          <a:p>
            <a:pPr indent="-182880" lvl="0" marL="182880" rtl="0" algn="just">
              <a:lnSpc>
                <a:spcPct val="90000"/>
              </a:lnSpc>
              <a:spcBef>
                <a:spcPts val="1400"/>
              </a:spcBef>
              <a:spcAft>
                <a:spcPts val="0"/>
              </a:spcAft>
              <a:buSzPts val="1800"/>
              <a:buChar char="▪"/>
            </a:pPr>
            <a:r>
              <a:rPr lang="en-CA" sz="1800"/>
              <a:t>Diesel engines have fewer moving parts than gasoline engines, generate greater power per pound of fuel, and have more beneficial time-between-overhaul requirements. </a:t>
            </a:r>
            <a:endParaRPr/>
          </a:p>
          <a:p>
            <a:pPr indent="-182880" lvl="0" marL="182880" rtl="0" algn="just">
              <a:lnSpc>
                <a:spcPct val="90000"/>
              </a:lnSpc>
              <a:spcBef>
                <a:spcPts val="1400"/>
              </a:spcBef>
              <a:spcAft>
                <a:spcPts val="0"/>
              </a:spcAft>
              <a:buSzPts val="1800"/>
              <a:buChar char="▪"/>
            </a:pPr>
            <a:r>
              <a:rPr lang="en-CA" sz="1800"/>
              <a:t>The diesel does not require a mixture control, carburetor heat, or ignition control.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animEffect filter="fade" transition="in">
                                      <p:cBhvr>
                                        <p:cTn dur="500"/>
                                        <p:tgtEl>
                                          <p:spTgt spid="14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animEffect filter="fade" transition="in">
                                      <p:cBhvr>
                                        <p:cTn dur="500"/>
                                        <p:tgtEl>
                                          <p:spTgt spid="14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2" st="2"/>
                                            </p:txEl>
                                          </p:spTgt>
                                        </p:tgtEl>
                                        <p:attrNameLst>
                                          <p:attrName>style.visibility</p:attrName>
                                        </p:attrNameLst>
                                      </p:cBhvr>
                                      <p:to>
                                        <p:strVal val="visible"/>
                                      </p:to>
                                    </p:set>
                                    <p:animEffect filter="fade" transition="in">
                                      <p:cBhvr>
                                        <p:cTn dur="500"/>
                                        <p:tgtEl>
                                          <p:spTgt spid="14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3" st="3"/>
                                            </p:txEl>
                                          </p:spTgt>
                                        </p:tgtEl>
                                        <p:attrNameLst>
                                          <p:attrName>style.visibility</p:attrName>
                                        </p:attrNameLst>
                                      </p:cBhvr>
                                      <p:to>
                                        <p:strVal val="visible"/>
                                      </p:to>
                                    </p:set>
                                    <p:animEffect filter="fade" transition="in">
                                      <p:cBhvr>
                                        <p:cTn dur="500"/>
                                        <p:tgtEl>
                                          <p:spTgt spid="140">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2018-12-06T19:58:09Z</dcterms:created>
  <dc:creator>Joinair Helicopters Inc</dc:creator>
</cp:coreProperties>
</file>