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sldIdLst>
    <p:sldId id="257" r:id="rId2"/>
    <p:sldId id="256" r:id="rId3"/>
    <p:sldId id="267" r:id="rId4"/>
    <p:sldId id="260" r:id="rId5"/>
    <p:sldId id="262" r:id="rId6"/>
    <p:sldId id="263" r:id="rId7"/>
    <p:sldId id="266" r:id="rId8"/>
    <p:sldId id="268" r:id="rId9"/>
    <p:sldId id="269" r:id="rId10"/>
    <p:sldId id="270" r:id="rId11"/>
    <p:sldId id="272" r:id="rId12"/>
    <p:sldId id="278" r:id="rId13"/>
    <p:sldId id="279" r:id="rId14"/>
    <p:sldId id="271" r:id="rId15"/>
    <p:sldId id="258" r:id="rId16"/>
    <p:sldId id="273" r:id="rId17"/>
    <p:sldId id="274" r:id="rId18"/>
    <p:sldId id="275" r:id="rId19"/>
    <p:sldId id="276" r:id="rId20"/>
    <p:sldId id="284" r:id="rId21"/>
    <p:sldId id="285" r:id="rId22"/>
    <p:sldId id="286" r:id="rId23"/>
    <p:sldId id="287" r:id="rId24"/>
    <p:sldId id="288" r:id="rId25"/>
    <p:sldId id="277" r:id="rId26"/>
    <p:sldId id="289" r:id="rId27"/>
    <p:sldId id="290" r:id="rId28"/>
    <p:sldId id="265" r:id="rId29"/>
    <p:sldId id="259" r:id="rId30"/>
    <p:sldId id="280" r:id="rId31"/>
    <p:sldId id="291" r:id="rId32"/>
    <p:sldId id="281" r:id="rId33"/>
    <p:sldId id="282" r:id="rId34"/>
    <p:sldId id="283" r:id="rId35"/>
    <p:sldId id="261" r:id="rId36"/>
    <p:sldId id="264"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7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88434B-B8F7-4918-8A23-C91902AB43A4}" type="doc">
      <dgm:prSet loTypeId="urn:microsoft.com/office/officeart/2016/7/layout/RepeatingBendingProcessNew" loCatId="process" qsTypeId="urn:microsoft.com/office/officeart/2005/8/quickstyle/simple1" qsCatId="simple" csTypeId="urn:microsoft.com/office/officeart/2005/8/colors/colorful2" csCatId="colorful"/>
      <dgm:spPr/>
      <dgm:t>
        <a:bodyPr/>
        <a:lstStyle/>
        <a:p>
          <a:endParaRPr lang="en-US"/>
        </a:p>
      </dgm:t>
    </dgm:pt>
    <dgm:pt modelId="{7A240591-72E3-4FB9-8173-C25978EEEE34}">
      <dgm:prSet/>
      <dgm:spPr/>
      <dgm:t>
        <a:bodyPr/>
        <a:lstStyle/>
        <a:p>
          <a:r>
            <a:rPr lang="en-CA" dirty="0"/>
            <a:t>Vital to believe the instruments. The body sometimes tells otherwise.</a:t>
          </a:r>
          <a:endParaRPr lang="en-US" dirty="0"/>
        </a:p>
      </dgm:t>
    </dgm:pt>
    <dgm:pt modelId="{A76ABFCE-6303-46E2-B5CB-1F2B83BDDFA7}" type="parTrans" cxnId="{0C37B415-901E-4049-A59F-CEA0A6390FB1}">
      <dgm:prSet/>
      <dgm:spPr/>
      <dgm:t>
        <a:bodyPr/>
        <a:lstStyle/>
        <a:p>
          <a:endParaRPr lang="en-US"/>
        </a:p>
      </dgm:t>
    </dgm:pt>
    <dgm:pt modelId="{C9E2B8C9-F0C6-4633-B049-34BE9BA50456}" type="sibTrans" cxnId="{0C37B415-901E-4049-A59F-CEA0A6390FB1}">
      <dgm:prSet/>
      <dgm:spPr/>
      <dgm:t>
        <a:bodyPr/>
        <a:lstStyle/>
        <a:p>
          <a:endParaRPr lang="en-US" dirty="0"/>
        </a:p>
      </dgm:t>
    </dgm:pt>
    <dgm:pt modelId="{E2E7C27E-EEA5-4A52-B912-D6618BBA34D3}">
      <dgm:prSet/>
      <dgm:spPr/>
      <dgm:t>
        <a:bodyPr/>
        <a:lstStyle/>
        <a:p>
          <a:r>
            <a:rPr lang="en-CA" dirty="0"/>
            <a:t>Scan the instruments not to focus on one for too long.</a:t>
          </a:r>
          <a:endParaRPr lang="en-US" dirty="0"/>
        </a:p>
      </dgm:t>
    </dgm:pt>
    <dgm:pt modelId="{9438F6D9-6E66-4D4D-B00E-FDF94BDD3085}" type="parTrans" cxnId="{A58E1086-FA20-4A1E-AAF9-3B86E8F974E6}">
      <dgm:prSet/>
      <dgm:spPr/>
      <dgm:t>
        <a:bodyPr/>
        <a:lstStyle/>
        <a:p>
          <a:endParaRPr lang="en-US"/>
        </a:p>
      </dgm:t>
    </dgm:pt>
    <dgm:pt modelId="{7BD1BDA0-E103-4D9D-A439-59A05C486A6F}" type="sibTrans" cxnId="{A58E1086-FA20-4A1E-AAF9-3B86E8F974E6}">
      <dgm:prSet/>
      <dgm:spPr/>
      <dgm:t>
        <a:bodyPr/>
        <a:lstStyle/>
        <a:p>
          <a:endParaRPr lang="en-US" dirty="0"/>
        </a:p>
      </dgm:t>
    </dgm:pt>
    <dgm:pt modelId="{8A309867-7A30-4002-A61B-19A1FFE4DB4B}">
      <dgm:prSet/>
      <dgm:spPr/>
      <dgm:t>
        <a:bodyPr/>
        <a:lstStyle/>
        <a:p>
          <a:r>
            <a:rPr lang="en-CA" dirty="0"/>
            <a:t>Unusual attitude- one detected to recover to level flight must be made soon as possible with minimum loss of altitude. </a:t>
          </a:r>
          <a:endParaRPr lang="en-US" dirty="0"/>
        </a:p>
      </dgm:t>
    </dgm:pt>
    <dgm:pt modelId="{8CF2A280-53D5-4E2B-B443-2E432E3CF337}" type="parTrans" cxnId="{D6FA2070-43AA-4B45-8CF1-54EC78B0B942}">
      <dgm:prSet/>
      <dgm:spPr/>
      <dgm:t>
        <a:bodyPr/>
        <a:lstStyle/>
        <a:p>
          <a:endParaRPr lang="en-US"/>
        </a:p>
      </dgm:t>
    </dgm:pt>
    <dgm:pt modelId="{66479102-881B-4124-BB19-16DBA4C2E193}" type="sibTrans" cxnId="{D6FA2070-43AA-4B45-8CF1-54EC78B0B942}">
      <dgm:prSet/>
      <dgm:spPr/>
      <dgm:t>
        <a:bodyPr/>
        <a:lstStyle/>
        <a:p>
          <a:endParaRPr lang="en-US"/>
        </a:p>
      </dgm:t>
    </dgm:pt>
    <dgm:pt modelId="{581BF2AC-E18C-4583-9E9A-E67623FAEA8A}" type="pres">
      <dgm:prSet presAssocID="{A088434B-B8F7-4918-8A23-C91902AB43A4}" presName="Name0" presStyleCnt="0">
        <dgm:presLayoutVars>
          <dgm:dir/>
          <dgm:resizeHandles val="exact"/>
        </dgm:presLayoutVars>
      </dgm:prSet>
      <dgm:spPr/>
      <dgm:t>
        <a:bodyPr/>
        <a:lstStyle/>
        <a:p>
          <a:endParaRPr lang="en-CA"/>
        </a:p>
      </dgm:t>
    </dgm:pt>
    <dgm:pt modelId="{D9838F8D-8069-4187-B468-BF603C940859}" type="pres">
      <dgm:prSet presAssocID="{7A240591-72E3-4FB9-8173-C25978EEEE34}" presName="node" presStyleLbl="node1" presStyleIdx="0" presStyleCnt="3">
        <dgm:presLayoutVars>
          <dgm:bulletEnabled val="1"/>
        </dgm:presLayoutVars>
      </dgm:prSet>
      <dgm:spPr/>
      <dgm:t>
        <a:bodyPr/>
        <a:lstStyle/>
        <a:p>
          <a:endParaRPr lang="en-CA"/>
        </a:p>
      </dgm:t>
    </dgm:pt>
    <dgm:pt modelId="{2A9DFF76-5977-44CF-BFAC-9FFBC187A3AE}" type="pres">
      <dgm:prSet presAssocID="{C9E2B8C9-F0C6-4633-B049-34BE9BA50456}" presName="sibTrans" presStyleLbl="sibTrans1D1" presStyleIdx="0" presStyleCnt="2"/>
      <dgm:spPr/>
      <dgm:t>
        <a:bodyPr/>
        <a:lstStyle/>
        <a:p>
          <a:endParaRPr lang="en-CA"/>
        </a:p>
      </dgm:t>
    </dgm:pt>
    <dgm:pt modelId="{E554691E-0B4E-442A-A3C0-C023D8DA5BEF}" type="pres">
      <dgm:prSet presAssocID="{C9E2B8C9-F0C6-4633-B049-34BE9BA50456}" presName="connectorText" presStyleLbl="sibTrans1D1" presStyleIdx="0" presStyleCnt="2"/>
      <dgm:spPr/>
      <dgm:t>
        <a:bodyPr/>
        <a:lstStyle/>
        <a:p>
          <a:endParaRPr lang="en-CA"/>
        </a:p>
      </dgm:t>
    </dgm:pt>
    <dgm:pt modelId="{7D74F4C8-2468-4431-BFE8-6DC162326326}" type="pres">
      <dgm:prSet presAssocID="{E2E7C27E-EEA5-4A52-B912-D6618BBA34D3}" presName="node" presStyleLbl="node1" presStyleIdx="1" presStyleCnt="3">
        <dgm:presLayoutVars>
          <dgm:bulletEnabled val="1"/>
        </dgm:presLayoutVars>
      </dgm:prSet>
      <dgm:spPr/>
      <dgm:t>
        <a:bodyPr/>
        <a:lstStyle/>
        <a:p>
          <a:endParaRPr lang="en-CA"/>
        </a:p>
      </dgm:t>
    </dgm:pt>
    <dgm:pt modelId="{44D49EDD-976A-45BE-9D73-4888FE56BB0E}" type="pres">
      <dgm:prSet presAssocID="{7BD1BDA0-E103-4D9D-A439-59A05C486A6F}" presName="sibTrans" presStyleLbl="sibTrans1D1" presStyleIdx="1" presStyleCnt="2"/>
      <dgm:spPr/>
      <dgm:t>
        <a:bodyPr/>
        <a:lstStyle/>
        <a:p>
          <a:endParaRPr lang="en-CA"/>
        </a:p>
      </dgm:t>
    </dgm:pt>
    <dgm:pt modelId="{09DEFC2D-1548-4300-9B1F-DA63FB32F1E6}" type="pres">
      <dgm:prSet presAssocID="{7BD1BDA0-E103-4D9D-A439-59A05C486A6F}" presName="connectorText" presStyleLbl="sibTrans1D1" presStyleIdx="1" presStyleCnt="2"/>
      <dgm:spPr/>
      <dgm:t>
        <a:bodyPr/>
        <a:lstStyle/>
        <a:p>
          <a:endParaRPr lang="en-CA"/>
        </a:p>
      </dgm:t>
    </dgm:pt>
    <dgm:pt modelId="{FF77B4DC-58CC-4747-9BC5-C4B50081DCCE}" type="pres">
      <dgm:prSet presAssocID="{8A309867-7A30-4002-A61B-19A1FFE4DB4B}" presName="node" presStyleLbl="node1" presStyleIdx="2" presStyleCnt="3">
        <dgm:presLayoutVars>
          <dgm:bulletEnabled val="1"/>
        </dgm:presLayoutVars>
      </dgm:prSet>
      <dgm:spPr/>
      <dgm:t>
        <a:bodyPr/>
        <a:lstStyle/>
        <a:p>
          <a:endParaRPr lang="en-CA"/>
        </a:p>
      </dgm:t>
    </dgm:pt>
  </dgm:ptLst>
  <dgm:cxnLst>
    <dgm:cxn modelId="{A58E1086-FA20-4A1E-AAF9-3B86E8F974E6}" srcId="{A088434B-B8F7-4918-8A23-C91902AB43A4}" destId="{E2E7C27E-EEA5-4A52-B912-D6618BBA34D3}" srcOrd="1" destOrd="0" parTransId="{9438F6D9-6E66-4D4D-B00E-FDF94BDD3085}" sibTransId="{7BD1BDA0-E103-4D9D-A439-59A05C486A6F}"/>
    <dgm:cxn modelId="{1B791C57-5CF4-4E9D-939E-3B0F0540B4F1}" type="presOf" srcId="{7A240591-72E3-4FB9-8173-C25978EEEE34}" destId="{D9838F8D-8069-4187-B468-BF603C940859}" srcOrd="0" destOrd="0" presId="urn:microsoft.com/office/officeart/2016/7/layout/RepeatingBendingProcessNew"/>
    <dgm:cxn modelId="{ACE21922-3E0B-42E2-A8A9-7A3C09DDC769}" type="presOf" srcId="{7BD1BDA0-E103-4D9D-A439-59A05C486A6F}" destId="{44D49EDD-976A-45BE-9D73-4888FE56BB0E}" srcOrd="0" destOrd="0" presId="urn:microsoft.com/office/officeart/2016/7/layout/RepeatingBendingProcessNew"/>
    <dgm:cxn modelId="{749F2F7E-0AB2-4D29-B807-3E27D8A313BD}" type="presOf" srcId="{C9E2B8C9-F0C6-4633-B049-34BE9BA50456}" destId="{E554691E-0B4E-442A-A3C0-C023D8DA5BEF}" srcOrd="1" destOrd="0" presId="urn:microsoft.com/office/officeart/2016/7/layout/RepeatingBendingProcessNew"/>
    <dgm:cxn modelId="{0EC1189E-0B0D-4B0C-8AFF-CF069B7843DF}" type="presOf" srcId="{8A309867-7A30-4002-A61B-19A1FFE4DB4B}" destId="{FF77B4DC-58CC-4747-9BC5-C4B50081DCCE}" srcOrd="0" destOrd="0" presId="urn:microsoft.com/office/officeart/2016/7/layout/RepeatingBendingProcessNew"/>
    <dgm:cxn modelId="{0C37B415-901E-4049-A59F-CEA0A6390FB1}" srcId="{A088434B-B8F7-4918-8A23-C91902AB43A4}" destId="{7A240591-72E3-4FB9-8173-C25978EEEE34}" srcOrd="0" destOrd="0" parTransId="{A76ABFCE-6303-46E2-B5CB-1F2B83BDDFA7}" sibTransId="{C9E2B8C9-F0C6-4633-B049-34BE9BA50456}"/>
    <dgm:cxn modelId="{5E717218-F0CC-4C68-A8FD-4CC6393022D4}" type="presOf" srcId="{7BD1BDA0-E103-4D9D-A439-59A05C486A6F}" destId="{09DEFC2D-1548-4300-9B1F-DA63FB32F1E6}" srcOrd="1" destOrd="0" presId="urn:microsoft.com/office/officeart/2016/7/layout/RepeatingBendingProcessNew"/>
    <dgm:cxn modelId="{D6FA2070-43AA-4B45-8CF1-54EC78B0B942}" srcId="{A088434B-B8F7-4918-8A23-C91902AB43A4}" destId="{8A309867-7A30-4002-A61B-19A1FFE4DB4B}" srcOrd="2" destOrd="0" parTransId="{8CF2A280-53D5-4E2B-B443-2E432E3CF337}" sibTransId="{66479102-881B-4124-BB19-16DBA4C2E193}"/>
    <dgm:cxn modelId="{3815E495-A79A-4174-9735-ADEA5AF0D4E6}" type="presOf" srcId="{A088434B-B8F7-4918-8A23-C91902AB43A4}" destId="{581BF2AC-E18C-4583-9E9A-E67623FAEA8A}" srcOrd="0" destOrd="0" presId="urn:microsoft.com/office/officeart/2016/7/layout/RepeatingBendingProcessNew"/>
    <dgm:cxn modelId="{73660C82-E0A1-4FC0-91DE-B61D4841783C}" type="presOf" srcId="{C9E2B8C9-F0C6-4633-B049-34BE9BA50456}" destId="{2A9DFF76-5977-44CF-BFAC-9FFBC187A3AE}" srcOrd="0" destOrd="0" presId="urn:microsoft.com/office/officeart/2016/7/layout/RepeatingBendingProcessNew"/>
    <dgm:cxn modelId="{B9D00B34-95E0-40B6-80B6-65A6FCACD6B0}" type="presOf" srcId="{E2E7C27E-EEA5-4A52-B912-D6618BBA34D3}" destId="{7D74F4C8-2468-4431-BFE8-6DC162326326}" srcOrd="0" destOrd="0" presId="urn:microsoft.com/office/officeart/2016/7/layout/RepeatingBendingProcessNew"/>
    <dgm:cxn modelId="{23BF4F63-824F-434B-B3C2-3CAF82824EC3}" type="presParOf" srcId="{581BF2AC-E18C-4583-9E9A-E67623FAEA8A}" destId="{D9838F8D-8069-4187-B468-BF603C940859}" srcOrd="0" destOrd="0" presId="urn:microsoft.com/office/officeart/2016/7/layout/RepeatingBendingProcessNew"/>
    <dgm:cxn modelId="{B567239E-3E84-44B8-AEDD-E1625F977A9D}" type="presParOf" srcId="{581BF2AC-E18C-4583-9E9A-E67623FAEA8A}" destId="{2A9DFF76-5977-44CF-BFAC-9FFBC187A3AE}" srcOrd="1" destOrd="0" presId="urn:microsoft.com/office/officeart/2016/7/layout/RepeatingBendingProcessNew"/>
    <dgm:cxn modelId="{EF3C8CD8-6869-4AA5-9BC8-11FD9CD79C09}" type="presParOf" srcId="{2A9DFF76-5977-44CF-BFAC-9FFBC187A3AE}" destId="{E554691E-0B4E-442A-A3C0-C023D8DA5BEF}" srcOrd="0" destOrd="0" presId="urn:microsoft.com/office/officeart/2016/7/layout/RepeatingBendingProcessNew"/>
    <dgm:cxn modelId="{CC1F5D09-BA08-4071-AB0A-B278B89E413E}" type="presParOf" srcId="{581BF2AC-E18C-4583-9E9A-E67623FAEA8A}" destId="{7D74F4C8-2468-4431-BFE8-6DC162326326}" srcOrd="2" destOrd="0" presId="urn:microsoft.com/office/officeart/2016/7/layout/RepeatingBendingProcessNew"/>
    <dgm:cxn modelId="{C2AF5950-5C10-4352-9889-C9F70576E5E5}" type="presParOf" srcId="{581BF2AC-E18C-4583-9E9A-E67623FAEA8A}" destId="{44D49EDD-976A-45BE-9D73-4888FE56BB0E}" srcOrd="3" destOrd="0" presId="urn:microsoft.com/office/officeart/2016/7/layout/RepeatingBendingProcessNew"/>
    <dgm:cxn modelId="{BB36896A-371C-4BF1-A75B-2ED431774ADC}" type="presParOf" srcId="{44D49EDD-976A-45BE-9D73-4888FE56BB0E}" destId="{09DEFC2D-1548-4300-9B1F-DA63FB32F1E6}" srcOrd="0" destOrd="0" presId="urn:microsoft.com/office/officeart/2016/7/layout/RepeatingBendingProcessNew"/>
    <dgm:cxn modelId="{B29A40CB-50AB-49F5-90C9-E3EAEC5CE682}" type="presParOf" srcId="{581BF2AC-E18C-4583-9E9A-E67623FAEA8A}" destId="{FF77B4DC-58CC-4747-9BC5-C4B50081DCCE}" srcOrd="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B2B5AD-3A8C-4958-83FC-07968713D6E1}" type="doc">
      <dgm:prSet loTypeId="urn:microsoft.com/office/officeart/2005/8/layout/process5" loCatId="process" qsTypeId="urn:microsoft.com/office/officeart/2005/8/quickstyle/simple2" qsCatId="simple" csTypeId="urn:microsoft.com/office/officeart/2005/8/colors/colorful1" csCatId="colorful" phldr="1"/>
      <dgm:spPr/>
      <dgm:t>
        <a:bodyPr/>
        <a:lstStyle/>
        <a:p>
          <a:endParaRPr lang="en-US"/>
        </a:p>
      </dgm:t>
    </dgm:pt>
    <dgm:pt modelId="{DA02D37B-58DE-4D21-AC2E-E11055BEC28E}">
      <dgm:prSet/>
      <dgm:spPr/>
      <dgm:t>
        <a:bodyPr/>
        <a:lstStyle/>
        <a:p>
          <a:pPr>
            <a:lnSpc>
              <a:spcPct val="100000"/>
            </a:lnSpc>
          </a:pPr>
          <a:r>
            <a:rPr lang="en-CA" b="1" dirty="0"/>
            <a:t>Airspeed indicator markings: </a:t>
          </a:r>
          <a:endParaRPr lang="en-US" dirty="0"/>
        </a:p>
      </dgm:t>
    </dgm:pt>
    <dgm:pt modelId="{F33B7C12-F61B-40B8-BBC9-FDD7F6EF1B5C}" type="parTrans" cxnId="{B4A1EC29-5AC1-4CF5-8AEC-CCE687F20C42}">
      <dgm:prSet/>
      <dgm:spPr/>
      <dgm:t>
        <a:bodyPr/>
        <a:lstStyle/>
        <a:p>
          <a:endParaRPr lang="en-US"/>
        </a:p>
      </dgm:t>
    </dgm:pt>
    <dgm:pt modelId="{E1FC4745-52BA-41E7-95EC-277E2DD3D847}" type="sibTrans" cxnId="{B4A1EC29-5AC1-4CF5-8AEC-CCE687F20C42}">
      <dgm:prSet/>
      <dgm:spPr/>
      <dgm:t>
        <a:bodyPr/>
        <a:lstStyle/>
        <a:p>
          <a:endParaRPr lang="en-US" dirty="0"/>
        </a:p>
      </dgm:t>
    </dgm:pt>
    <dgm:pt modelId="{18C9A5CF-2F35-431A-B01F-AAFEB7E3E1CD}">
      <dgm:prSet/>
      <dgm:spPr/>
      <dgm:t>
        <a:bodyPr/>
        <a:lstStyle/>
        <a:p>
          <a:pPr>
            <a:lnSpc>
              <a:spcPct val="100000"/>
            </a:lnSpc>
          </a:pPr>
          <a:r>
            <a:rPr lang="en-CA" dirty="0"/>
            <a:t>Red- VNE</a:t>
          </a:r>
          <a:endParaRPr lang="en-US" dirty="0"/>
        </a:p>
      </dgm:t>
    </dgm:pt>
    <dgm:pt modelId="{62A44678-AF38-40B8-8F3C-47DB064963B6}" type="parTrans" cxnId="{A4C2B31B-B0CA-4996-AD29-C333AD35BE61}">
      <dgm:prSet/>
      <dgm:spPr/>
      <dgm:t>
        <a:bodyPr/>
        <a:lstStyle/>
        <a:p>
          <a:endParaRPr lang="en-US"/>
        </a:p>
      </dgm:t>
    </dgm:pt>
    <dgm:pt modelId="{0E26F916-62E3-484B-A4E6-BE15906FB5FB}" type="sibTrans" cxnId="{A4C2B31B-B0CA-4996-AD29-C333AD35BE61}">
      <dgm:prSet/>
      <dgm:spPr/>
      <dgm:t>
        <a:bodyPr/>
        <a:lstStyle/>
        <a:p>
          <a:endParaRPr lang="en-US"/>
        </a:p>
      </dgm:t>
    </dgm:pt>
    <dgm:pt modelId="{36B72ACD-7F87-4094-9B3C-1BE211D3AC52}">
      <dgm:prSet/>
      <dgm:spPr/>
      <dgm:t>
        <a:bodyPr/>
        <a:lstStyle/>
        <a:p>
          <a:pPr>
            <a:lnSpc>
              <a:spcPct val="100000"/>
            </a:lnSpc>
          </a:pPr>
          <a:r>
            <a:rPr lang="en-CA" dirty="0"/>
            <a:t>Yellow-caution= maximum structural cruising</a:t>
          </a:r>
          <a:endParaRPr lang="en-US" dirty="0"/>
        </a:p>
      </dgm:t>
    </dgm:pt>
    <dgm:pt modelId="{DEB8A3C3-B5B7-4555-BB8B-CCB8DEFA3605}" type="parTrans" cxnId="{B3D017A5-C078-4CEE-B502-23C7883AE844}">
      <dgm:prSet/>
      <dgm:spPr/>
      <dgm:t>
        <a:bodyPr/>
        <a:lstStyle/>
        <a:p>
          <a:endParaRPr lang="en-US"/>
        </a:p>
      </dgm:t>
    </dgm:pt>
    <dgm:pt modelId="{A0A980F1-599D-4793-9941-5092908D64B2}" type="sibTrans" cxnId="{B3D017A5-C078-4CEE-B502-23C7883AE844}">
      <dgm:prSet/>
      <dgm:spPr/>
      <dgm:t>
        <a:bodyPr/>
        <a:lstStyle/>
        <a:p>
          <a:endParaRPr lang="en-US"/>
        </a:p>
      </dgm:t>
    </dgm:pt>
    <dgm:pt modelId="{456196AA-91E8-4CE2-B109-2D1035D997F0}">
      <dgm:prSet/>
      <dgm:spPr/>
      <dgm:t>
        <a:bodyPr/>
        <a:lstStyle/>
        <a:p>
          <a:pPr>
            <a:lnSpc>
              <a:spcPct val="100000"/>
            </a:lnSpc>
          </a:pPr>
          <a:r>
            <a:rPr lang="en-CA" dirty="0"/>
            <a:t>Green- Normal, lower VSL, upper(VNO) </a:t>
          </a:r>
          <a:endParaRPr lang="en-US" dirty="0"/>
        </a:p>
      </dgm:t>
    </dgm:pt>
    <dgm:pt modelId="{E0A9D913-C326-4962-B079-08DB735B26B8}" type="parTrans" cxnId="{5EF048EE-0D0A-4D90-A5BC-DC9A5CCF0B81}">
      <dgm:prSet/>
      <dgm:spPr/>
      <dgm:t>
        <a:bodyPr/>
        <a:lstStyle/>
        <a:p>
          <a:endParaRPr lang="en-US"/>
        </a:p>
      </dgm:t>
    </dgm:pt>
    <dgm:pt modelId="{13E7F254-37C5-442C-975C-8BA508A203BB}" type="sibTrans" cxnId="{5EF048EE-0D0A-4D90-A5BC-DC9A5CCF0B81}">
      <dgm:prSet/>
      <dgm:spPr/>
      <dgm:t>
        <a:bodyPr/>
        <a:lstStyle/>
        <a:p>
          <a:endParaRPr lang="en-US"/>
        </a:p>
      </dgm:t>
    </dgm:pt>
    <dgm:pt modelId="{D79E761B-C7DB-492A-86F8-22E64D6A034F}">
      <dgm:prSet/>
      <dgm:spPr/>
      <dgm:t>
        <a:bodyPr/>
        <a:lstStyle/>
        <a:p>
          <a:pPr>
            <a:lnSpc>
              <a:spcPct val="100000"/>
            </a:lnSpc>
          </a:pPr>
          <a:r>
            <a:rPr lang="en-CA" dirty="0"/>
            <a:t>White- Low limit of (VSO) </a:t>
          </a:r>
          <a:endParaRPr lang="en-US" dirty="0"/>
        </a:p>
      </dgm:t>
    </dgm:pt>
    <dgm:pt modelId="{C95EE5A7-694E-4F0C-A120-C58E378ECB63}" type="parTrans" cxnId="{5EC37208-3AD9-4924-A3FC-5D6BB29986D3}">
      <dgm:prSet/>
      <dgm:spPr/>
      <dgm:t>
        <a:bodyPr/>
        <a:lstStyle/>
        <a:p>
          <a:endParaRPr lang="en-US"/>
        </a:p>
      </dgm:t>
    </dgm:pt>
    <dgm:pt modelId="{F4C470EA-255A-4FC8-AD38-732880576FFF}" type="sibTrans" cxnId="{5EC37208-3AD9-4924-A3FC-5D6BB29986D3}">
      <dgm:prSet/>
      <dgm:spPr/>
      <dgm:t>
        <a:bodyPr/>
        <a:lstStyle/>
        <a:p>
          <a:endParaRPr lang="en-US"/>
        </a:p>
      </dgm:t>
    </dgm:pt>
    <dgm:pt modelId="{FB013263-4CD6-4B0B-B0B7-C66786C1F1CA}">
      <dgm:prSet/>
      <dgm:spPr/>
      <dgm:t>
        <a:bodyPr/>
        <a:lstStyle/>
        <a:p>
          <a:pPr>
            <a:lnSpc>
              <a:spcPct val="100000"/>
            </a:lnSpc>
          </a:pPr>
          <a:r>
            <a:rPr lang="en-CA" b="1" dirty="0"/>
            <a:t>Static source block:</a:t>
          </a:r>
          <a:endParaRPr lang="en-US" dirty="0"/>
        </a:p>
      </dgm:t>
    </dgm:pt>
    <dgm:pt modelId="{8CCACFE6-722C-47F6-B510-E864DA5652EE}" type="parTrans" cxnId="{6D9EAD5D-CD3B-421B-A547-1502AA337CC1}">
      <dgm:prSet/>
      <dgm:spPr/>
      <dgm:t>
        <a:bodyPr/>
        <a:lstStyle/>
        <a:p>
          <a:endParaRPr lang="en-US"/>
        </a:p>
      </dgm:t>
    </dgm:pt>
    <dgm:pt modelId="{8049B84C-5B48-4760-9069-D5E41856B690}" type="sibTrans" cxnId="{6D9EAD5D-CD3B-421B-A547-1502AA337CC1}">
      <dgm:prSet/>
      <dgm:spPr/>
      <dgm:t>
        <a:bodyPr/>
        <a:lstStyle/>
        <a:p>
          <a:endParaRPr lang="en-US" dirty="0"/>
        </a:p>
      </dgm:t>
    </dgm:pt>
    <dgm:pt modelId="{A4006BB5-6065-41A3-AD87-74C099E35ABC}">
      <dgm:prSet/>
      <dgm:spPr/>
      <dgm:t>
        <a:bodyPr/>
        <a:lstStyle/>
        <a:p>
          <a:pPr>
            <a:lnSpc>
              <a:spcPct val="100000"/>
            </a:lnSpc>
          </a:pPr>
          <a:r>
            <a:rPr lang="en-CA" dirty="0"/>
            <a:t>Airspeed</a:t>
          </a:r>
          <a:endParaRPr lang="en-US" dirty="0"/>
        </a:p>
      </dgm:t>
    </dgm:pt>
    <dgm:pt modelId="{735F3E50-FF22-42C9-87AD-A8C732FB0C7B}" type="parTrans" cxnId="{0C0EB598-6D5D-42DF-89F7-59A1B3B3C356}">
      <dgm:prSet/>
      <dgm:spPr/>
      <dgm:t>
        <a:bodyPr/>
        <a:lstStyle/>
        <a:p>
          <a:endParaRPr lang="en-US"/>
        </a:p>
      </dgm:t>
    </dgm:pt>
    <dgm:pt modelId="{022A634D-A613-4874-A3A2-6E1830DA0278}" type="sibTrans" cxnId="{0C0EB598-6D5D-42DF-89F7-59A1B3B3C356}">
      <dgm:prSet/>
      <dgm:spPr/>
      <dgm:t>
        <a:bodyPr/>
        <a:lstStyle/>
        <a:p>
          <a:endParaRPr lang="en-US"/>
        </a:p>
      </dgm:t>
    </dgm:pt>
    <dgm:pt modelId="{0D025E79-5531-413C-A927-FD2E19EB8A0F}">
      <dgm:prSet/>
      <dgm:spPr/>
      <dgm:t>
        <a:bodyPr/>
        <a:lstStyle/>
        <a:p>
          <a:pPr>
            <a:lnSpc>
              <a:spcPct val="100000"/>
            </a:lnSpc>
          </a:pPr>
          <a:r>
            <a:rPr lang="en-CA" dirty="0"/>
            <a:t>Altitude</a:t>
          </a:r>
          <a:endParaRPr lang="en-US" dirty="0"/>
        </a:p>
      </dgm:t>
    </dgm:pt>
    <dgm:pt modelId="{AD4B69DB-47C0-4034-9948-FA010191585B}" type="parTrans" cxnId="{AA57857F-291C-48B7-A1E4-E8B8FDE02AE9}">
      <dgm:prSet/>
      <dgm:spPr/>
      <dgm:t>
        <a:bodyPr/>
        <a:lstStyle/>
        <a:p>
          <a:endParaRPr lang="en-US"/>
        </a:p>
      </dgm:t>
    </dgm:pt>
    <dgm:pt modelId="{F80FDCC7-7545-42FA-87FF-8830FAE662FA}" type="sibTrans" cxnId="{AA57857F-291C-48B7-A1E4-E8B8FDE02AE9}">
      <dgm:prSet/>
      <dgm:spPr/>
      <dgm:t>
        <a:bodyPr/>
        <a:lstStyle/>
        <a:p>
          <a:endParaRPr lang="en-US"/>
        </a:p>
      </dgm:t>
    </dgm:pt>
    <dgm:pt modelId="{3A317B05-AC37-482B-8283-2567958E91B1}">
      <dgm:prSet/>
      <dgm:spPr/>
      <dgm:t>
        <a:bodyPr/>
        <a:lstStyle/>
        <a:p>
          <a:pPr>
            <a:lnSpc>
              <a:spcPct val="100000"/>
            </a:lnSpc>
          </a:pPr>
          <a:r>
            <a:rPr lang="en-CA" dirty="0"/>
            <a:t>VSI</a:t>
          </a:r>
          <a:endParaRPr lang="en-US" dirty="0"/>
        </a:p>
      </dgm:t>
    </dgm:pt>
    <dgm:pt modelId="{5EA9A487-3E0D-4F59-95BC-A6C6D6BAA0E5}" type="parTrans" cxnId="{3EAA472E-DD55-4629-880A-1A106E9017E3}">
      <dgm:prSet/>
      <dgm:spPr/>
      <dgm:t>
        <a:bodyPr/>
        <a:lstStyle/>
        <a:p>
          <a:endParaRPr lang="en-US"/>
        </a:p>
      </dgm:t>
    </dgm:pt>
    <dgm:pt modelId="{79BB0E9D-B454-4B8E-B77A-F54856AF87F6}" type="sibTrans" cxnId="{3EAA472E-DD55-4629-880A-1A106E9017E3}">
      <dgm:prSet/>
      <dgm:spPr/>
      <dgm:t>
        <a:bodyPr/>
        <a:lstStyle/>
        <a:p>
          <a:endParaRPr lang="en-US"/>
        </a:p>
      </dgm:t>
    </dgm:pt>
    <dgm:pt modelId="{A16E8462-2C05-40B8-8AE3-49FB89FBD752}">
      <dgm:prSet/>
      <dgm:spPr/>
      <dgm:t>
        <a:bodyPr/>
        <a:lstStyle/>
        <a:p>
          <a:pPr>
            <a:lnSpc>
              <a:spcPct val="100000"/>
            </a:lnSpc>
          </a:pPr>
          <a:r>
            <a:rPr lang="en-CA" dirty="0"/>
            <a:t>Airspeed under read in climb over read in descent. </a:t>
          </a:r>
          <a:endParaRPr lang="en-US" dirty="0"/>
        </a:p>
      </dgm:t>
    </dgm:pt>
    <dgm:pt modelId="{F5D506EE-08F0-4FEB-B0A0-3CE2A524544E}" type="parTrans" cxnId="{980E4850-C627-4941-AF5C-C80360F062DA}">
      <dgm:prSet/>
      <dgm:spPr/>
      <dgm:t>
        <a:bodyPr/>
        <a:lstStyle/>
        <a:p>
          <a:endParaRPr lang="en-US"/>
        </a:p>
      </dgm:t>
    </dgm:pt>
    <dgm:pt modelId="{66F94608-48D9-4939-B63C-A86D367BF5EB}" type="sibTrans" cxnId="{980E4850-C627-4941-AF5C-C80360F062DA}">
      <dgm:prSet/>
      <dgm:spPr/>
      <dgm:t>
        <a:bodyPr/>
        <a:lstStyle/>
        <a:p>
          <a:endParaRPr lang="en-US"/>
        </a:p>
      </dgm:t>
    </dgm:pt>
    <dgm:pt modelId="{39394C28-87DA-40C0-98F0-81119BBC7946}">
      <dgm:prSet/>
      <dgm:spPr/>
      <dgm:t>
        <a:bodyPr/>
        <a:lstStyle/>
        <a:p>
          <a:pPr>
            <a:lnSpc>
              <a:spcPct val="100000"/>
            </a:lnSpc>
          </a:pPr>
          <a:r>
            <a:rPr lang="en-CA" b="1" dirty="0"/>
            <a:t>Turn coordinator 35 ̊ angle plate mounting. </a:t>
          </a:r>
          <a:endParaRPr lang="en-US" dirty="0"/>
        </a:p>
      </dgm:t>
    </dgm:pt>
    <dgm:pt modelId="{95F0563D-4AD5-4B8C-8479-0AB8C06B073B}" type="parTrans" cxnId="{BED21D48-F581-4AE5-9E5B-B020655BE86C}">
      <dgm:prSet/>
      <dgm:spPr/>
      <dgm:t>
        <a:bodyPr/>
        <a:lstStyle/>
        <a:p>
          <a:endParaRPr lang="en-US"/>
        </a:p>
      </dgm:t>
    </dgm:pt>
    <dgm:pt modelId="{743C871C-C0CB-4752-BBDA-CDF45B4186C6}" type="sibTrans" cxnId="{BED21D48-F581-4AE5-9E5B-B020655BE86C}">
      <dgm:prSet/>
      <dgm:spPr/>
      <dgm:t>
        <a:bodyPr/>
        <a:lstStyle/>
        <a:p>
          <a:endParaRPr lang="en-US"/>
        </a:p>
      </dgm:t>
    </dgm:pt>
    <dgm:pt modelId="{68E07017-DF8C-436A-BEC8-A830C462576D}" type="pres">
      <dgm:prSet presAssocID="{34B2B5AD-3A8C-4958-83FC-07968713D6E1}" presName="diagram" presStyleCnt="0">
        <dgm:presLayoutVars>
          <dgm:dir/>
          <dgm:resizeHandles val="exact"/>
        </dgm:presLayoutVars>
      </dgm:prSet>
      <dgm:spPr/>
      <dgm:t>
        <a:bodyPr/>
        <a:lstStyle/>
        <a:p>
          <a:endParaRPr lang="en-CA"/>
        </a:p>
      </dgm:t>
    </dgm:pt>
    <dgm:pt modelId="{BC82B20D-E279-4196-9758-EAF43F1764D8}" type="pres">
      <dgm:prSet presAssocID="{DA02D37B-58DE-4D21-AC2E-E11055BEC28E}" presName="node" presStyleLbl="node1" presStyleIdx="0" presStyleCnt="3" custScaleX="209283" custScaleY="176048">
        <dgm:presLayoutVars>
          <dgm:bulletEnabled val="1"/>
        </dgm:presLayoutVars>
      </dgm:prSet>
      <dgm:spPr/>
      <dgm:t>
        <a:bodyPr/>
        <a:lstStyle/>
        <a:p>
          <a:endParaRPr lang="en-CA"/>
        </a:p>
      </dgm:t>
    </dgm:pt>
    <dgm:pt modelId="{69D92727-4777-44E5-8D5A-553659B4EC69}" type="pres">
      <dgm:prSet presAssocID="{E1FC4745-52BA-41E7-95EC-277E2DD3D847}" presName="sibTrans" presStyleLbl="sibTrans2D1" presStyleIdx="0" presStyleCnt="2"/>
      <dgm:spPr/>
      <dgm:t>
        <a:bodyPr/>
        <a:lstStyle/>
        <a:p>
          <a:endParaRPr lang="en-CA"/>
        </a:p>
      </dgm:t>
    </dgm:pt>
    <dgm:pt modelId="{273D7D6A-501B-401C-8C87-1723846B8660}" type="pres">
      <dgm:prSet presAssocID="{E1FC4745-52BA-41E7-95EC-277E2DD3D847}" presName="connectorText" presStyleLbl="sibTrans2D1" presStyleIdx="0" presStyleCnt="2"/>
      <dgm:spPr/>
      <dgm:t>
        <a:bodyPr/>
        <a:lstStyle/>
        <a:p>
          <a:endParaRPr lang="en-CA"/>
        </a:p>
      </dgm:t>
    </dgm:pt>
    <dgm:pt modelId="{ED1DFA3B-DC81-484D-A860-5DAA0BF88764}" type="pres">
      <dgm:prSet presAssocID="{FB013263-4CD6-4B0B-B0B7-C66786C1F1CA}" presName="node" presStyleLbl="node1" presStyleIdx="1" presStyleCnt="3" custScaleX="183310" custScaleY="203064">
        <dgm:presLayoutVars>
          <dgm:bulletEnabled val="1"/>
        </dgm:presLayoutVars>
      </dgm:prSet>
      <dgm:spPr/>
      <dgm:t>
        <a:bodyPr/>
        <a:lstStyle/>
        <a:p>
          <a:endParaRPr lang="en-CA"/>
        </a:p>
      </dgm:t>
    </dgm:pt>
    <dgm:pt modelId="{8D1DF30D-BD88-4732-8D95-DA64BF2600A4}" type="pres">
      <dgm:prSet presAssocID="{8049B84C-5B48-4760-9069-D5E41856B690}" presName="sibTrans" presStyleLbl="sibTrans2D1" presStyleIdx="1" presStyleCnt="2"/>
      <dgm:spPr/>
      <dgm:t>
        <a:bodyPr/>
        <a:lstStyle/>
        <a:p>
          <a:endParaRPr lang="en-CA"/>
        </a:p>
      </dgm:t>
    </dgm:pt>
    <dgm:pt modelId="{669F7111-4E98-4AD4-A476-94FF402C4E21}" type="pres">
      <dgm:prSet presAssocID="{8049B84C-5B48-4760-9069-D5E41856B690}" presName="connectorText" presStyleLbl="sibTrans2D1" presStyleIdx="1" presStyleCnt="2"/>
      <dgm:spPr/>
      <dgm:t>
        <a:bodyPr/>
        <a:lstStyle/>
        <a:p>
          <a:endParaRPr lang="en-CA"/>
        </a:p>
      </dgm:t>
    </dgm:pt>
    <dgm:pt modelId="{A4DCBC27-0881-4F77-B02E-5811CF6C9F6E}" type="pres">
      <dgm:prSet presAssocID="{39394C28-87DA-40C0-98F0-81119BBC7946}" presName="node" presStyleLbl="node1" presStyleIdx="2" presStyleCnt="3" custScaleX="151000" custScaleY="136555">
        <dgm:presLayoutVars>
          <dgm:bulletEnabled val="1"/>
        </dgm:presLayoutVars>
      </dgm:prSet>
      <dgm:spPr/>
      <dgm:t>
        <a:bodyPr/>
        <a:lstStyle/>
        <a:p>
          <a:endParaRPr lang="en-CA"/>
        </a:p>
      </dgm:t>
    </dgm:pt>
  </dgm:ptLst>
  <dgm:cxnLst>
    <dgm:cxn modelId="{B3D017A5-C078-4CEE-B502-23C7883AE844}" srcId="{DA02D37B-58DE-4D21-AC2E-E11055BEC28E}" destId="{36B72ACD-7F87-4094-9B3C-1BE211D3AC52}" srcOrd="1" destOrd="0" parTransId="{DEB8A3C3-B5B7-4555-BB8B-CCB8DEFA3605}" sibTransId="{A0A980F1-599D-4793-9941-5092908D64B2}"/>
    <dgm:cxn modelId="{395C1D4A-2F6E-49F2-AC3C-DE325034892C}" type="presOf" srcId="{0D025E79-5531-413C-A927-FD2E19EB8A0F}" destId="{ED1DFA3B-DC81-484D-A860-5DAA0BF88764}" srcOrd="0" destOrd="2" presId="urn:microsoft.com/office/officeart/2005/8/layout/process5"/>
    <dgm:cxn modelId="{5EF048EE-0D0A-4D90-A5BC-DC9A5CCF0B81}" srcId="{DA02D37B-58DE-4D21-AC2E-E11055BEC28E}" destId="{456196AA-91E8-4CE2-B109-2D1035D997F0}" srcOrd="2" destOrd="0" parTransId="{E0A9D913-C326-4962-B079-08DB735B26B8}" sibTransId="{13E7F254-37C5-442C-975C-8BA508A203BB}"/>
    <dgm:cxn modelId="{73009787-A13F-44E5-9B34-6A4EA6580242}" type="presOf" srcId="{34B2B5AD-3A8C-4958-83FC-07968713D6E1}" destId="{68E07017-DF8C-436A-BEC8-A830C462576D}" srcOrd="0" destOrd="0" presId="urn:microsoft.com/office/officeart/2005/8/layout/process5"/>
    <dgm:cxn modelId="{282C3A38-990E-4860-8613-06381AADDA4F}" type="presOf" srcId="{E1FC4745-52BA-41E7-95EC-277E2DD3D847}" destId="{69D92727-4777-44E5-8D5A-553659B4EC69}" srcOrd="0" destOrd="0" presId="urn:microsoft.com/office/officeart/2005/8/layout/process5"/>
    <dgm:cxn modelId="{AF9C3143-42E9-439B-AB30-D725427F54D0}" type="presOf" srcId="{8049B84C-5B48-4760-9069-D5E41856B690}" destId="{669F7111-4E98-4AD4-A476-94FF402C4E21}" srcOrd="1" destOrd="0" presId="urn:microsoft.com/office/officeart/2005/8/layout/process5"/>
    <dgm:cxn modelId="{69AF0745-7FFB-491F-AAE3-110298F2D768}" type="presOf" srcId="{D79E761B-C7DB-492A-86F8-22E64D6A034F}" destId="{BC82B20D-E279-4196-9758-EAF43F1764D8}" srcOrd="0" destOrd="4" presId="urn:microsoft.com/office/officeart/2005/8/layout/process5"/>
    <dgm:cxn modelId="{FB495591-60A5-4369-A7C9-7C237A227264}" type="presOf" srcId="{39394C28-87DA-40C0-98F0-81119BBC7946}" destId="{A4DCBC27-0881-4F77-B02E-5811CF6C9F6E}" srcOrd="0" destOrd="0" presId="urn:microsoft.com/office/officeart/2005/8/layout/process5"/>
    <dgm:cxn modelId="{0C0EB598-6D5D-42DF-89F7-59A1B3B3C356}" srcId="{FB013263-4CD6-4B0B-B0B7-C66786C1F1CA}" destId="{A4006BB5-6065-41A3-AD87-74C099E35ABC}" srcOrd="0" destOrd="0" parTransId="{735F3E50-FF22-42C9-87AD-A8C732FB0C7B}" sibTransId="{022A634D-A613-4874-A3A2-6E1830DA0278}"/>
    <dgm:cxn modelId="{AA57857F-291C-48B7-A1E4-E8B8FDE02AE9}" srcId="{FB013263-4CD6-4B0B-B0B7-C66786C1F1CA}" destId="{0D025E79-5531-413C-A927-FD2E19EB8A0F}" srcOrd="1" destOrd="0" parTransId="{AD4B69DB-47C0-4034-9948-FA010191585B}" sibTransId="{F80FDCC7-7545-42FA-87FF-8830FAE662FA}"/>
    <dgm:cxn modelId="{B5A62B25-E850-462D-A717-BFFA6565EB05}" type="presOf" srcId="{E1FC4745-52BA-41E7-95EC-277E2DD3D847}" destId="{273D7D6A-501B-401C-8C87-1723846B8660}" srcOrd="1" destOrd="0" presId="urn:microsoft.com/office/officeart/2005/8/layout/process5"/>
    <dgm:cxn modelId="{BA9BB065-A198-4152-8E60-D97D5C7D5007}" type="presOf" srcId="{8049B84C-5B48-4760-9069-D5E41856B690}" destId="{8D1DF30D-BD88-4732-8D95-DA64BF2600A4}" srcOrd="0" destOrd="0" presId="urn:microsoft.com/office/officeart/2005/8/layout/process5"/>
    <dgm:cxn modelId="{D519C805-B0B4-4C4D-9E38-9DF51A7329F4}" type="presOf" srcId="{3A317B05-AC37-482B-8283-2567958E91B1}" destId="{ED1DFA3B-DC81-484D-A860-5DAA0BF88764}" srcOrd="0" destOrd="3" presId="urn:microsoft.com/office/officeart/2005/8/layout/process5"/>
    <dgm:cxn modelId="{6D9EAD5D-CD3B-421B-A547-1502AA337CC1}" srcId="{34B2B5AD-3A8C-4958-83FC-07968713D6E1}" destId="{FB013263-4CD6-4B0B-B0B7-C66786C1F1CA}" srcOrd="1" destOrd="0" parTransId="{8CCACFE6-722C-47F6-B510-E864DA5652EE}" sibTransId="{8049B84C-5B48-4760-9069-D5E41856B690}"/>
    <dgm:cxn modelId="{1BCF9743-F419-454A-8FA3-91B2A9F15018}" type="presOf" srcId="{DA02D37B-58DE-4D21-AC2E-E11055BEC28E}" destId="{BC82B20D-E279-4196-9758-EAF43F1764D8}" srcOrd="0" destOrd="0" presId="urn:microsoft.com/office/officeart/2005/8/layout/process5"/>
    <dgm:cxn modelId="{F6898A48-7849-4E74-83D9-16516FE139C8}" type="presOf" srcId="{FB013263-4CD6-4B0B-B0B7-C66786C1F1CA}" destId="{ED1DFA3B-DC81-484D-A860-5DAA0BF88764}" srcOrd="0" destOrd="0" presId="urn:microsoft.com/office/officeart/2005/8/layout/process5"/>
    <dgm:cxn modelId="{4CAD69B9-FBB6-4FC1-8911-EAEC6BFCC32F}" type="presOf" srcId="{18C9A5CF-2F35-431A-B01F-AAFEB7E3E1CD}" destId="{BC82B20D-E279-4196-9758-EAF43F1764D8}" srcOrd="0" destOrd="1" presId="urn:microsoft.com/office/officeart/2005/8/layout/process5"/>
    <dgm:cxn modelId="{241840D7-0185-47DD-8A98-84CA92750F10}" type="presOf" srcId="{456196AA-91E8-4CE2-B109-2D1035D997F0}" destId="{BC82B20D-E279-4196-9758-EAF43F1764D8}" srcOrd="0" destOrd="3" presId="urn:microsoft.com/office/officeart/2005/8/layout/process5"/>
    <dgm:cxn modelId="{925DC399-7186-4606-B0DE-239550EC9F46}" type="presOf" srcId="{36B72ACD-7F87-4094-9B3C-1BE211D3AC52}" destId="{BC82B20D-E279-4196-9758-EAF43F1764D8}" srcOrd="0" destOrd="2" presId="urn:microsoft.com/office/officeart/2005/8/layout/process5"/>
    <dgm:cxn modelId="{A4C2B31B-B0CA-4996-AD29-C333AD35BE61}" srcId="{DA02D37B-58DE-4D21-AC2E-E11055BEC28E}" destId="{18C9A5CF-2F35-431A-B01F-AAFEB7E3E1CD}" srcOrd="0" destOrd="0" parTransId="{62A44678-AF38-40B8-8F3C-47DB064963B6}" sibTransId="{0E26F916-62E3-484B-A4E6-BE15906FB5FB}"/>
    <dgm:cxn modelId="{3EAA472E-DD55-4629-880A-1A106E9017E3}" srcId="{FB013263-4CD6-4B0B-B0B7-C66786C1F1CA}" destId="{3A317B05-AC37-482B-8283-2567958E91B1}" srcOrd="2" destOrd="0" parTransId="{5EA9A487-3E0D-4F59-95BC-A6C6D6BAA0E5}" sibTransId="{79BB0E9D-B454-4B8E-B77A-F54856AF87F6}"/>
    <dgm:cxn modelId="{836BC5F6-24A3-40AB-B437-432D8F245137}" type="presOf" srcId="{A4006BB5-6065-41A3-AD87-74C099E35ABC}" destId="{ED1DFA3B-DC81-484D-A860-5DAA0BF88764}" srcOrd="0" destOrd="1" presId="urn:microsoft.com/office/officeart/2005/8/layout/process5"/>
    <dgm:cxn modelId="{5EC37208-3AD9-4924-A3FC-5D6BB29986D3}" srcId="{DA02D37B-58DE-4D21-AC2E-E11055BEC28E}" destId="{D79E761B-C7DB-492A-86F8-22E64D6A034F}" srcOrd="3" destOrd="0" parTransId="{C95EE5A7-694E-4F0C-A120-C58E378ECB63}" sibTransId="{F4C470EA-255A-4FC8-AD38-732880576FFF}"/>
    <dgm:cxn modelId="{D109E3B4-4FD7-40EC-A247-E58A2AB6B961}" type="presOf" srcId="{A16E8462-2C05-40B8-8AE3-49FB89FBD752}" destId="{ED1DFA3B-DC81-484D-A860-5DAA0BF88764}" srcOrd="0" destOrd="4" presId="urn:microsoft.com/office/officeart/2005/8/layout/process5"/>
    <dgm:cxn modelId="{B4A1EC29-5AC1-4CF5-8AEC-CCE687F20C42}" srcId="{34B2B5AD-3A8C-4958-83FC-07968713D6E1}" destId="{DA02D37B-58DE-4D21-AC2E-E11055BEC28E}" srcOrd="0" destOrd="0" parTransId="{F33B7C12-F61B-40B8-BBC9-FDD7F6EF1B5C}" sibTransId="{E1FC4745-52BA-41E7-95EC-277E2DD3D847}"/>
    <dgm:cxn modelId="{980E4850-C627-4941-AF5C-C80360F062DA}" srcId="{FB013263-4CD6-4B0B-B0B7-C66786C1F1CA}" destId="{A16E8462-2C05-40B8-8AE3-49FB89FBD752}" srcOrd="3" destOrd="0" parTransId="{F5D506EE-08F0-4FEB-B0A0-3CE2A524544E}" sibTransId="{66F94608-48D9-4939-B63C-A86D367BF5EB}"/>
    <dgm:cxn modelId="{BED21D48-F581-4AE5-9E5B-B020655BE86C}" srcId="{34B2B5AD-3A8C-4958-83FC-07968713D6E1}" destId="{39394C28-87DA-40C0-98F0-81119BBC7946}" srcOrd="2" destOrd="0" parTransId="{95F0563D-4AD5-4B8C-8479-0AB8C06B073B}" sibTransId="{743C871C-C0CB-4752-BBDA-CDF45B4186C6}"/>
    <dgm:cxn modelId="{14CB13DF-17D1-4819-BC22-2FF8416361AD}" type="presParOf" srcId="{68E07017-DF8C-436A-BEC8-A830C462576D}" destId="{BC82B20D-E279-4196-9758-EAF43F1764D8}" srcOrd="0" destOrd="0" presId="urn:microsoft.com/office/officeart/2005/8/layout/process5"/>
    <dgm:cxn modelId="{CBD06610-926D-4BA0-8823-FBEB8FE3C27F}" type="presParOf" srcId="{68E07017-DF8C-436A-BEC8-A830C462576D}" destId="{69D92727-4777-44E5-8D5A-553659B4EC69}" srcOrd="1" destOrd="0" presId="urn:microsoft.com/office/officeart/2005/8/layout/process5"/>
    <dgm:cxn modelId="{14852258-33D6-4011-8FAC-7D52A0C16239}" type="presParOf" srcId="{69D92727-4777-44E5-8D5A-553659B4EC69}" destId="{273D7D6A-501B-401C-8C87-1723846B8660}" srcOrd="0" destOrd="0" presId="urn:microsoft.com/office/officeart/2005/8/layout/process5"/>
    <dgm:cxn modelId="{6947069F-F37D-4F50-9F8E-071D2E21849B}" type="presParOf" srcId="{68E07017-DF8C-436A-BEC8-A830C462576D}" destId="{ED1DFA3B-DC81-484D-A860-5DAA0BF88764}" srcOrd="2" destOrd="0" presId="urn:microsoft.com/office/officeart/2005/8/layout/process5"/>
    <dgm:cxn modelId="{BF135E8B-1CAF-4704-BE9C-86E6CB5BF7AD}" type="presParOf" srcId="{68E07017-DF8C-436A-BEC8-A830C462576D}" destId="{8D1DF30D-BD88-4732-8D95-DA64BF2600A4}" srcOrd="3" destOrd="0" presId="urn:microsoft.com/office/officeart/2005/8/layout/process5"/>
    <dgm:cxn modelId="{50AD3BDB-646F-4596-B52C-003AA4DFAD3C}" type="presParOf" srcId="{8D1DF30D-BD88-4732-8D95-DA64BF2600A4}" destId="{669F7111-4E98-4AD4-A476-94FF402C4E21}" srcOrd="0" destOrd="0" presId="urn:microsoft.com/office/officeart/2005/8/layout/process5"/>
    <dgm:cxn modelId="{35B74A39-E344-4626-A0C1-48B36108AAF7}" type="presParOf" srcId="{68E07017-DF8C-436A-BEC8-A830C462576D}" destId="{A4DCBC27-0881-4F77-B02E-5811CF6C9F6E}"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FF76-5977-44CF-BFAC-9FFBC187A3AE}">
      <dsp:nvSpPr>
        <dsp:cNvPr id="0" name=""/>
        <dsp:cNvSpPr/>
      </dsp:nvSpPr>
      <dsp:spPr>
        <a:xfrm>
          <a:off x="2669027" y="1539082"/>
          <a:ext cx="583402" cy="91440"/>
        </a:xfrm>
        <a:custGeom>
          <a:avLst/>
          <a:gdLst/>
          <a:ahLst/>
          <a:cxnLst/>
          <a:rect l="0" t="0" r="0" b="0"/>
          <a:pathLst>
            <a:path>
              <a:moveTo>
                <a:pt x="0" y="45720"/>
              </a:moveTo>
              <a:lnTo>
                <a:pt x="583402" y="45720"/>
              </a:lnTo>
            </a:path>
          </a:pathLst>
        </a:custGeom>
        <a:noFill/>
        <a:ln w="6350" cap="flat" cmpd="sng" algn="in">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45378" y="1581732"/>
        <a:ext cx="30700" cy="6140"/>
      </dsp:txXfrm>
    </dsp:sp>
    <dsp:sp modelId="{D9838F8D-8069-4187-B468-BF603C940859}">
      <dsp:nvSpPr>
        <dsp:cNvPr id="0" name=""/>
        <dsp:cNvSpPr/>
      </dsp:nvSpPr>
      <dsp:spPr>
        <a:xfrm>
          <a:off x="1250" y="783929"/>
          <a:ext cx="2669577" cy="1601746"/>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812" tIns="137310" rIns="130812" bIns="137310" numCol="1" spcCol="1270" anchor="ctr" anchorCtr="0">
          <a:noAutofit/>
        </a:bodyPr>
        <a:lstStyle/>
        <a:p>
          <a:pPr lvl="0" algn="ctr" defTabSz="800100">
            <a:lnSpc>
              <a:spcPct val="90000"/>
            </a:lnSpc>
            <a:spcBef>
              <a:spcPct val="0"/>
            </a:spcBef>
            <a:spcAft>
              <a:spcPct val="35000"/>
            </a:spcAft>
          </a:pPr>
          <a:r>
            <a:rPr lang="en-CA" sz="1800" kern="1200" dirty="0"/>
            <a:t>Vital to believe the instruments. The body sometimes tells otherwise.</a:t>
          </a:r>
          <a:endParaRPr lang="en-US" sz="1800" kern="1200" dirty="0"/>
        </a:p>
      </dsp:txBody>
      <dsp:txXfrm>
        <a:off x="1250" y="783929"/>
        <a:ext cx="2669577" cy="1601746"/>
      </dsp:txXfrm>
    </dsp:sp>
    <dsp:sp modelId="{44D49EDD-976A-45BE-9D73-4888FE56BB0E}">
      <dsp:nvSpPr>
        <dsp:cNvPr id="0" name=""/>
        <dsp:cNvSpPr/>
      </dsp:nvSpPr>
      <dsp:spPr>
        <a:xfrm>
          <a:off x="1336039" y="2383875"/>
          <a:ext cx="3283579" cy="583402"/>
        </a:xfrm>
        <a:custGeom>
          <a:avLst/>
          <a:gdLst/>
          <a:ahLst/>
          <a:cxnLst/>
          <a:rect l="0" t="0" r="0" b="0"/>
          <a:pathLst>
            <a:path>
              <a:moveTo>
                <a:pt x="3283579" y="0"/>
              </a:moveTo>
              <a:lnTo>
                <a:pt x="3283579" y="308801"/>
              </a:lnTo>
              <a:lnTo>
                <a:pt x="0" y="308801"/>
              </a:lnTo>
              <a:lnTo>
                <a:pt x="0" y="583402"/>
              </a:lnTo>
            </a:path>
          </a:pathLst>
        </a:custGeom>
        <a:noFill/>
        <a:ln w="6350" cap="flat" cmpd="sng" algn="in">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894316" y="2672506"/>
        <a:ext cx="167024" cy="6140"/>
      </dsp:txXfrm>
    </dsp:sp>
    <dsp:sp modelId="{7D74F4C8-2468-4431-BFE8-6DC162326326}">
      <dsp:nvSpPr>
        <dsp:cNvPr id="0" name=""/>
        <dsp:cNvSpPr/>
      </dsp:nvSpPr>
      <dsp:spPr>
        <a:xfrm>
          <a:off x="3284830" y="783929"/>
          <a:ext cx="2669577" cy="1601746"/>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812" tIns="137310" rIns="130812" bIns="137310" numCol="1" spcCol="1270" anchor="ctr" anchorCtr="0">
          <a:noAutofit/>
        </a:bodyPr>
        <a:lstStyle/>
        <a:p>
          <a:pPr lvl="0" algn="ctr" defTabSz="800100">
            <a:lnSpc>
              <a:spcPct val="90000"/>
            </a:lnSpc>
            <a:spcBef>
              <a:spcPct val="0"/>
            </a:spcBef>
            <a:spcAft>
              <a:spcPct val="35000"/>
            </a:spcAft>
          </a:pPr>
          <a:r>
            <a:rPr lang="en-CA" sz="1800" kern="1200" dirty="0"/>
            <a:t>Scan the instruments not to focus on one for too long.</a:t>
          </a:r>
          <a:endParaRPr lang="en-US" sz="1800" kern="1200" dirty="0"/>
        </a:p>
      </dsp:txBody>
      <dsp:txXfrm>
        <a:off x="3284830" y="783929"/>
        <a:ext cx="2669577" cy="1601746"/>
      </dsp:txXfrm>
    </dsp:sp>
    <dsp:sp modelId="{FF77B4DC-58CC-4747-9BC5-C4B50081DCCE}">
      <dsp:nvSpPr>
        <dsp:cNvPr id="0" name=""/>
        <dsp:cNvSpPr/>
      </dsp:nvSpPr>
      <dsp:spPr>
        <a:xfrm>
          <a:off x="1250" y="2999678"/>
          <a:ext cx="2669577" cy="1601746"/>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812" tIns="137310" rIns="130812" bIns="137310" numCol="1" spcCol="1270" anchor="ctr" anchorCtr="0">
          <a:noAutofit/>
        </a:bodyPr>
        <a:lstStyle/>
        <a:p>
          <a:pPr lvl="0" algn="ctr" defTabSz="800100">
            <a:lnSpc>
              <a:spcPct val="90000"/>
            </a:lnSpc>
            <a:spcBef>
              <a:spcPct val="0"/>
            </a:spcBef>
            <a:spcAft>
              <a:spcPct val="35000"/>
            </a:spcAft>
          </a:pPr>
          <a:r>
            <a:rPr lang="en-CA" sz="1800" kern="1200" dirty="0"/>
            <a:t>Unusual attitude- one detected to recover to level flight must be made soon as possible with minimum loss of altitude. </a:t>
          </a:r>
          <a:endParaRPr lang="en-US" sz="1800" kern="1200" dirty="0"/>
        </a:p>
      </dsp:txBody>
      <dsp:txXfrm>
        <a:off x="1250" y="2999678"/>
        <a:ext cx="2669577" cy="16017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2B20D-E279-4196-9758-EAF43F1764D8}">
      <dsp:nvSpPr>
        <dsp:cNvPr id="0" name=""/>
        <dsp:cNvSpPr/>
      </dsp:nvSpPr>
      <dsp:spPr>
        <a:xfrm>
          <a:off x="3470999" y="2695"/>
          <a:ext cx="4228014" cy="2133953"/>
        </a:xfrm>
        <a:prstGeom prst="roundRect">
          <a:avLst>
            <a:gd name="adj" fmla="val 10000"/>
          </a:avLst>
        </a:prstGeom>
        <a:solidFill>
          <a:schemeClr val="accent2">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100000"/>
            </a:lnSpc>
            <a:spcBef>
              <a:spcPct val="0"/>
            </a:spcBef>
            <a:spcAft>
              <a:spcPct val="35000"/>
            </a:spcAft>
          </a:pPr>
          <a:r>
            <a:rPr lang="en-CA" sz="2200" b="1" kern="1200" dirty="0"/>
            <a:t>Airspeed indicator markings: </a:t>
          </a:r>
          <a:endParaRPr lang="en-US" sz="2200" kern="1200" dirty="0"/>
        </a:p>
        <a:p>
          <a:pPr marL="171450" lvl="1" indent="-171450" algn="l" defTabSz="755650">
            <a:lnSpc>
              <a:spcPct val="100000"/>
            </a:lnSpc>
            <a:spcBef>
              <a:spcPct val="0"/>
            </a:spcBef>
            <a:spcAft>
              <a:spcPct val="15000"/>
            </a:spcAft>
            <a:buChar char="••"/>
          </a:pPr>
          <a:r>
            <a:rPr lang="en-CA" sz="1700" kern="1200" dirty="0"/>
            <a:t>Red- VNE</a:t>
          </a:r>
          <a:endParaRPr lang="en-US" sz="1700" kern="1200" dirty="0"/>
        </a:p>
        <a:p>
          <a:pPr marL="171450" lvl="1" indent="-171450" algn="l" defTabSz="755650">
            <a:lnSpc>
              <a:spcPct val="100000"/>
            </a:lnSpc>
            <a:spcBef>
              <a:spcPct val="0"/>
            </a:spcBef>
            <a:spcAft>
              <a:spcPct val="15000"/>
            </a:spcAft>
            <a:buChar char="••"/>
          </a:pPr>
          <a:r>
            <a:rPr lang="en-CA" sz="1700" kern="1200" dirty="0"/>
            <a:t>Yellow-caution= maximum structural cruising</a:t>
          </a:r>
          <a:endParaRPr lang="en-US" sz="1700" kern="1200" dirty="0"/>
        </a:p>
        <a:p>
          <a:pPr marL="171450" lvl="1" indent="-171450" algn="l" defTabSz="755650">
            <a:lnSpc>
              <a:spcPct val="100000"/>
            </a:lnSpc>
            <a:spcBef>
              <a:spcPct val="0"/>
            </a:spcBef>
            <a:spcAft>
              <a:spcPct val="15000"/>
            </a:spcAft>
            <a:buChar char="••"/>
          </a:pPr>
          <a:r>
            <a:rPr lang="en-CA" sz="1700" kern="1200" dirty="0"/>
            <a:t>Green- Normal, lower VSL, upper(VNO) </a:t>
          </a:r>
          <a:endParaRPr lang="en-US" sz="1700" kern="1200" dirty="0"/>
        </a:p>
        <a:p>
          <a:pPr marL="171450" lvl="1" indent="-171450" algn="l" defTabSz="755650">
            <a:lnSpc>
              <a:spcPct val="100000"/>
            </a:lnSpc>
            <a:spcBef>
              <a:spcPct val="0"/>
            </a:spcBef>
            <a:spcAft>
              <a:spcPct val="15000"/>
            </a:spcAft>
            <a:buChar char="••"/>
          </a:pPr>
          <a:r>
            <a:rPr lang="en-CA" sz="1700" kern="1200" dirty="0"/>
            <a:t>White- Low limit of (VSO) </a:t>
          </a:r>
          <a:endParaRPr lang="en-US" sz="1700" kern="1200" dirty="0"/>
        </a:p>
      </dsp:txBody>
      <dsp:txXfrm>
        <a:off x="3533500" y="65196"/>
        <a:ext cx="4103012" cy="2008951"/>
      </dsp:txXfrm>
    </dsp:sp>
    <dsp:sp modelId="{69D92727-4777-44E5-8D5A-553659B4EC69}">
      <dsp:nvSpPr>
        <dsp:cNvPr id="0" name=""/>
        <dsp:cNvSpPr/>
      </dsp:nvSpPr>
      <dsp:spPr>
        <a:xfrm rot="5110287">
          <a:off x="5493338" y="2278065"/>
          <a:ext cx="429815" cy="50101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5552513" y="2313896"/>
        <a:ext cx="300611" cy="300871"/>
      </dsp:txXfrm>
    </dsp:sp>
    <dsp:sp modelId="{ED1DFA3B-DC81-484D-A860-5DAA0BF88764}">
      <dsp:nvSpPr>
        <dsp:cNvPr id="0" name=""/>
        <dsp:cNvSpPr/>
      </dsp:nvSpPr>
      <dsp:spPr>
        <a:xfrm>
          <a:off x="3995715" y="2944743"/>
          <a:ext cx="3703298" cy="2461425"/>
        </a:xfrm>
        <a:prstGeom prst="roundRect">
          <a:avLst>
            <a:gd name="adj" fmla="val 10000"/>
          </a:avLst>
        </a:prstGeom>
        <a:solidFill>
          <a:schemeClr val="accent3">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100000"/>
            </a:lnSpc>
            <a:spcBef>
              <a:spcPct val="0"/>
            </a:spcBef>
            <a:spcAft>
              <a:spcPct val="35000"/>
            </a:spcAft>
          </a:pPr>
          <a:r>
            <a:rPr lang="en-CA" sz="2200" b="1" kern="1200" dirty="0"/>
            <a:t>Static source block:</a:t>
          </a:r>
          <a:endParaRPr lang="en-US" sz="2200" kern="1200" dirty="0"/>
        </a:p>
        <a:p>
          <a:pPr marL="171450" lvl="1" indent="-171450" algn="l" defTabSz="755650">
            <a:lnSpc>
              <a:spcPct val="100000"/>
            </a:lnSpc>
            <a:spcBef>
              <a:spcPct val="0"/>
            </a:spcBef>
            <a:spcAft>
              <a:spcPct val="15000"/>
            </a:spcAft>
            <a:buChar char="••"/>
          </a:pPr>
          <a:r>
            <a:rPr lang="en-CA" sz="1700" kern="1200" dirty="0"/>
            <a:t>Airspeed</a:t>
          </a:r>
          <a:endParaRPr lang="en-US" sz="1700" kern="1200" dirty="0"/>
        </a:p>
        <a:p>
          <a:pPr marL="171450" lvl="1" indent="-171450" algn="l" defTabSz="755650">
            <a:lnSpc>
              <a:spcPct val="100000"/>
            </a:lnSpc>
            <a:spcBef>
              <a:spcPct val="0"/>
            </a:spcBef>
            <a:spcAft>
              <a:spcPct val="15000"/>
            </a:spcAft>
            <a:buChar char="••"/>
          </a:pPr>
          <a:r>
            <a:rPr lang="en-CA" sz="1700" kern="1200" dirty="0"/>
            <a:t>Altitude</a:t>
          </a:r>
          <a:endParaRPr lang="en-US" sz="1700" kern="1200" dirty="0"/>
        </a:p>
        <a:p>
          <a:pPr marL="171450" lvl="1" indent="-171450" algn="l" defTabSz="755650">
            <a:lnSpc>
              <a:spcPct val="100000"/>
            </a:lnSpc>
            <a:spcBef>
              <a:spcPct val="0"/>
            </a:spcBef>
            <a:spcAft>
              <a:spcPct val="15000"/>
            </a:spcAft>
            <a:buChar char="••"/>
          </a:pPr>
          <a:r>
            <a:rPr lang="en-CA" sz="1700" kern="1200" dirty="0"/>
            <a:t>VSI</a:t>
          </a:r>
          <a:endParaRPr lang="en-US" sz="1700" kern="1200" dirty="0"/>
        </a:p>
        <a:p>
          <a:pPr marL="171450" lvl="1" indent="-171450" algn="l" defTabSz="755650">
            <a:lnSpc>
              <a:spcPct val="100000"/>
            </a:lnSpc>
            <a:spcBef>
              <a:spcPct val="0"/>
            </a:spcBef>
            <a:spcAft>
              <a:spcPct val="15000"/>
            </a:spcAft>
            <a:buChar char="••"/>
          </a:pPr>
          <a:r>
            <a:rPr lang="en-CA" sz="1700" kern="1200" dirty="0"/>
            <a:t>Airspeed under read in climb over read in descent. </a:t>
          </a:r>
          <a:endParaRPr lang="en-US" sz="1700" kern="1200" dirty="0"/>
        </a:p>
      </dsp:txBody>
      <dsp:txXfrm>
        <a:off x="4067808" y="3016836"/>
        <a:ext cx="3559112" cy="2317239"/>
      </dsp:txXfrm>
    </dsp:sp>
    <dsp:sp modelId="{8D1DF30D-BD88-4732-8D95-DA64BF2600A4}">
      <dsp:nvSpPr>
        <dsp:cNvPr id="0" name=""/>
        <dsp:cNvSpPr/>
      </dsp:nvSpPr>
      <dsp:spPr>
        <a:xfrm rot="10800000">
          <a:off x="3389644" y="3924947"/>
          <a:ext cx="428290" cy="50101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10800000">
        <a:off x="3518131" y="4025151"/>
        <a:ext cx="299803" cy="300611"/>
      </dsp:txXfrm>
    </dsp:sp>
    <dsp:sp modelId="{A4DCBC27-0881-4F77-B02E-5811CF6C9F6E}">
      <dsp:nvSpPr>
        <dsp:cNvPr id="0" name=""/>
        <dsp:cNvSpPr/>
      </dsp:nvSpPr>
      <dsp:spPr>
        <a:xfrm>
          <a:off x="137060" y="3347835"/>
          <a:ext cx="3050559" cy="1655241"/>
        </a:xfrm>
        <a:prstGeom prst="roundRect">
          <a:avLst>
            <a:gd name="adj" fmla="val 10000"/>
          </a:avLst>
        </a:prstGeom>
        <a:solidFill>
          <a:schemeClr val="accent4">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100000"/>
            </a:lnSpc>
            <a:spcBef>
              <a:spcPct val="0"/>
            </a:spcBef>
            <a:spcAft>
              <a:spcPct val="35000"/>
            </a:spcAft>
          </a:pPr>
          <a:r>
            <a:rPr lang="en-CA" sz="2200" b="1" kern="1200" dirty="0"/>
            <a:t>Turn coordinator 35 ̊ angle plate mounting. </a:t>
          </a:r>
          <a:endParaRPr lang="en-US" sz="2200" kern="1200" dirty="0"/>
        </a:p>
      </dsp:txBody>
      <dsp:txXfrm>
        <a:off x="185540" y="3396315"/>
        <a:ext cx="2953599" cy="1558281"/>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7B74EE33-4DB5-407C-98C0-93D979A3EEB1}" type="datetimeFigureOut">
              <a:rPr lang="en-CA" smtClean="0"/>
              <a:t>2019-01-10</a:t>
            </a:fld>
            <a:endParaRPr lang="en-CA"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CA"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A0D199E4-14DD-4354-A18C-88B2369544F0}" type="slidenum">
              <a:rPr lang="en-CA" smtClean="0"/>
              <a:t>‹#›</a:t>
            </a:fld>
            <a:endParaRPr lang="en-CA"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10880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4EE33-4DB5-407C-98C0-93D979A3EEB1}" type="datetimeFigureOut">
              <a:rPr lang="en-CA" smtClean="0"/>
              <a:t>2019-01-10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0D199E4-14DD-4354-A18C-88B2369544F0}" type="slidenum">
              <a:rPr lang="en-CA" smtClean="0"/>
              <a:t>‹#›</a:t>
            </a:fld>
            <a:endParaRPr lang="en-CA" dirty="0"/>
          </a:p>
        </p:txBody>
      </p:sp>
    </p:spTree>
    <p:extLst>
      <p:ext uri="{BB962C8B-B14F-4D97-AF65-F5344CB8AC3E}">
        <p14:creationId xmlns:p14="http://schemas.microsoft.com/office/powerpoint/2010/main" val="236753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4EE33-4DB5-407C-98C0-93D979A3EEB1}" type="datetimeFigureOut">
              <a:rPr lang="en-CA" smtClean="0"/>
              <a:t>2019-01-10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0D199E4-14DD-4354-A18C-88B2369544F0}" type="slidenum">
              <a:rPr lang="en-CA" smtClean="0"/>
              <a:t>‹#›</a:t>
            </a:fld>
            <a:endParaRPr lang="en-CA" dirty="0"/>
          </a:p>
        </p:txBody>
      </p:sp>
    </p:spTree>
    <p:extLst>
      <p:ext uri="{BB962C8B-B14F-4D97-AF65-F5344CB8AC3E}">
        <p14:creationId xmlns:p14="http://schemas.microsoft.com/office/powerpoint/2010/main" val="2554624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4EE33-4DB5-407C-98C0-93D979A3EEB1}" type="datetimeFigureOut">
              <a:rPr lang="en-CA" smtClean="0"/>
              <a:t>2019-01-10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0D199E4-14DD-4354-A18C-88B2369544F0}" type="slidenum">
              <a:rPr lang="en-CA" smtClean="0"/>
              <a:t>‹#›</a:t>
            </a:fld>
            <a:endParaRPr lang="en-CA" dirty="0"/>
          </a:p>
        </p:txBody>
      </p:sp>
    </p:spTree>
    <p:extLst>
      <p:ext uri="{BB962C8B-B14F-4D97-AF65-F5344CB8AC3E}">
        <p14:creationId xmlns:p14="http://schemas.microsoft.com/office/powerpoint/2010/main" val="1223499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7B74EE33-4DB5-407C-98C0-93D979A3EEB1}" type="datetimeFigureOut">
              <a:rPr lang="en-CA" smtClean="0"/>
              <a:t>2019-01-10</a:t>
            </a:fld>
            <a:endParaRPr lang="en-CA"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CA"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A0D199E4-14DD-4354-A18C-88B2369544F0}" type="slidenum">
              <a:rPr lang="en-CA" smtClean="0"/>
              <a:t>‹#›</a:t>
            </a:fld>
            <a:endParaRPr lang="en-CA"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68207470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74EE33-4DB5-407C-98C0-93D979A3EEB1}" type="datetimeFigureOut">
              <a:rPr lang="en-CA" smtClean="0"/>
              <a:t>2019-01-10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A0D199E4-14DD-4354-A18C-88B2369544F0}" type="slidenum">
              <a:rPr lang="en-CA" smtClean="0"/>
              <a:t>‹#›</a:t>
            </a:fld>
            <a:endParaRPr lang="en-CA" dirty="0"/>
          </a:p>
        </p:txBody>
      </p:sp>
    </p:spTree>
    <p:extLst>
      <p:ext uri="{BB962C8B-B14F-4D97-AF65-F5344CB8AC3E}">
        <p14:creationId xmlns:p14="http://schemas.microsoft.com/office/powerpoint/2010/main" val="389416427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74EE33-4DB5-407C-98C0-93D979A3EEB1}" type="datetimeFigureOut">
              <a:rPr lang="en-CA" smtClean="0"/>
              <a:t>2019-01-10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A0D199E4-14DD-4354-A18C-88B2369544F0}" type="slidenum">
              <a:rPr lang="en-CA" smtClean="0"/>
              <a:t>‹#›</a:t>
            </a:fld>
            <a:endParaRPr lang="en-CA" dirty="0"/>
          </a:p>
        </p:txBody>
      </p:sp>
    </p:spTree>
    <p:extLst>
      <p:ext uri="{BB962C8B-B14F-4D97-AF65-F5344CB8AC3E}">
        <p14:creationId xmlns:p14="http://schemas.microsoft.com/office/powerpoint/2010/main" val="9049390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74EE33-4DB5-407C-98C0-93D979A3EEB1}" type="datetimeFigureOut">
              <a:rPr lang="en-CA" smtClean="0"/>
              <a:t>2019-01-10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A0D199E4-14DD-4354-A18C-88B2369544F0}" type="slidenum">
              <a:rPr lang="en-CA" smtClean="0"/>
              <a:t>‹#›</a:t>
            </a:fld>
            <a:endParaRPr lang="en-CA" dirty="0"/>
          </a:p>
        </p:txBody>
      </p:sp>
    </p:spTree>
    <p:extLst>
      <p:ext uri="{BB962C8B-B14F-4D97-AF65-F5344CB8AC3E}">
        <p14:creationId xmlns:p14="http://schemas.microsoft.com/office/powerpoint/2010/main" val="306610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74EE33-4DB5-407C-98C0-93D979A3EEB1}" type="datetimeFigureOut">
              <a:rPr lang="en-CA" smtClean="0"/>
              <a:t>2019-01-10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A0D199E4-14DD-4354-A18C-88B2369544F0}" type="slidenum">
              <a:rPr lang="en-CA" smtClean="0"/>
              <a:t>‹#›</a:t>
            </a:fld>
            <a:endParaRPr lang="en-CA" dirty="0"/>
          </a:p>
        </p:txBody>
      </p:sp>
    </p:spTree>
    <p:extLst>
      <p:ext uri="{BB962C8B-B14F-4D97-AF65-F5344CB8AC3E}">
        <p14:creationId xmlns:p14="http://schemas.microsoft.com/office/powerpoint/2010/main" val="712807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7B74EE33-4DB5-407C-98C0-93D979A3EEB1}" type="datetimeFigureOut">
              <a:rPr lang="en-CA" smtClean="0"/>
              <a:t>2019-01-10</a:t>
            </a:fld>
            <a:endParaRPr lang="en-CA" dirty="0"/>
          </a:p>
        </p:txBody>
      </p:sp>
      <p:sp>
        <p:nvSpPr>
          <p:cNvPr id="6" name="Footer Placeholder 5"/>
          <p:cNvSpPr>
            <a:spLocks noGrp="1"/>
          </p:cNvSpPr>
          <p:nvPr>
            <p:ph type="ftr" sz="quarter" idx="11"/>
          </p:nvPr>
        </p:nvSpPr>
        <p:spPr>
          <a:xfrm>
            <a:off x="2103620" y="6375679"/>
            <a:ext cx="3482179" cy="345796"/>
          </a:xfrm>
        </p:spPr>
        <p:txBody>
          <a:bodyPr/>
          <a:lstStyle/>
          <a:p>
            <a:endParaRPr lang="en-CA" dirty="0"/>
          </a:p>
        </p:txBody>
      </p:sp>
      <p:sp>
        <p:nvSpPr>
          <p:cNvPr id="7" name="Slide Number Placeholder 6"/>
          <p:cNvSpPr>
            <a:spLocks noGrp="1"/>
          </p:cNvSpPr>
          <p:nvPr>
            <p:ph type="sldNum" sz="quarter" idx="12"/>
          </p:nvPr>
        </p:nvSpPr>
        <p:spPr>
          <a:xfrm>
            <a:off x="5691014" y="6375679"/>
            <a:ext cx="1232456" cy="345796"/>
          </a:xfrm>
        </p:spPr>
        <p:txBody>
          <a:bodyPr/>
          <a:lstStyle/>
          <a:p>
            <a:fld id="{A0D199E4-14DD-4354-A18C-88B2369544F0}" type="slidenum">
              <a:rPr lang="en-CA" smtClean="0"/>
              <a:t>‹#›</a:t>
            </a:fld>
            <a:endParaRPr lang="en-CA"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5546906"/>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7B74EE33-4DB5-407C-98C0-93D979A3EEB1}" type="datetimeFigureOut">
              <a:rPr lang="en-CA" smtClean="0"/>
              <a:t>2019-01-10</a:t>
            </a:fld>
            <a:endParaRPr lang="en-CA" dirty="0"/>
          </a:p>
        </p:txBody>
      </p:sp>
      <p:sp>
        <p:nvSpPr>
          <p:cNvPr id="6" name="Footer Placeholder 5"/>
          <p:cNvSpPr>
            <a:spLocks noGrp="1"/>
          </p:cNvSpPr>
          <p:nvPr>
            <p:ph type="ftr" sz="quarter" idx="11"/>
          </p:nvPr>
        </p:nvSpPr>
        <p:spPr>
          <a:xfrm>
            <a:off x="2103621" y="6375679"/>
            <a:ext cx="3482178" cy="345796"/>
          </a:xfrm>
        </p:spPr>
        <p:txBody>
          <a:bodyPr/>
          <a:lstStyle/>
          <a:p>
            <a:endParaRPr lang="en-CA" dirty="0"/>
          </a:p>
        </p:txBody>
      </p:sp>
      <p:sp>
        <p:nvSpPr>
          <p:cNvPr id="7" name="Slide Number Placeholder 6"/>
          <p:cNvSpPr>
            <a:spLocks noGrp="1"/>
          </p:cNvSpPr>
          <p:nvPr>
            <p:ph type="sldNum" sz="quarter" idx="12"/>
          </p:nvPr>
        </p:nvSpPr>
        <p:spPr>
          <a:xfrm>
            <a:off x="5687568" y="6375679"/>
            <a:ext cx="1234440" cy="345796"/>
          </a:xfrm>
        </p:spPr>
        <p:txBody>
          <a:bodyPr/>
          <a:lstStyle/>
          <a:p>
            <a:fld id="{A0D199E4-14DD-4354-A18C-88B2369544F0}" type="slidenum">
              <a:rPr lang="en-CA" smtClean="0"/>
              <a:t>‹#›</a:t>
            </a:fld>
            <a:endParaRPr lang="en-CA" dirty="0"/>
          </a:p>
        </p:txBody>
      </p:sp>
    </p:spTree>
    <p:extLst>
      <p:ext uri="{BB962C8B-B14F-4D97-AF65-F5344CB8AC3E}">
        <p14:creationId xmlns:p14="http://schemas.microsoft.com/office/powerpoint/2010/main" val="589039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7B74EE33-4DB5-407C-98C0-93D979A3EEB1}" type="datetimeFigureOut">
              <a:rPr lang="en-CA" smtClean="0"/>
              <a:t>2019-01-10</a:t>
            </a:fld>
            <a:endParaRPr lang="en-CA"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CA"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0D199E4-14DD-4354-A18C-88B2369544F0}" type="slidenum">
              <a:rPr lang="en-CA" smtClean="0"/>
              <a:t>‹#›</a:t>
            </a:fld>
            <a:endParaRPr lang="en-CA"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9149269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hVsx4XWafXg" TargetMode="External"/><Relationship Id="rId2" Type="http://schemas.openxmlformats.org/officeDocument/2006/relationships/hyperlink" Target="https://www.youtube.com/watch?v=TTx-zHsM4L0" TargetMode="External"/><Relationship Id="rId1" Type="http://schemas.openxmlformats.org/officeDocument/2006/relationships/slideLayout" Target="../slideLayouts/slideLayout1.xml"/><Relationship Id="rId4" Type="http://schemas.openxmlformats.org/officeDocument/2006/relationships/hyperlink" Target="https://www.youtube.com/watch?v=ietAUruStV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92E126-E9B2-414D-A658-049463BDD87D}"/>
              </a:ext>
            </a:extLst>
          </p:cNvPr>
          <p:cNvSpPr>
            <a:spLocks noGrp="1"/>
          </p:cNvSpPr>
          <p:nvPr>
            <p:ph type="ctrTitle"/>
          </p:nvPr>
        </p:nvSpPr>
        <p:spPr>
          <a:xfrm rot="20046891">
            <a:off x="3397248" y="2538474"/>
            <a:ext cx="5654474" cy="1373070"/>
          </a:xfrm>
        </p:spPr>
        <p:txBody>
          <a:bodyPr/>
          <a:lstStyle/>
          <a:p>
            <a:r>
              <a:rPr lang="en-CA" sz="6000" dirty="0"/>
              <a:t>INSTRUMENTS</a:t>
            </a:r>
            <a:r>
              <a:rPr lang="en-CA" dirty="0"/>
              <a:t> </a:t>
            </a:r>
          </a:p>
        </p:txBody>
      </p:sp>
      <p:sp>
        <p:nvSpPr>
          <p:cNvPr id="3" name="Subtitle 2">
            <a:extLst>
              <a:ext uri="{FF2B5EF4-FFF2-40B4-BE49-F238E27FC236}">
                <a16:creationId xmlns="" xmlns:a16="http://schemas.microsoft.com/office/drawing/2014/main" id="{E59BCB5C-65EF-41F8-8FE5-0E0E95088C0E}"/>
              </a:ext>
            </a:extLst>
          </p:cNvPr>
          <p:cNvSpPr>
            <a:spLocks noGrp="1"/>
          </p:cNvSpPr>
          <p:nvPr>
            <p:ph type="subTitle" idx="1"/>
          </p:nvPr>
        </p:nvSpPr>
        <p:spPr>
          <a:xfrm>
            <a:off x="5737385" y="4163252"/>
            <a:ext cx="2302358" cy="1117687"/>
          </a:xfrm>
        </p:spPr>
        <p:txBody>
          <a:bodyPr/>
          <a:lstStyle/>
          <a:p>
            <a:r>
              <a:rPr lang="en-CA" dirty="0"/>
              <a:t>Ground School </a:t>
            </a:r>
          </a:p>
        </p:txBody>
      </p:sp>
      <p:pic>
        <p:nvPicPr>
          <p:cNvPr id="4" name="officeArt object">
            <a:extLst>
              <a:ext uri="{FF2B5EF4-FFF2-40B4-BE49-F238E27FC236}">
                <a16:creationId xmlns="" xmlns:a16="http://schemas.microsoft.com/office/drawing/2014/main" id="{D6F7274E-B495-4E87-B176-9AF090B44E2F}"/>
              </a:ext>
            </a:extLst>
          </p:cNvPr>
          <p:cNvPicPr/>
          <p:nvPr/>
        </p:nvPicPr>
        <p:blipFill>
          <a:blip r:embed="rId2">
            <a:extLst/>
          </a:blip>
          <a:srcRect/>
          <a:stretch>
            <a:fillRect/>
          </a:stretch>
        </p:blipFill>
        <p:spPr>
          <a:xfrm>
            <a:off x="3812622" y="1169079"/>
            <a:ext cx="4327789" cy="1030983"/>
          </a:xfrm>
          <a:prstGeom prst="rect">
            <a:avLst/>
          </a:prstGeom>
          <a:ln w="12700" cap="flat">
            <a:noFill/>
            <a:miter lim="400000"/>
          </a:ln>
          <a:effectLst/>
        </p:spPr>
      </p:pic>
    </p:spTree>
    <p:extLst>
      <p:ext uri="{BB962C8B-B14F-4D97-AF65-F5344CB8AC3E}">
        <p14:creationId xmlns:p14="http://schemas.microsoft.com/office/powerpoint/2010/main" val="2954928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AB75C5-0F38-4729-8820-0A79890AED02}"/>
              </a:ext>
            </a:extLst>
          </p:cNvPr>
          <p:cNvSpPr>
            <a:spLocks noGrp="1"/>
          </p:cNvSpPr>
          <p:nvPr>
            <p:ph type="title"/>
          </p:nvPr>
        </p:nvSpPr>
        <p:spPr>
          <a:xfrm>
            <a:off x="1071019" y="157064"/>
            <a:ext cx="10178322" cy="624294"/>
          </a:xfrm>
        </p:spPr>
        <p:txBody>
          <a:bodyPr>
            <a:normAutofit fontScale="90000"/>
          </a:bodyPr>
          <a:lstStyle/>
          <a:p>
            <a:r>
              <a:rPr lang="en-CA" dirty="0"/>
              <a:t>THE ALTIMETER </a:t>
            </a:r>
          </a:p>
        </p:txBody>
      </p:sp>
      <p:sp>
        <p:nvSpPr>
          <p:cNvPr id="3" name="Content Placeholder 2">
            <a:extLst>
              <a:ext uri="{FF2B5EF4-FFF2-40B4-BE49-F238E27FC236}">
                <a16:creationId xmlns="" xmlns:a16="http://schemas.microsoft.com/office/drawing/2014/main" id="{8B751D84-D015-4B7E-9E01-C7FF81C26D32}"/>
              </a:ext>
            </a:extLst>
          </p:cNvPr>
          <p:cNvSpPr>
            <a:spLocks noGrp="1"/>
          </p:cNvSpPr>
          <p:nvPr>
            <p:ph idx="1"/>
          </p:nvPr>
        </p:nvSpPr>
        <p:spPr>
          <a:xfrm>
            <a:off x="939727" y="948642"/>
            <a:ext cx="10178322" cy="5909358"/>
          </a:xfrm>
        </p:spPr>
        <p:txBody>
          <a:bodyPr/>
          <a:lstStyle/>
          <a:p>
            <a:r>
              <a:rPr lang="en-CA" sz="1800" dirty="0">
                <a:latin typeface="Arial" panose="020B0604020202020204" pitchFamily="34" charset="0"/>
                <a:cs typeface="Arial" panose="020B0604020202020204" pitchFamily="34" charset="0"/>
              </a:rPr>
              <a:t>The altimeter is a special form of aneroid barometer(a barometer without liquid) which measures the pressure of the atmosphere. It is connected to the static pressure source through an outlet in the back of the case. </a:t>
            </a:r>
          </a:p>
          <a:p>
            <a:r>
              <a:rPr lang="en-CA" sz="1800" dirty="0">
                <a:latin typeface="Arial" panose="020B0604020202020204" pitchFamily="34" charset="0"/>
                <a:cs typeface="Arial" panose="020B0604020202020204" pitchFamily="34" charset="0"/>
              </a:rPr>
              <a:t>The atmospheric pressure at any point is due to the weight of the overlying air above, which decreases as the height above sea level increases. The instrument can be calibrated to read in terms of height. Under standard air conditions of 15 ̊ C, the weight of the column of air, one square inch in area, is 14.7 lb. at sea level. This pressure is recorded on a barometer as 29.92 inches of mercury and by an altimeter as 0 feet. </a:t>
            </a:r>
          </a:p>
          <a:p>
            <a:r>
              <a:rPr lang="en-CA" sz="1800" dirty="0">
                <a:latin typeface="Arial" panose="020B0604020202020204" pitchFamily="34" charset="0"/>
                <a:cs typeface="Arial" panose="020B0604020202020204" pitchFamily="34" charset="0"/>
              </a:rPr>
              <a:t>The expansion and contraction of these capsules transmits motion directly to gears and levers which rotate hands on the face of the altimeter. A large hand records altitude changes in hundreds of feet; a smaller hand records altitude in unit of thousands of feet; and a third hand records altitude in units of ten thousand feet. </a:t>
            </a:r>
          </a:p>
          <a:p>
            <a:r>
              <a:rPr lang="en-CA" sz="1800" dirty="0">
                <a:latin typeface="Arial" panose="020B0604020202020204" pitchFamily="34" charset="0"/>
                <a:cs typeface="Arial" panose="020B0604020202020204" pitchFamily="34" charset="0"/>
              </a:rPr>
              <a:t>Pressure altitude are calibrated during manufacture to indicate a true altitude in standard atmospheric conditions. The maximum allowable tolerance is plus or minus 20 feet at sea level. If, having set the current altimeter setting on the subscale and having compared the altimeter reading to the known airport elevation, there is an error of more than plus or minus 50 feet, the instrument should be checked by maintenance.  </a:t>
            </a:r>
          </a:p>
          <a:p>
            <a:endParaRPr lang="en-CA" dirty="0"/>
          </a:p>
        </p:txBody>
      </p:sp>
    </p:spTree>
    <p:extLst>
      <p:ext uri="{BB962C8B-B14F-4D97-AF65-F5344CB8AC3E}">
        <p14:creationId xmlns:p14="http://schemas.microsoft.com/office/powerpoint/2010/main" val="1019153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182FDE-4891-47C4-B61F-B252CCE4D708}"/>
              </a:ext>
            </a:extLst>
          </p:cNvPr>
          <p:cNvSpPr>
            <a:spLocks noGrp="1"/>
          </p:cNvSpPr>
          <p:nvPr>
            <p:ph type="title"/>
          </p:nvPr>
        </p:nvSpPr>
        <p:spPr>
          <a:xfrm>
            <a:off x="1006839" y="503612"/>
            <a:ext cx="10178322" cy="716573"/>
          </a:xfrm>
        </p:spPr>
        <p:txBody>
          <a:bodyPr>
            <a:normAutofit fontScale="90000"/>
          </a:bodyPr>
          <a:lstStyle/>
          <a:p>
            <a:r>
              <a:rPr lang="en-CA" dirty="0"/>
              <a:t>Altimeter errors </a:t>
            </a:r>
          </a:p>
        </p:txBody>
      </p:sp>
      <p:sp>
        <p:nvSpPr>
          <p:cNvPr id="3" name="Content Placeholder 2">
            <a:extLst>
              <a:ext uri="{FF2B5EF4-FFF2-40B4-BE49-F238E27FC236}">
                <a16:creationId xmlns="" xmlns:a16="http://schemas.microsoft.com/office/drawing/2014/main" id="{5AA723C0-A42F-424A-A608-1AE14A27E477}"/>
              </a:ext>
            </a:extLst>
          </p:cNvPr>
          <p:cNvSpPr>
            <a:spLocks noGrp="1"/>
          </p:cNvSpPr>
          <p:nvPr>
            <p:ph idx="1"/>
          </p:nvPr>
        </p:nvSpPr>
        <p:spPr>
          <a:xfrm>
            <a:off x="1006839" y="1897094"/>
            <a:ext cx="10178322" cy="4341302"/>
          </a:xfrm>
        </p:spPr>
        <p:txBody>
          <a:bodyPr>
            <a:normAutofit fontScale="92500" lnSpcReduction="10000"/>
          </a:bodyPr>
          <a:lstStyle/>
          <a:p>
            <a:r>
              <a:rPr lang="en-CA" sz="1600" b="1" dirty="0">
                <a:latin typeface="Arial" panose="020B0604020202020204" pitchFamily="34" charset="0"/>
                <a:cs typeface="Arial" panose="020B0604020202020204" pitchFamily="34" charset="0"/>
              </a:rPr>
              <a:t>Pressure errors- </a:t>
            </a:r>
            <a:r>
              <a:rPr lang="en-CA" sz="1600" dirty="0">
                <a:latin typeface="Arial" panose="020B0604020202020204" pitchFamily="34" charset="0"/>
                <a:cs typeface="Arial" panose="020B0604020202020204" pitchFamily="34" charset="0"/>
              </a:rPr>
              <a:t>The heights at which aircrafts are required to fly for air navigation purposes are indicated altitudes above sea level. Since the barometric pressure varies from place to place, Altimeter set to indicate height above sea level at the point of departure may give an erroneous indication after the aircraft has flown some distance towards its destination. To correct for this, altimeters are fitted with a barometric scale, calibrated in inches of mercury. The altimeter setting, which given in inches of mercury, may be obtained from towers and flight service stations. It is important, on a long cross-country flight, for a pilot to get up-dated altimeter settings and regularly reset the altimeter. </a:t>
            </a:r>
          </a:p>
          <a:p>
            <a:r>
              <a:rPr lang="en-CA" sz="1600" dirty="0">
                <a:latin typeface="Arial" panose="020B0604020202020204" pitchFamily="34" charset="0"/>
                <a:cs typeface="Arial" panose="020B0604020202020204" pitchFamily="34" charset="0"/>
              </a:rPr>
              <a:t>Take for example, a situation in which a flight altitude of 6,000 feet has been selected to clear a 4,800 foot mountain ridge that lies across the course near the destination. The altimeter setting at the airport of departure was 29.80”. The altimeter setting at the destination airport, however, is only 29.20”. If the pilot does not reset his altimeter, the aircraft will clear the mountain ridge by only 600 feet instead of 1,200 feet expected. </a:t>
            </a:r>
          </a:p>
          <a:p>
            <a:r>
              <a:rPr lang="en-CA" sz="1600" dirty="0">
                <a:latin typeface="Arial" panose="020B0604020202020204" pitchFamily="34" charset="0"/>
                <a:cs typeface="Arial" panose="020B0604020202020204" pitchFamily="34" charset="0"/>
              </a:rPr>
              <a:t>An altimeter setting that is too high will give an altimeter reading that is too high. Each .10” Hg that is added to the altimeter setting will increase the indicated altitude recorded by the altimeter by approximately 100 feet. An altimeter setting too low will give an altimeter reading that is too low. </a:t>
            </a:r>
          </a:p>
          <a:p>
            <a:r>
              <a:rPr lang="en-CA" sz="1600" dirty="0">
                <a:latin typeface="Arial" panose="020B0604020202020204" pitchFamily="34" charset="0"/>
                <a:cs typeface="Arial" panose="020B0604020202020204" pitchFamily="34" charset="0"/>
              </a:rPr>
              <a:t>Pressure altitude is the height above sea level corresponding to a given barometric pressure under standard air conditions. When the barometric scale is set to read 29.92” Hg, the height recorded by the altimeter is pressure altitude. </a:t>
            </a:r>
          </a:p>
          <a:p>
            <a:endParaRPr lang="en-CA" dirty="0"/>
          </a:p>
        </p:txBody>
      </p:sp>
    </p:spTree>
    <p:extLst>
      <p:ext uri="{BB962C8B-B14F-4D97-AF65-F5344CB8AC3E}">
        <p14:creationId xmlns:p14="http://schemas.microsoft.com/office/powerpoint/2010/main" val="482052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79E97A-C76C-4561-96D6-B241B97113EA}"/>
              </a:ext>
            </a:extLst>
          </p:cNvPr>
          <p:cNvSpPr>
            <a:spLocks noGrp="1"/>
          </p:cNvSpPr>
          <p:nvPr>
            <p:ph type="title"/>
          </p:nvPr>
        </p:nvSpPr>
        <p:spPr>
          <a:xfrm>
            <a:off x="1251678" y="382385"/>
            <a:ext cx="5501460" cy="498459"/>
          </a:xfrm>
        </p:spPr>
        <p:txBody>
          <a:bodyPr>
            <a:normAutofit fontScale="90000"/>
          </a:bodyPr>
          <a:lstStyle/>
          <a:p>
            <a:r>
              <a:rPr lang="en-CA" dirty="0"/>
              <a:t>Altimeter errors </a:t>
            </a:r>
          </a:p>
        </p:txBody>
      </p:sp>
      <p:sp>
        <p:nvSpPr>
          <p:cNvPr id="3" name="Content Placeholder 2">
            <a:extLst>
              <a:ext uri="{FF2B5EF4-FFF2-40B4-BE49-F238E27FC236}">
                <a16:creationId xmlns="" xmlns:a16="http://schemas.microsoft.com/office/drawing/2014/main" id="{17B5763A-596D-4477-822C-7786E33EFDB9}"/>
              </a:ext>
            </a:extLst>
          </p:cNvPr>
          <p:cNvSpPr>
            <a:spLocks noGrp="1"/>
          </p:cNvSpPr>
          <p:nvPr>
            <p:ph idx="1"/>
          </p:nvPr>
        </p:nvSpPr>
        <p:spPr>
          <a:xfrm>
            <a:off x="1092287" y="1187043"/>
            <a:ext cx="10178322" cy="5591262"/>
          </a:xfrm>
        </p:spPr>
        <p:txBody>
          <a:bodyPr/>
          <a:lstStyle/>
          <a:p>
            <a:r>
              <a:rPr lang="en-CA" sz="1800" b="1" dirty="0">
                <a:latin typeface="Arial" panose="020B0604020202020204" pitchFamily="34" charset="0"/>
                <a:cs typeface="Arial" panose="020B0604020202020204" pitchFamily="34" charset="0"/>
              </a:rPr>
              <a:t>Temperature error- </a:t>
            </a:r>
            <a:r>
              <a:rPr lang="en-CA" sz="1800" dirty="0">
                <a:latin typeface="Arial" panose="020B0604020202020204" pitchFamily="34" charset="0"/>
                <a:cs typeface="Arial" panose="020B0604020202020204" pitchFamily="34" charset="0"/>
              </a:rPr>
              <a:t>The pressure altimeter is calibrated to indicate true altitude in standard atmosphere conditions. </a:t>
            </a:r>
          </a:p>
          <a:p>
            <a:r>
              <a:rPr lang="en-CA" sz="1800" dirty="0">
                <a:latin typeface="Arial" panose="020B0604020202020204" pitchFamily="34" charset="0"/>
                <a:cs typeface="Arial" panose="020B0604020202020204" pitchFamily="34" charset="0"/>
              </a:rPr>
              <a:t>If the actual temperature is warmer than standard air , the true altitude will be higher. </a:t>
            </a:r>
          </a:p>
          <a:p>
            <a:r>
              <a:rPr lang="en-CA" sz="1800" dirty="0">
                <a:latin typeface="Arial" panose="020B0604020202020204" pitchFamily="34" charset="0"/>
                <a:cs typeface="Arial" panose="020B0604020202020204" pitchFamily="34" charset="0"/>
              </a:rPr>
              <a:t>In very cold temperatures, the true altitude will be much lower than the indicated altitude and could be critical in obstacle clearance. The very cold, dense air will cause an altimeter error of as much as 20%. The altimeter might read 8,000 feet, for example when the true altitude of the aircraft is only 6,400 feet.</a:t>
            </a:r>
          </a:p>
          <a:p>
            <a:r>
              <a:rPr lang="en-CA" sz="1800" dirty="0">
                <a:latin typeface="Arial" panose="020B0604020202020204" pitchFamily="34" charset="0"/>
                <a:cs typeface="Arial" panose="020B0604020202020204" pitchFamily="34" charset="0"/>
              </a:rPr>
              <a:t>To calculate true altitude- all computers currently in use are fitted with a sliding scale for correcting temperature error and converting indicated altitude to true altitude. However, the correction is based on the pressure altitude rather than the indicated altitude. To find the former at any time, simply set the barometric scale to 29.92 and the altimeter will record the pressure altitude.</a:t>
            </a:r>
          </a:p>
          <a:p>
            <a:r>
              <a:rPr lang="en-CA" sz="1800" dirty="0">
                <a:latin typeface="Arial" panose="020B0604020202020204" pitchFamily="34" charset="0"/>
                <a:cs typeface="Arial" panose="020B0604020202020204" pitchFamily="34" charset="0"/>
              </a:rPr>
              <a:t>Density altitude which is the pressure altitude corrected for temperature, is important in calculating the safe fuel and payload permissible for take-off. </a:t>
            </a:r>
          </a:p>
          <a:p>
            <a:endParaRPr lang="en-CA" sz="1800" b="1" dirty="0">
              <a:latin typeface="Arial" panose="020B0604020202020204" pitchFamily="34" charset="0"/>
              <a:cs typeface="Arial" panose="020B0604020202020204" pitchFamily="34" charset="0"/>
            </a:endParaRPr>
          </a:p>
          <a:p>
            <a:endParaRPr lang="en-CA" dirty="0"/>
          </a:p>
        </p:txBody>
      </p:sp>
    </p:spTree>
    <p:extLst>
      <p:ext uri="{BB962C8B-B14F-4D97-AF65-F5344CB8AC3E}">
        <p14:creationId xmlns:p14="http://schemas.microsoft.com/office/powerpoint/2010/main" val="273166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815966-58EB-47E7-AEC3-F14E5E5CF30C}"/>
              </a:ext>
            </a:extLst>
          </p:cNvPr>
          <p:cNvSpPr>
            <a:spLocks noGrp="1"/>
          </p:cNvSpPr>
          <p:nvPr>
            <p:ph type="title"/>
          </p:nvPr>
        </p:nvSpPr>
        <p:spPr>
          <a:xfrm>
            <a:off x="1251678" y="382385"/>
            <a:ext cx="5509849" cy="867575"/>
          </a:xfrm>
        </p:spPr>
        <p:txBody>
          <a:bodyPr/>
          <a:lstStyle/>
          <a:p>
            <a:r>
              <a:rPr lang="en-CA" dirty="0"/>
              <a:t>Altimeter errors </a:t>
            </a:r>
          </a:p>
        </p:txBody>
      </p:sp>
      <p:sp>
        <p:nvSpPr>
          <p:cNvPr id="3" name="Content Placeholder 2">
            <a:extLst>
              <a:ext uri="{FF2B5EF4-FFF2-40B4-BE49-F238E27FC236}">
                <a16:creationId xmlns="" xmlns:a16="http://schemas.microsoft.com/office/drawing/2014/main" id="{4374C6A0-58FB-4B15-AA13-2113A5307138}"/>
              </a:ext>
            </a:extLst>
          </p:cNvPr>
          <p:cNvSpPr>
            <a:spLocks noGrp="1"/>
          </p:cNvSpPr>
          <p:nvPr>
            <p:ph idx="1"/>
          </p:nvPr>
        </p:nvSpPr>
        <p:spPr>
          <a:xfrm>
            <a:off x="966452" y="1320581"/>
            <a:ext cx="10794913" cy="6355346"/>
          </a:xfrm>
        </p:spPr>
        <p:txBody>
          <a:bodyPr/>
          <a:lstStyle/>
          <a:p>
            <a:r>
              <a:rPr lang="en-CA" sz="1600" b="1" dirty="0">
                <a:latin typeface="Arial" panose="020B0604020202020204" pitchFamily="34" charset="0"/>
                <a:cs typeface="Arial" panose="020B0604020202020204" pitchFamily="34" charset="0"/>
              </a:rPr>
              <a:t>Mountain effect error- </a:t>
            </a:r>
            <a:r>
              <a:rPr lang="en-CA" sz="1600" dirty="0">
                <a:latin typeface="Arial" panose="020B0604020202020204" pitchFamily="34" charset="0"/>
                <a:cs typeface="Arial" panose="020B0604020202020204" pitchFamily="34" charset="0"/>
              </a:rPr>
              <a:t>Winds which are deflected around large single mountain peaks or through valleys of mountain ranges tend to indicates speed which results in a local decrease in pressure ( Bernoulli’s principle) </a:t>
            </a:r>
          </a:p>
          <a:p>
            <a:r>
              <a:rPr lang="en-CA" sz="1600" dirty="0">
                <a:latin typeface="Arial" panose="020B0604020202020204" pitchFamily="34" charset="0"/>
                <a:cs typeface="Arial" panose="020B0604020202020204" pitchFamily="34" charset="0"/>
              </a:rPr>
              <a:t>A pressure altimeter in such an airflow would be subject to the decrease in pressure and would give an altitude reading that is too high. The error will be presented until the airflow returns to its normal speed some distance downwind of the mountains or mountain range. </a:t>
            </a:r>
          </a:p>
          <a:p>
            <a:r>
              <a:rPr lang="en-CA" sz="1600" dirty="0">
                <a:latin typeface="Arial" panose="020B0604020202020204" pitchFamily="34" charset="0"/>
                <a:cs typeface="Arial" panose="020B0604020202020204" pitchFamily="34" charset="0"/>
              </a:rPr>
              <a:t>Wind blowing over a mountain range often creates a phenomenon that is known as the mountain wave. </a:t>
            </a:r>
          </a:p>
          <a:p>
            <a:r>
              <a:rPr lang="en-CA" sz="1600" dirty="0">
                <a:latin typeface="Arial" panose="020B0604020202020204" pitchFamily="34" charset="0"/>
                <a:cs typeface="Arial" panose="020B0604020202020204" pitchFamily="34" charset="0"/>
              </a:rPr>
              <a:t>Temperatures that vary from standard temperature complicate the situation, setting up the altimeter for a major error in altitude reading. In fact, altimeters may read as much as 3,000 feet too high in severe mountain wave conditions. </a:t>
            </a:r>
          </a:p>
          <a:p>
            <a:r>
              <a:rPr lang="en-CA" sz="1600" dirty="0">
                <a:latin typeface="Arial" panose="020B0604020202020204" pitchFamily="34" charset="0"/>
                <a:cs typeface="Arial" panose="020B0604020202020204" pitchFamily="34" charset="0"/>
              </a:rPr>
              <a:t> Although mountain waves usually generate severe turbulence, on occasion flight through a mountain wave may be very smooth. Such smooth conditions usually occur at night or when an overcast exists. As a result, there is no warning of unusual flight conditions. An aircraft entering such a smooth and intense downdraft, will begin to descend but the altimeter will not register the descent until the aircraft descends through an altimeter level equal to the altimeter error caused by the mountain wave. Thus the pilot of the aircraft in this intense downdraft may end up with much less ground separation than he expects without ever knowing that he was in an intense downdraft. </a:t>
            </a:r>
          </a:p>
          <a:p>
            <a:endParaRPr lang="en-CA" sz="1800" dirty="0">
              <a:latin typeface="Arial" panose="020B0604020202020204" pitchFamily="34" charset="0"/>
              <a:cs typeface="Arial" panose="020B0604020202020204" pitchFamily="34" charset="0"/>
            </a:endParaRPr>
          </a:p>
          <a:p>
            <a:endParaRPr lang="en-CA" dirty="0"/>
          </a:p>
        </p:txBody>
      </p:sp>
    </p:spTree>
    <p:extLst>
      <p:ext uri="{BB962C8B-B14F-4D97-AF65-F5344CB8AC3E}">
        <p14:creationId xmlns:p14="http://schemas.microsoft.com/office/powerpoint/2010/main" val="1945653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656AF8-BDC1-43C2-8C03-DA3569F308D8}"/>
              </a:ext>
            </a:extLst>
          </p:cNvPr>
          <p:cNvSpPr>
            <a:spLocks noGrp="1"/>
          </p:cNvSpPr>
          <p:nvPr>
            <p:ph type="title"/>
          </p:nvPr>
        </p:nvSpPr>
        <p:spPr/>
        <p:txBody>
          <a:bodyPr/>
          <a:lstStyle/>
          <a:p>
            <a:r>
              <a:rPr lang="en-CA" dirty="0"/>
              <a:t>Airspeed indicator</a:t>
            </a:r>
          </a:p>
        </p:txBody>
      </p:sp>
      <p:sp>
        <p:nvSpPr>
          <p:cNvPr id="3" name="Content Placeholder 2">
            <a:extLst>
              <a:ext uri="{FF2B5EF4-FFF2-40B4-BE49-F238E27FC236}">
                <a16:creationId xmlns="" xmlns:a16="http://schemas.microsoft.com/office/drawing/2014/main" id="{59A099F9-B787-49B2-8474-871815C2277C}"/>
              </a:ext>
            </a:extLst>
          </p:cNvPr>
          <p:cNvSpPr>
            <a:spLocks noGrp="1"/>
          </p:cNvSpPr>
          <p:nvPr>
            <p:ph idx="1"/>
          </p:nvPr>
        </p:nvSpPr>
        <p:spPr>
          <a:xfrm>
            <a:off x="1006839" y="2294224"/>
            <a:ext cx="10178322" cy="3593591"/>
          </a:xfrm>
        </p:spPr>
        <p:txBody>
          <a:bodyPr>
            <a:normAutofit/>
          </a:bodyPr>
          <a:lstStyle/>
          <a:p>
            <a:r>
              <a:rPr lang="en-CA" sz="1800" dirty="0">
                <a:latin typeface="Arial" panose="020B0604020202020204" pitchFamily="34" charset="0"/>
                <a:cs typeface="Arial" panose="020B0604020202020204" pitchFamily="34" charset="0"/>
              </a:rPr>
              <a:t>Tells the pilot the speed at which he is travelling through the air (not over the ground). The dial is calibrated in knots and miles per hour. </a:t>
            </a:r>
          </a:p>
          <a:p>
            <a:r>
              <a:rPr lang="en-CA" sz="1800" dirty="0">
                <a:latin typeface="Arial" panose="020B0604020202020204" pitchFamily="34" charset="0"/>
                <a:cs typeface="Arial" panose="020B0604020202020204" pitchFamily="34" charset="0"/>
              </a:rPr>
              <a:t>It is connected to both the pitot and static pressure sources. The instrument measures the difference between the pressure in the pitot pressure system and the pressure in the static system. </a:t>
            </a:r>
          </a:p>
          <a:p>
            <a:r>
              <a:rPr lang="en-CA" sz="1800" dirty="0">
                <a:latin typeface="Arial" panose="020B0604020202020204" pitchFamily="34" charset="0"/>
                <a:cs typeface="Arial" panose="020B0604020202020204" pitchFamily="34" charset="0"/>
              </a:rPr>
              <a:t>Its senses the total pressure in the pitot pressure system, subtracts the pressure in the static system and gives a reading of the dynamic pressure, the measure of the aircraft’s forward speed. </a:t>
            </a:r>
          </a:p>
        </p:txBody>
      </p:sp>
      <p:pic>
        <p:nvPicPr>
          <p:cNvPr id="5" name="Picture 4" descr="A clock hanging on the wall&#10;&#10;Description automatically generated">
            <a:extLst>
              <a:ext uri="{FF2B5EF4-FFF2-40B4-BE49-F238E27FC236}">
                <a16:creationId xmlns="" xmlns:a16="http://schemas.microsoft.com/office/drawing/2014/main" id="{BE0B8EF3-CFB0-4A23-A8DE-48D358F4BB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57" y="214051"/>
            <a:ext cx="1828800" cy="1828800"/>
          </a:xfrm>
          <a:prstGeom prst="rect">
            <a:avLst/>
          </a:prstGeom>
        </p:spPr>
      </p:pic>
    </p:spTree>
    <p:extLst>
      <p:ext uri="{BB962C8B-B14F-4D97-AF65-F5344CB8AC3E}">
        <p14:creationId xmlns:p14="http://schemas.microsoft.com/office/powerpoint/2010/main" val="3846558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C1AFD6-3C14-4852-A458-146E66C3669C}"/>
              </a:ext>
            </a:extLst>
          </p:cNvPr>
          <p:cNvSpPr>
            <a:spLocks noGrp="1"/>
          </p:cNvSpPr>
          <p:nvPr>
            <p:ph type="title"/>
          </p:nvPr>
        </p:nvSpPr>
        <p:spPr>
          <a:xfrm>
            <a:off x="1251679" y="644525"/>
            <a:ext cx="3384329" cy="5408866"/>
          </a:xfrm>
        </p:spPr>
        <p:txBody>
          <a:bodyPr anchor="ctr">
            <a:normAutofit/>
          </a:bodyPr>
          <a:lstStyle/>
          <a:p>
            <a:r>
              <a:rPr lang="en-CA" sz="4000" dirty="0"/>
              <a:t>AIRSPEED INDICATOR </a:t>
            </a:r>
          </a:p>
        </p:txBody>
      </p:sp>
      <p:graphicFrame>
        <p:nvGraphicFramePr>
          <p:cNvPr id="5" name="Content Placeholder 2">
            <a:extLst>
              <a:ext uri="{FF2B5EF4-FFF2-40B4-BE49-F238E27FC236}">
                <a16:creationId xmlns="" xmlns:a16="http://schemas.microsoft.com/office/drawing/2014/main" id="{E3C2A216-C088-4760-A08B-6ECF25F61536}"/>
              </a:ext>
            </a:extLst>
          </p:cNvPr>
          <p:cNvGraphicFramePr>
            <a:graphicFrameLocks noGrp="1"/>
          </p:cNvGraphicFramePr>
          <p:nvPr>
            <p:ph idx="1"/>
            <p:extLst>
              <p:ext uri="{D42A27DB-BD31-4B8C-83A1-F6EECF244321}">
                <p14:modId xmlns:p14="http://schemas.microsoft.com/office/powerpoint/2010/main" val="4161382378"/>
              </p:ext>
            </p:extLst>
          </p:nvPr>
        </p:nvGraphicFramePr>
        <p:xfrm>
          <a:off x="3279337" y="804610"/>
          <a:ext cx="7836075" cy="5408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232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2EEFE6-5BDB-4BEF-83A7-633D5540F9E3}"/>
              </a:ext>
            </a:extLst>
          </p:cNvPr>
          <p:cNvSpPr>
            <a:spLocks noGrp="1"/>
          </p:cNvSpPr>
          <p:nvPr>
            <p:ph type="title"/>
          </p:nvPr>
        </p:nvSpPr>
        <p:spPr/>
        <p:txBody>
          <a:bodyPr/>
          <a:lstStyle/>
          <a:p>
            <a:r>
              <a:rPr lang="en-CA" dirty="0"/>
              <a:t>Airspeed indicator errors </a:t>
            </a:r>
          </a:p>
        </p:txBody>
      </p:sp>
      <p:sp>
        <p:nvSpPr>
          <p:cNvPr id="3" name="Content Placeholder 2">
            <a:extLst>
              <a:ext uri="{FF2B5EF4-FFF2-40B4-BE49-F238E27FC236}">
                <a16:creationId xmlns="" xmlns:a16="http://schemas.microsoft.com/office/drawing/2014/main" id="{4F753A81-E42B-4134-B534-2714931C02E8}"/>
              </a:ext>
            </a:extLst>
          </p:cNvPr>
          <p:cNvSpPr>
            <a:spLocks noGrp="1"/>
          </p:cNvSpPr>
          <p:nvPr>
            <p:ph idx="1"/>
          </p:nvPr>
        </p:nvSpPr>
        <p:spPr>
          <a:xfrm>
            <a:off x="872076" y="1296101"/>
            <a:ext cx="10763454" cy="3593591"/>
          </a:xfrm>
        </p:spPr>
        <p:txBody>
          <a:bodyPr>
            <a:normAutofit fontScale="85000" lnSpcReduction="20000"/>
          </a:bodyPr>
          <a:lstStyle/>
          <a:p>
            <a:r>
              <a:rPr lang="en-CA" sz="1800" dirty="0">
                <a:latin typeface="Arial" panose="020B0604020202020204" pitchFamily="34" charset="0"/>
                <a:cs typeface="Arial" panose="020B0604020202020204" pitchFamily="34" charset="0"/>
              </a:rPr>
              <a:t>The airspeed indicator is affected by several errors for which correction must be made. These are:</a:t>
            </a:r>
          </a:p>
          <a:p>
            <a:pPr marL="457200" indent="-457200">
              <a:buFont typeface="+mj-lt"/>
              <a:buAutoNum type="arabicPeriod"/>
            </a:pPr>
            <a:r>
              <a:rPr lang="en-CA" sz="1800" b="1" dirty="0">
                <a:latin typeface="Arial" panose="020B0604020202020204" pitchFamily="34" charset="0"/>
                <a:cs typeface="Arial" panose="020B0604020202020204" pitchFamily="34" charset="0"/>
              </a:rPr>
              <a:t>Density error- </a:t>
            </a:r>
            <a:r>
              <a:rPr lang="en-CA" sz="1800" dirty="0">
                <a:latin typeface="Arial" panose="020B0604020202020204" pitchFamily="34" charset="0"/>
                <a:cs typeface="Arial" panose="020B0604020202020204" pitchFamily="34" charset="0"/>
              </a:rPr>
              <a:t>The density of the air depends on atmospheric pressure and temperature. A standard value for density has to be assumed in order to that the airspeed indicator may be calibrated. </a:t>
            </a:r>
            <a:endParaRPr lang="en-CA" sz="1800" b="1" dirty="0">
              <a:latin typeface="Arial" panose="020B0604020202020204" pitchFamily="34" charset="0"/>
              <a:cs typeface="Arial" panose="020B0604020202020204" pitchFamily="34" charset="0"/>
            </a:endParaRPr>
          </a:p>
          <a:p>
            <a:pPr marL="457200" indent="-457200">
              <a:buFont typeface="+mj-lt"/>
              <a:buAutoNum type="arabicPeriod"/>
            </a:pPr>
            <a:r>
              <a:rPr lang="en-CA" sz="1800" b="1" dirty="0">
                <a:latin typeface="Arial" panose="020B0604020202020204" pitchFamily="34" charset="0"/>
                <a:cs typeface="Arial" panose="020B0604020202020204" pitchFamily="34" charset="0"/>
              </a:rPr>
              <a:t>Position error- </a:t>
            </a:r>
            <a:r>
              <a:rPr lang="en-CA" sz="1800" dirty="0">
                <a:latin typeface="Arial" panose="020B0604020202020204" pitchFamily="34" charset="0"/>
                <a:cs typeface="Arial" panose="020B0604020202020204" pitchFamily="34" charset="0"/>
              </a:rPr>
              <a:t>Eddies that are formed as the air passes over the wings and struts are responsible for position error. The angle at which the pitot pressure source meets the airflow is also a cause. Position error is reduced by placing the pitot pressure source as far ahead of the leading edge of the wing as is practicable. </a:t>
            </a:r>
          </a:p>
          <a:p>
            <a:pPr marL="457200" indent="-457200">
              <a:buFont typeface="+mj-lt"/>
              <a:buAutoNum type="arabicPeriod"/>
            </a:pPr>
            <a:r>
              <a:rPr lang="en-CA" sz="1800" b="1" dirty="0">
                <a:latin typeface="Arial" panose="020B0604020202020204" pitchFamily="34" charset="0"/>
                <a:cs typeface="Arial" panose="020B0604020202020204" pitchFamily="34" charset="0"/>
              </a:rPr>
              <a:t>Lag error- </a:t>
            </a:r>
            <a:r>
              <a:rPr lang="en-CA" sz="1800" dirty="0">
                <a:latin typeface="Arial" panose="020B0604020202020204" pitchFamily="34" charset="0"/>
                <a:cs typeface="Arial" panose="020B0604020202020204" pitchFamily="34" charset="0"/>
              </a:rPr>
              <a:t>this is a mechanical error due to the friction of the working parts of the instruments. </a:t>
            </a:r>
          </a:p>
          <a:p>
            <a:pPr marL="457200" indent="-457200">
              <a:buFont typeface="+mj-lt"/>
              <a:buAutoNum type="arabicPeriod"/>
            </a:pPr>
            <a:r>
              <a:rPr lang="en-CA" sz="1800" b="1" dirty="0">
                <a:latin typeface="Arial" panose="020B0604020202020204" pitchFamily="34" charset="0"/>
                <a:cs typeface="Arial" panose="020B0604020202020204" pitchFamily="34" charset="0"/>
              </a:rPr>
              <a:t>Icing error- </a:t>
            </a:r>
            <a:r>
              <a:rPr lang="en-CA" sz="1800" dirty="0">
                <a:latin typeface="Arial" panose="020B0604020202020204" pitchFamily="34" charset="0"/>
                <a:cs typeface="Arial" panose="020B0604020202020204" pitchFamily="34" charset="0"/>
              </a:rPr>
              <a:t>ice formation, blocking the pitot and/or static pressure sources, has been a source of considerable trouble with airspeed indicators in the past. This has been largely eliminated in present day instruments by the adoption of electrically heated pitot pressure sources. </a:t>
            </a:r>
          </a:p>
          <a:p>
            <a:pPr marL="457200" indent="-457200">
              <a:buFont typeface="+mj-lt"/>
              <a:buAutoNum type="arabicPeriod"/>
            </a:pPr>
            <a:r>
              <a:rPr lang="en-CA" sz="1800" b="1" dirty="0">
                <a:latin typeface="Arial" panose="020B0604020202020204" pitchFamily="34" charset="0"/>
                <a:cs typeface="Arial" panose="020B0604020202020204" pitchFamily="34" charset="0"/>
              </a:rPr>
              <a:t>Water error- </a:t>
            </a:r>
            <a:r>
              <a:rPr lang="en-CA" sz="1800" dirty="0">
                <a:latin typeface="Arial" panose="020B0604020202020204" pitchFamily="34" charset="0"/>
                <a:cs typeface="Arial" panose="020B0604020202020204" pitchFamily="34" charset="0"/>
              </a:rPr>
              <a:t>water in the system can cause very erratic airspeed indications. The errors may be high or low, depending on whether the water is in the dynamic or static pressure systems. Sufficient water in the pitot  pressure system may block it off completely. The pitot pressure source should be covered when an aircraft is standing in the open to prevent water getting into the system. </a:t>
            </a:r>
          </a:p>
        </p:txBody>
      </p:sp>
    </p:spTree>
    <p:extLst>
      <p:ext uri="{BB962C8B-B14F-4D97-AF65-F5344CB8AC3E}">
        <p14:creationId xmlns:p14="http://schemas.microsoft.com/office/powerpoint/2010/main" val="3206657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5AE2D6-1614-4222-A99F-AF4FC939377C}"/>
              </a:ext>
            </a:extLst>
          </p:cNvPr>
          <p:cNvSpPr>
            <a:spLocks noGrp="1"/>
          </p:cNvSpPr>
          <p:nvPr>
            <p:ph type="title"/>
          </p:nvPr>
        </p:nvSpPr>
        <p:spPr>
          <a:xfrm>
            <a:off x="1251678" y="382385"/>
            <a:ext cx="10685856" cy="1492132"/>
          </a:xfrm>
        </p:spPr>
        <p:txBody>
          <a:bodyPr/>
          <a:lstStyle/>
          <a:p>
            <a:r>
              <a:rPr lang="en-CA" dirty="0"/>
              <a:t>The vertical speed indicator (vsi)</a:t>
            </a:r>
            <a:br>
              <a:rPr lang="en-CA" dirty="0"/>
            </a:br>
            <a:endParaRPr lang="en-CA" dirty="0"/>
          </a:p>
        </p:txBody>
      </p:sp>
      <p:sp>
        <p:nvSpPr>
          <p:cNvPr id="3" name="Content Placeholder 2">
            <a:extLst>
              <a:ext uri="{FF2B5EF4-FFF2-40B4-BE49-F238E27FC236}">
                <a16:creationId xmlns="" xmlns:a16="http://schemas.microsoft.com/office/drawing/2014/main" id="{A489B55A-7A51-4862-81BB-CFEA291043E7}"/>
              </a:ext>
            </a:extLst>
          </p:cNvPr>
          <p:cNvSpPr>
            <a:spLocks noGrp="1"/>
          </p:cNvSpPr>
          <p:nvPr>
            <p:ph idx="1"/>
          </p:nvPr>
        </p:nvSpPr>
        <p:spPr/>
        <p:txBody>
          <a:bodyPr/>
          <a:lstStyle/>
          <a:p>
            <a:r>
              <a:rPr lang="en-CA" sz="1800" dirty="0">
                <a:latin typeface="Arial" panose="020B0604020202020204" pitchFamily="34" charset="0"/>
                <a:cs typeface="Arial" panose="020B0604020202020204" pitchFamily="34" charset="0"/>
              </a:rPr>
              <a:t>Shows the rate, in feet per minute, at which an aircraft is ascending or descending.</a:t>
            </a:r>
          </a:p>
          <a:p>
            <a:r>
              <a:rPr lang="en-CA" sz="1800" dirty="0">
                <a:latin typeface="Arial" panose="020B0604020202020204" pitchFamily="34" charset="0"/>
                <a:cs typeface="Arial" panose="020B0604020202020204" pitchFamily="34" charset="0"/>
              </a:rPr>
              <a:t>The principle on which it operates is the change in barometric pressure which occurs with any change in height. </a:t>
            </a:r>
          </a:p>
          <a:p>
            <a:r>
              <a:rPr lang="en-CA" sz="1800" dirty="0">
                <a:latin typeface="Arial" panose="020B0604020202020204" pitchFamily="34" charset="0"/>
                <a:cs typeface="Arial" panose="020B0604020202020204" pitchFamily="34" charset="0"/>
              </a:rPr>
              <a:t>This instrument is contained in a sealed case and it is also connected to the static air pressure system. </a:t>
            </a:r>
          </a:p>
          <a:p>
            <a:pPr marL="0" indent="0">
              <a:buNone/>
            </a:pPr>
            <a:endParaRPr lang="en-CA" dirty="0"/>
          </a:p>
          <a:p>
            <a:endParaRPr lang="en-CA" dirty="0"/>
          </a:p>
        </p:txBody>
      </p:sp>
      <p:pic>
        <p:nvPicPr>
          <p:cNvPr id="5" name="Picture 4" descr="A large black clock on the front&#10;&#10;Description automatically generated">
            <a:extLst>
              <a:ext uri="{FF2B5EF4-FFF2-40B4-BE49-F238E27FC236}">
                <a16:creationId xmlns="" xmlns:a16="http://schemas.microsoft.com/office/drawing/2014/main" id="{5CF8C2A1-1798-4928-8786-6CE247198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7289" y="4422139"/>
            <a:ext cx="2317316" cy="2317316"/>
          </a:xfrm>
          <a:prstGeom prst="rect">
            <a:avLst/>
          </a:prstGeom>
        </p:spPr>
      </p:pic>
    </p:spTree>
    <p:extLst>
      <p:ext uri="{BB962C8B-B14F-4D97-AF65-F5344CB8AC3E}">
        <p14:creationId xmlns:p14="http://schemas.microsoft.com/office/powerpoint/2010/main" val="14965997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B3D49E-28F3-4623-93F7-B5F1096708CB}"/>
              </a:ext>
            </a:extLst>
          </p:cNvPr>
          <p:cNvSpPr>
            <a:spLocks noGrp="1"/>
          </p:cNvSpPr>
          <p:nvPr>
            <p:ph type="title"/>
          </p:nvPr>
        </p:nvSpPr>
        <p:spPr>
          <a:xfrm>
            <a:off x="1251678" y="700786"/>
            <a:ext cx="10178322" cy="1492132"/>
          </a:xfrm>
        </p:spPr>
        <p:txBody>
          <a:bodyPr/>
          <a:lstStyle/>
          <a:p>
            <a:r>
              <a:rPr lang="en-CA" dirty="0"/>
              <a:t>The radar altimeter </a:t>
            </a:r>
          </a:p>
        </p:txBody>
      </p:sp>
      <p:sp>
        <p:nvSpPr>
          <p:cNvPr id="3" name="Content Placeholder 2">
            <a:extLst>
              <a:ext uri="{FF2B5EF4-FFF2-40B4-BE49-F238E27FC236}">
                <a16:creationId xmlns="" xmlns:a16="http://schemas.microsoft.com/office/drawing/2014/main" id="{04C937B4-3B0D-4B6D-A1D4-01282E7374D6}"/>
              </a:ext>
            </a:extLst>
          </p:cNvPr>
          <p:cNvSpPr>
            <a:spLocks noGrp="1"/>
          </p:cNvSpPr>
          <p:nvPr>
            <p:ph idx="1"/>
          </p:nvPr>
        </p:nvSpPr>
        <p:spPr>
          <a:xfrm>
            <a:off x="1251678" y="2511319"/>
            <a:ext cx="10178322" cy="3593591"/>
          </a:xfrm>
        </p:spPr>
        <p:txBody>
          <a:bodyPr>
            <a:normAutofit/>
          </a:bodyPr>
          <a:lstStyle/>
          <a:p>
            <a:r>
              <a:rPr lang="en-CA" sz="1800" dirty="0">
                <a:latin typeface="Arial" panose="020B0604020202020204" pitchFamily="34" charset="0"/>
                <a:cs typeface="Arial" panose="020B0604020202020204" pitchFamily="34" charset="0"/>
              </a:rPr>
              <a:t>Also know as the absolute altimeter or the radio altimeter. </a:t>
            </a:r>
          </a:p>
          <a:p>
            <a:r>
              <a:rPr lang="en-CA" sz="1800" dirty="0">
                <a:latin typeface="Arial" panose="020B0604020202020204" pitchFamily="34" charset="0"/>
                <a:cs typeface="Arial" panose="020B0604020202020204" pitchFamily="34" charset="0"/>
              </a:rPr>
              <a:t>Indicates the actual height of the aircraft above the earth, or above any object on the earth over which the aircraft is passing. </a:t>
            </a:r>
          </a:p>
          <a:p>
            <a:r>
              <a:rPr lang="en-CA" sz="1800" dirty="0">
                <a:latin typeface="Arial" panose="020B0604020202020204" pitchFamily="34" charset="0"/>
                <a:cs typeface="Arial" panose="020B0604020202020204" pitchFamily="34" charset="0"/>
              </a:rPr>
              <a:t>It is of immense value in an aircraft flying on an IFR or night VFR flight. By displaying to the pilot the exact information about height above the ground. </a:t>
            </a:r>
          </a:p>
        </p:txBody>
      </p:sp>
      <p:pic>
        <p:nvPicPr>
          <p:cNvPr id="5" name="Picture 4" descr="A white and black clock&#10;&#10;Description automatically generated">
            <a:extLst>
              <a:ext uri="{FF2B5EF4-FFF2-40B4-BE49-F238E27FC236}">
                <a16:creationId xmlns="" xmlns:a16="http://schemas.microsoft.com/office/drawing/2014/main" id="{2A992DCC-0F07-4503-BE60-C4C087A63E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618" y="382385"/>
            <a:ext cx="2128934" cy="2128934"/>
          </a:xfrm>
          <a:prstGeom prst="rect">
            <a:avLst/>
          </a:prstGeom>
        </p:spPr>
      </p:pic>
    </p:spTree>
    <p:extLst>
      <p:ext uri="{BB962C8B-B14F-4D97-AF65-F5344CB8AC3E}">
        <p14:creationId xmlns:p14="http://schemas.microsoft.com/office/powerpoint/2010/main" val="278036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7F4784-8854-4F72-8F74-D80AF6F4195A}"/>
              </a:ext>
            </a:extLst>
          </p:cNvPr>
          <p:cNvSpPr>
            <a:spLocks noGrp="1"/>
          </p:cNvSpPr>
          <p:nvPr>
            <p:ph type="title"/>
          </p:nvPr>
        </p:nvSpPr>
        <p:spPr/>
        <p:txBody>
          <a:bodyPr/>
          <a:lstStyle/>
          <a:p>
            <a:r>
              <a:rPr lang="en-CA" dirty="0"/>
              <a:t>Gyro instruments </a:t>
            </a:r>
          </a:p>
        </p:txBody>
      </p:sp>
      <p:sp>
        <p:nvSpPr>
          <p:cNvPr id="3" name="Content Placeholder 2">
            <a:extLst>
              <a:ext uri="{FF2B5EF4-FFF2-40B4-BE49-F238E27FC236}">
                <a16:creationId xmlns="" xmlns:a16="http://schemas.microsoft.com/office/drawing/2014/main" id="{A87882CB-DCFF-4303-AFE0-CD865299F184}"/>
              </a:ext>
            </a:extLst>
          </p:cNvPr>
          <p:cNvSpPr>
            <a:spLocks noGrp="1"/>
          </p:cNvSpPr>
          <p:nvPr>
            <p:ph idx="1"/>
          </p:nvPr>
        </p:nvSpPr>
        <p:spPr/>
        <p:txBody>
          <a:bodyPr/>
          <a:lstStyle/>
          <a:p>
            <a:pPr marL="0" indent="0">
              <a:buNone/>
            </a:pPr>
            <a:r>
              <a:rPr lang="en-CA" dirty="0"/>
              <a:t>Very useful in VFR flight and instrument flight.</a:t>
            </a:r>
          </a:p>
          <a:p>
            <a:pPr marL="0" indent="0">
              <a:buNone/>
            </a:pPr>
            <a:r>
              <a:rPr lang="en-CA" b="1" dirty="0"/>
              <a:t>There are three gyro instruments:</a:t>
            </a:r>
          </a:p>
          <a:p>
            <a:pPr marL="457200" indent="-457200">
              <a:buFont typeface="+mj-lt"/>
              <a:buAutoNum type="arabicPeriod"/>
            </a:pPr>
            <a:r>
              <a:rPr lang="en-CA" dirty="0"/>
              <a:t>The heading indicator </a:t>
            </a:r>
          </a:p>
          <a:p>
            <a:pPr marL="457200" indent="-457200">
              <a:buFont typeface="+mj-lt"/>
              <a:buAutoNum type="arabicPeriod"/>
            </a:pPr>
            <a:r>
              <a:rPr lang="en-CA" dirty="0"/>
              <a:t>The attitude indicator</a:t>
            </a:r>
          </a:p>
          <a:p>
            <a:pPr marL="457200" indent="-457200">
              <a:buFont typeface="+mj-lt"/>
              <a:buAutoNum type="arabicPeriod"/>
            </a:pPr>
            <a:r>
              <a:rPr lang="en-CA" dirty="0"/>
              <a:t>Turn and slip indicator</a:t>
            </a:r>
          </a:p>
          <a:p>
            <a:pPr marL="0" indent="0">
              <a:buNone/>
            </a:pPr>
            <a:r>
              <a:rPr lang="en-CA" dirty="0"/>
              <a:t>Gyro instruments require a source of power to drive their gyros. This power is supplied either by the electrical system of the aircraft or by a vacuum system that functions by means of an engine-driven pump or a venturi. </a:t>
            </a:r>
          </a:p>
          <a:p>
            <a:pPr marL="0" indent="0">
              <a:buNone/>
            </a:pPr>
            <a:endParaRPr lang="en-CA" dirty="0"/>
          </a:p>
          <a:p>
            <a:pPr marL="0" indent="0">
              <a:buNone/>
            </a:pPr>
            <a:endParaRPr lang="en-CA" dirty="0"/>
          </a:p>
        </p:txBody>
      </p:sp>
    </p:spTree>
    <p:extLst>
      <p:ext uri="{BB962C8B-B14F-4D97-AF65-F5344CB8AC3E}">
        <p14:creationId xmlns:p14="http://schemas.microsoft.com/office/powerpoint/2010/main" val="6962571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A02B0A-BB51-4CAE-943D-44F8E299F8C3}"/>
              </a:ext>
            </a:extLst>
          </p:cNvPr>
          <p:cNvSpPr>
            <a:spLocks noGrp="1"/>
          </p:cNvSpPr>
          <p:nvPr>
            <p:ph type="ctrTitle"/>
          </p:nvPr>
        </p:nvSpPr>
        <p:spPr>
          <a:xfrm>
            <a:off x="680321" y="321733"/>
            <a:ext cx="9900593" cy="1080938"/>
          </a:xfrm>
        </p:spPr>
        <p:txBody>
          <a:bodyPr vert="horz" lIns="91440" tIns="45720" rIns="91440" bIns="45720" rtlCol="0" anchor="ctr">
            <a:normAutofit/>
          </a:bodyPr>
          <a:lstStyle/>
          <a:p>
            <a:pPr algn="l"/>
            <a:r>
              <a:rPr lang="en-US" sz="3600" dirty="0">
                <a:solidFill>
                  <a:srgbClr val="FFFFFF"/>
                </a:solidFill>
              </a:rPr>
              <a:t>Links </a:t>
            </a:r>
          </a:p>
        </p:txBody>
      </p:sp>
      <p:sp>
        <p:nvSpPr>
          <p:cNvPr id="3" name="Subtitle 2">
            <a:extLst>
              <a:ext uri="{FF2B5EF4-FFF2-40B4-BE49-F238E27FC236}">
                <a16:creationId xmlns="" xmlns:a16="http://schemas.microsoft.com/office/drawing/2014/main" id="{D85F8465-7B7D-48A1-9322-3CAFB7841F59}"/>
              </a:ext>
            </a:extLst>
          </p:cNvPr>
          <p:cNvSpPr>
            <a:spLocks noGrp="1"/>
          </p:cNvSpPr>
          <p:nvPr>
            <p:ph type="subTitle" idx="1"/>
          </p:nvPr>
        </p:nvSpPr>
        <p:spPr>
          <a:xfrm>
            <a:off x="1584403" y="1489585"/>
            <a:ext cx="8092427" cy="3139799"/>
          </a:xfrm>
        </p:spPr>
        <p:txBody>
          <a:bodyPr vert="horz" lIns="91440" tIns="45720" rIns="91440" bIns="45720" rtlCol="0" anchor="t">
            <a:normAutofit fontScale="92500" lnSpcReduction="10000"/>
          </a:bodyPr>
          <a:lstStyle/>
          <a:p>
            <a:pPr indent="-228600" algn="l">
              <a:buFont typeface="Arial" panose="020B0604020202020204" pitchFamily="34" charset="0"/>
              <a:buChar char="•"/>
            </a:pPr>
            <a:r>
              <a:rPr lang="en-US" sz="1800" dirty="0"/>
              <a:t>Flight instruments- </a:t>
            </a:r>
            <a:r>
              <a:rPr lang="en-US" sz="1800" dirty="0">
                <a:hlinkClick r:id="rId2"/>
              </a:rPr>
              <a:t>https://www.youtube.com/watch?v=TTx-zHsM4L0</a:t>
            </a:r>
            <a:endParaRPr lang="en-US" sz="1800" dirty="0"/>
          </a:p>
          <a:p>
            <a:pPr indent="-228600" algn="l">
              <a:buFont typeface="Arial" panose="020B0604020202020204" pitchFamily="34" charset="0"/>
              <a:buChar char="•"/>
            </a:pPr>
            <a:endParaRPr lang="en-US" sz="1800" dirty="0"/>
          </a:p>
          <a:p>
            <a:pPr indent="-228600" algn="l">
              <a:buFont typeface="Arial" panose="020B0604020202020204" pitchFamily="34" charset="0"/>
              <a:buChar char="•"/>
            </a:pPr>
            <a:r>
              <a:rPr lang="en-US" sz="1800" dirty="0"/>
              <a:t>Gyroscopic instruments- </a:t>
            </a:r>
            <a:r>
              <a:rPr lang="en-US" sz="1800" dirty="0">
                <a:hlinkClick r:id="rId3"/>
              </a:rPr>
              <a:t>https://www.youtube.com/watch?v=hVsx4XWafXg</a:t>
            </a:r>
            <a:endParaRPr lang="en-US" sz="1800" dirty="0"/>
          </a:p>
          <a:p>
            <a:pPr indent="-228600" algn="l">
              <a:buFont typeface="Arial" panose="020B0604020202020204" pitchFamily="34" charset="0"/>
              <a:buChar char="•"/>
            </a:pPr>
            <a:endParaRPr lang="en-US" sz="1800" dirty="0"/>
          </a:p>
          <a:p>
            <a:pPr indent="-228600" algn="l">
              <a:buFont typeface="Arial" panose="020B0604020202020204" pitchFamily="34" charset="0"/>
              <a:buChar char="•"/>
            </a:pPr>
            <a:r>
              <a:rPr lang="en-US" sz="1800" dirty="0"/>
              <a:t>Flight training manual lesson- </a:t>
            </a:r>
            <a:r>
              <a:rPr lang="en-US" sz="1800" dirty="0">
                <a:hlinkClick r:id="rId4"/>
              </a:rPr>
              <a:t>https://www.youtube.com/watch?v=ietAUruStVE</a:t>
            </a:r>
            <a:r>
              <a:rPr lang="en-US" sz="1800" dirty="0"/>
              <a:t> </a:t>
            </a:r>
          </a:p>
          <a:p>
            <a:pPr indent="-228600" algn="l">
              <a:buFont typeface="Arial" panose="020B0604020202020204" pitchFamily="34" charset="0"/>
              <a:buChar char="•"/>
            </a:pPr>
            <a:endParaRPr lang="en-US" sz="1800" dirty="0"/>
          </a:p>
          <a:p>
            <a:pPr algn="l"/>
            <a:endParaRPr lang="en-US" sz="1800" dirty="0"/>
          </a:p>
        </p:txBody>
      </p:sp>
      <p:sp>
        <p:nvSpPr>
          <p:cNvPr id="4" name="TextBox 3">
            <a:extLst>
              <a:ext uri="{FF2B5EF4-FFF2-40B4-BE49-F238E27FC236}">
                <a16:creationId xmlns="" xmlns:a16="http://schemas.microsoft.com/office/drawing/2014/main" id="{7256FEFF-0A8E-43DB-875D-FE3EAA3FB7F4}"/>
              </a:ext>
            </a:extLst>
          </p:cNvPr>
          <p:cNvSpPr txBox="1"/>
          <p:nvPr/>
        </p:nvSpPr>
        <p:spPr>
          <a:xfrm>
            <a:off x="8761445" y="5266957"/>
            <a:ext cx="6307494" cy="1107996"/>
          </a:xfrm>
          <a:prstGeom prst="rect">
            <a:avLst/>
          </a:prstGeom>
          <a:noFill/>
        </p:spPr>
        <p:txBody>
          <a:bodyPr wrap="square" rtlCol="0">
            <a:spAutoFit/>
          </a:bodyPr>
          <a:lstStyle/>
          <a:p>
            <a:r>
              <a:rPr lang="en-CA" sz="6600" dirty="0">
                <a:latin typeface="+mj-lt"/>
              </a:rPr>
              <a:t>LINKS </a:t>
            </a:r>
          </a:p>
        </p:txBody>
      </p:sp>
    </p:spTree>
    <p:extLst>
      <p:ext uri="{BB962C8B-B14F-4D97-AF65-F5344CB8AC3E}">
        <p14:creationId xmlns:p14="http://schemas.microsoft.com/office/powerpoint/2010/main" val="1336787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5792B-8F3F-4955-8F61-903F46C351D4}"/>
              </a:ext>
            </a:extLst>
          </p:cNvPr>
          <p:cNvSpPr>
            <a:spLocks noGrp="1"/>
          </p:cNvSpPr>
          <p:nvPr>
            <p:ph type="title"/>
          </p:nvPr>
        </p:nvSpPr>
        <p:spPr/>
        <p:txBody>
          <a:bodyPr/>
          <a:lstStyle/>
          <a:p>
            <a:r>
              <a:rPr lang="en-CA" dirty="0"/>
              <a:t>gyroscope</a:t>
            </a:r>
          </a:p>
        </p:txBody>
      </p:sp>
      <p:sp>
        <p:nvSpPr>
          <p:cNvPr id="3" name="Content Placeholder 2">
            <a:extLst>
              <a:ext uri="{FF2B5EF4-FFF2-40B4-BE49-F238E27FC236}">
                <a16:creationId xmlns="" xmlns:a16="http://schemas.microsoft.com/office/drawing/2014/main" id="{452FBDC8-A487-428B-9AC2-9CD9EA10CC88}"/>
              </a:ext>
            </a:extLst>
          </p:cNvPr>
          <p:cNvSpPr>
            <a:spLocks noGrp="1"/>
          </p:cNvSpPr>
          <p:nvPr>
            <p:ph idx="1"/>
          </p:nvPr>
        </p:nvSpPr>
        <p:spPr>
          <a:xfrm>
            <a:off x="1006839" y="1505824"/>
            <a:ext cx="10178322" cy="3593591"/>
          </a:xfrm>
        </p:spPr>
        <p:txBody>
          <a:bodyPr>
            <a:normAutofit fontScale="92500" lnSpcReduction="10000"/>
          </a:bodyPr>
          <a:lstStyle/>
          <a:p>
            <a:r>
              <a:rPr lang="en-CA" dirty="0"/>
              <a:t>Is a rotor, or spinning wheel, rotating at high speed in universal mounting, called a gimbal, so its axle can be pointed in any direction. </a:t>
            </a:r>
          </a:p>
          <a:p>
            <a:r>
              <a:rPr lang="en-CA" dirty="0"/>
              <a:t>The peculiar actions of a gyroscope, though they may appear to defy physical laws, actually depend entirely upon sir Isaac newton’s laws of motion.</a:t>
            </a:r>
          </a:p>
          <a:p>
            <a:r>
              <a:rPr lang="en-CA" dirty="0"/>
              <a:t>All of the practical applications of the gyroscope are based upon two fundamental characteristics:</a:t>
            </a:r>
          </a:p>
          <a:p>
            <a:pPr marL="457200" indent="-457200">
              <a:buFont typeface="+mj-lt"/>
              <a:buAutoNum type="arabicPeriod"/>
            </a:pPr>
            <a:r>
              <a:rPr lang="en-CA" b="1" dirty="0"/>
              <a:t>Gyroscopic inertia ( or rigidity) – </a:t>
            </a:r>
            <a:r>
              <a:rPr lang="en-CA" dirty="0"/>
              <a:t>is the tendency of any rotating body, if undisturbed, to maintain its plane of rotation. </a:t>
            </a:r>
          </a:p>
          <a:p>
            <a:pPr marL="457200" indent="-457200">
              <a:buFont typeface="+mj-lt"/>
              <a:buAutoNum type="arabicPeriod"/>
            </a:pPr>
            <a:r>
              <a:rPr lang="en-CA" b="1" dirty="0"/>
              <a:t>Precession – </a:t>
            </a:r>
            <a:r>
              <a:rPr lang="en-CA" dirty="0"/>
              <a:t>is the tendency of a rotating body, when a force is applied perpendicular to its plane of rotation, to turn in the direction of its rotation 90 degrees to its axis and take up a new plane of rotation parallel to the applied force. </a:t>
            </a:r>
          </a:p>
          <a:p>
            <a:pPr marL="457200" indent="-457200">
              <a:buFont typeface="+mj-lt"/>
              <a:buAutoNum type="arabicPeriod"/>
            </a:pPr>
            <a:endParaRPr lang="en-CA" dirty="0"/>
          </a:p>
          <a:p>
            <a:pPr marL="0" indent="0">
              <a:buNone/>
            </a:pPr>
            <a:endParaRPr lang="en-CA" dirty="0"/>
          </a:p>
          <a:p>
            <a:pPr marL="457200" indent="-457200">
              <a:buFont typeface="+mj-lt"/>
              <a:buAutoNum type="arabicPeriod"/>
            </a:pPr>
            <a:endParaRPr lang="en-CA" dirty="0"/>
          </a:p>
        </p:txBody>
      </p:sp>
    </p:spTree>
    <p:extLst>
      <p:ext uri="{BB962C8B-B14F-4D97-AF65-F5344CB8AC3E}">
        <p14:creationId xmlns:p14="http://schemas.microsoft.com/office/powerpoint/2010/main" val="645611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794EB6-7F49-48B2-B83D-9496E2DFCC3B}"/>
              </a:ext>
            </a:extLst>
          </p:cNvPr>
          <p:cNvSpPr>
            <a:spLocks noGrp="1"/>
          </p:cNvSpPr>
          <p:nvPr>
            <p:ph type="title"/>
          </p:nvPr>
        </p:nvSpPr>
        <p:spPr>
          <a:xfrm>
            <a:off x="1543574" y="382385"/>
            <a:ext cx="6895751" cy="1492132"/>
          </a:xfrm>
        </p:spPr>
        <p:txBody>
          <a:bodyPr/>
          <a:lstStyle/>
          <a:p>
            <a:r>
              <a:rPr lang="en-CA" dirty="0"/>
              <a:t>Power sources </a:t>
            </a:r>
            <a:br>
              <a:rPr lang="en-CA" dirty="0"/>
            </a:br>
            <a:r>
              <a:rPr lang="en-CA" dirty="0"/>
              <a:t>for gyro instruments </a:t>
            </a:r>
          </a:p>
        </p:txBody>
      </p:sp>
      <p:sp>
        <p:nvSpPr>
          <p:cNvPr id="3" name="Content Placeholder 2">
            <a:extLst>
              <a:ext uri="{FF2B5EF4-FFF2-40B4-BE49-F238E27FC236}">
                <a16:creationId xmlns="" xmlns:a16="http://schemas.microsoft.com/office/drawing/2014/main" id="{54DB6D0C-6BF6-4D40-995E-CB13D4574E1B}"/>
              </a:ext>
            </a:extLst>
          </p:cNvPr>
          <p:cNvSpPr>
            <a:spLocks noGrp="1"/>
          </p:cNvSpPr>
          <p:nvPr>
            <p:ph idx="1"/>
          </p:nvPr>
        </p:nvSpPr>
        <p:spPr>
          <a:xfrm>
            <a:off x="1075510" y="1874517"/>
            <a:ext cx="10178322" cy="4901668"/>
          </a:xfrm>
        </p:spPr>
        <p:txBody>
          <a:bodyPr>
            <a:noAutofit/>
          </a:bodyPr>
          <a:lstStyle/>
          <a:p>
            <a:r>
              <a:rPr lang="en-CA" sz="1800" dirty="0">
                <a:latin typeface="Arial" panose="020B0604020202020204" pitchFamily="34" charset="0"/>
                <a:cs typeface="Arial" panose="020B0604020202020204" pitchFamily="34" charset="0"/>
              </a:rPr>
              <a:t>Require a source of power to drive their gyros. This power is supplied either by the electrical system of the aircraft or by a vacuum system that functions by means of an engine-driven pump or venturi. </a:t>
            </a:r>
          </a:p>
          <a:p>
            <a:r>
              <a:rPr lang="en-CA" sz="1800" dirty="0">
                <a:latin typeface="Arial" panose="020B0604020202020204" pitchFamily="34" charset="0"/>
                <a:cs typeface="Arial" panose="020B0604020202020204" pitchFamily="34" charset="0"/>
              </a:rPr>
              <a:t>Engine driven vacuum system- air pressure differential is the principle on which the vacuum driven gyro instruments operate. A vacuum pump run by the aircraft engine creates a partial vacuum in the system. A filtered air inlet upstream of the gyros allows air to rush into the system causing the gyro wheels to spin. </a:t>
            </a:r>
          </a:p>
          <a:p>
            <a:r>
              <a:rPr lang="en-CA" sz="1800" dirty="0">
                <a:latin typeface="Arial" panose="020B0604020202020204" pitchFamily="34" charset="0"/>
                <a:cs typeface="Arial" panose="020B0604020202020204" pitchFamily="34" charset="0"/>
              </a:rPr>
              <a:t>The gyro instruments require a suction from 4 to 6 inches of mercury to operate. A pressure gauge, mounted on the instrument panel, indicates the amount of suction being generated in the system. The gauge indicates the relative difference between the outside air pressure and the air in the vacuum system. </a:t>
            </a:r>
          </a:p>
          <a:p>
            <a:r>
              <a:rPr lang="en-CA" sz="1800" dirty="0">
                <a:latin typeface="Arial" panose="020B0604020202020204" pitchFamily="34" charset="0"/>
                <a:cs typeface="Arial" panose="020B0604020202020204" pitchFamily="34" charset="0"/>
              </a:rPr>
              <a:t>The advantage of the engine driven vacuum system is that it starts operating as soon as the engine starts. On the other hand in the event of engine failure, all power to the gyro instruments will be lost. </a:t>
            </a:r>
          </a:p>
        </p:txBody>
      </p:sp>
    </p:spTree>
    <p:extLst>
      <p:ext uri="{BB962C8B-B14F-4D97-AF65-F5344CB8AC3E}">
        <p14:creationId xmlns:p14="http://schemas.microsoft.com/office/powerpoint/2010/main" val="3296332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8A38A6-70CF-472D-A0B8-0AA2407ED180}"/>
              </a:ext>
            </a:extLst>
          </p:cNvPr>
          <p:cNvSpPr>
            <a:spLocks noGrp="1"/>
          </p:cNvSpPr>
          <p:nvPr>
            <p:ph type="title"/>
          </p:nvPr>
        </p:nvSpPr>
        <p:spPr/>
        <p:txBody>
          <a:bodyPr/>
          <a:lstStyle/>
          <a:p>
            <a:r>
              <a:rPr lang="en-CA" dirty="0"/>
              <a:t>Venturi driven vacuum system </a:t>
            </a:r>
          </a:p>
        </p:txBody>
      </p:sp>
      <p:sp>
        <p:nvSpPr>
          <p:cNvPr id="3" name="Content Placeholder 2">
            <a:extLst>
              <a:ext uri="{FF2B5EF4-FFF2-40B4-BE49-F238E27FC236}">
                <a16:creationId xmlns="" xmlns:a16="http://schemas.microsoft.com/office/drawing/2014/main" id="{6F40DF32-CA19-49BE-BF6A-DFE373D06892}"/>
              </a:ext>
            </a:extLst>
          </p:cNvPr>
          <p:cNvSpPr>
            <a:spLocks noGrp="1"/>
          </p:cNvSpPr>
          <p:nvPr>
            <p:ph idx="1"/>
          </p:nvPr>
        </p:nvSpPr>
        <p:spPr/>
        <p:txBody>
          <a:bodyPr/>
          <a:lstStyle/>
          <a:p>
            <a:r>
              <a:rPr lang="en-CA" dirty="0"/>
              <a:t>A venturi is used in place of a vacuum pump, particularly on many older light airplanes. It has the advantage of being inexpensive to install and simple to operate. However, its efficiency is dependant on the airspeed of the aircraft and the venturi tubes themselves cause some aerodynamic drag. </a:t>
            </a:r>
          </a:p>
          <a:p>
            <a:r>
              <a:rPr lang="en-CA" dirty="0"/>
              <a:t>The venturi tube are usually mounted on the side of the aircraft in a position to be in the airflow from the propeller. As the airflow enters the constriction of the venturi, the velocity of the airflow increases. A low pressure area is created within the venturi that results in a partial  vacuum in the line leading from the venturi to the gyro instruments. </a:t>
            </a:r>
          </a:p>
        </p:txBody>
      </p:sp>
    </p:spTree>
    <p:extLst>
      <p:ext uri="{BB962C8B-B14F-4D97-AF65-F5344CB8AC3E}">
        <p14:creationId xmlns:p14="http://schemas.microsoft.com/office/powerpoint/2010/main" val="36786079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5EDBA5-1BA0-4DC7-B36B-59ED3A14E317}"/>
              </a:ext>
            </a:extLst>
          </p:cNvPr>
          <p:cNvSpPr>
            <a:spLocks noGrp="1"/>
          </p:cNvSpPr>
          <p:nvPr>
            <p:ph type="title"/>
          </p:nvPr>
        </p:nvSpPr>
        <p:spPr/>
        <p:txBody>
          <a:bodyPr/>
          <a:lstStyle/>
          <a:p>
            <a:r>
              <a:rPr lang="en-CA" dirty="0"/>
              <a:t>Electrically driven gyros</a:t>
            </a:r>
          </a:p>
        </p:txBody>
      </p:sp>
      <p:sp>
        <p:nvSpPr>
          <p:cNvPr id="3" name="Content Placeholder 2">
            <a:extLst>
              <a:ext uri="{FF2B5EF4-FFF2-40B4-BE49-F238E27FC236}">
                <a16:creationId xmlns="" xmlns:a16="http://schemas.microsoft.com/office/drawing/2014/main" id="{01461F7F-C356-4A66-ABDB-80C65F558CBF}"/>
              </a:ext>
            </a:extLst>
          </p:cNvPr>
          <p:cNvSpPr>
            <a:spLocks noGrp="1"/>
          </p:cNvSpPr>
          <p:nvPr>
            <p:ph idx="1"/>
          </p:nvPr>
        </p:nvSpPr>
        <p:spPr/>
        <p:txBody>
          <a:bodyPr/>
          <a:lstStyle/>
          <a:p>
            <a:r>
              <a:rPr lang="en-CA" dirty="0"/>
              <a:t>Were first developed for use in airplanes that flew at very high altitudes where atmospheric pressure was too low to operate a vacuum system. Alternating current from driven engine alternators or generators provides the power to drive the gyros. </a:t>
            </a:r>
          </a:p>
          <a:p>
            <a:r>
              <a:rPr lang="en-CA" dirty="0"/>
              <a:t>Many of the newer electrically operated gyro instruments have the feature that they will not tumble in aerobatic maneuvers. </a:t>
            </a:r>
          </a:p>
          <a:p>
            <a:r>
              <a:rPr lang="en-CA" dirty="0"/>
              <a:t>It is common practice to use a combination of electric and vacuum driven instruments for safety’s sake in case one system fails. </a:t>
            </a:r>
          </a:p>
          <a:p>
            <a:r>
              <a:rPr lang="en-CA" dirty="0"/>
              <a:t>Often the heading indicator and the attitude indicator operate on the vacuum system while the turn and slip is electrically operated.   </a:t>
            </a:r>
          </a:p>
        </p:txBody>
      </p:sp>
    </p:spTree>
    <p:extLst>
      <p:ext uri="{BB962C8B-B14F-4D97-AF65-F5344CB8AC3E}">
        <p14:creationId xmlns:p14="http://schemas.microsoft.com/office/powerpoint/2010/main" val="1754254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9DFDBF-B1A2-4CA9-9629-B0728B32E648}"/>
              </a:ext>
            </a:extLst>
          </p:cNvPr>
          <p:cNvSpPr>
            <a:spLocks noGrp="1"/>
          </p:cNvSpPr>
          <p:nvPr>
            <p:ph type="title"/>
          </p:nvPr>
        </p:nvSpPr>
        <p:spPr/>
        <p:txBody>
          <a:bodyPr/>
          <a:lstStyle/>
          <a:p>
            <a:r>
              <a:rPr lang="en-CA" dirty="0"/>
              <a:t>Care of gyro instruments </a:t>
            </a:r>
          </a:p>
        </p:txBody>
      </p:sp>
      <p:sp>
        <p:nvSpPr>
          <p:cNvPr id="3" name="Content Placeholder 2">
            <a:extLst>
              <a:ext uri="{FF2B5EF4-FFF2-40B4-BE49-F238E27FC236}">
                <a16:creationId xmlns="" xmlns:a16="http://schemas.microsoft.com/office/drawing/2014/main" id="{05E1C57D-F78B-43F4-A228-93704687C2B8}"/>
              </a:ext>
            </a:extLst>
          </p:cNvPr>
          <p:cNvSpPr>
            <a:spLocks noGrp="1"/>
          </p:cNvSpPr>
          <p:nvPr>
            <p:ph idx="1"/>
          </p:nvPr>
        </p:nvSpPr>
        <p:spPr>
          <a:xfrm>
            <a:off x="1006839" y="1497436"/>
            <a:ext cx="10178322" cy="3593591"/>
          </a:xfrm>
        </p:spPr>
        <p:txBody>
          <a:bodyPr>
            <a:noAutofit/>
          </a:bodyPr>
          <a:lstStyle/>
          <a:p>
            <a:r>
              <a:rPr lang="en-CA" sz="1800" dirty="0">
                <a:latin typeface="Arial" panose="020B0604020202020204" pitchFamily="34" charset="0"/>
                <a:cs typeface="Arial" panose="020B0604020202020204" pitchFamily="34" charset="0"/>
              </a:rPr>
              <a:t>The gyro is a precise instruments and requires special care. Gyro driven instruments should be caged before aerobatics to avoid tumbling the gyros which action can cause damage to the bearings. </a:t>
            </a:r>
          </a:p>
          <a:p>
            <a:r>
              <a:rPr lang="en-CA" sz="1800" dirty="0">
                <a:latin typeface="Arial" panose="020B0604020202020204" pitchFamily="34" charset="0"/>
                <a:cs typeface="Arial" panose="020B0604020202020204" pitchFamily="34" charset="0"/>
              </a:rPr>
              <a:t>Abrupt brake use should also be avoided, since it can impose acceleration loads on the gyro bearings.</a:t>
            </a:r>
          </a:p>
          <a:p>
            <a:r>
              <a:rPr lang="en-CA" sz="1800" dirty="0">
                <a:latin typeface="Arial" panose="020B0604020202020204" pitchFamily="34" charset="0"/>
                <a:cs typeface="Arial" panose="020B0604020202020204" pitchFamily="34" charset="0"/>
              </a:rPr>
              <a:t>Since airborne contaminants can damage the gyro bearings, it is good practice to periodically clean or replace the air filters of air driven units, especially if your aircraft operates out of a dusty airport. </a:t>
            </a:r>
          </a:p>
          <a:p>
            <a:r>
              <a:rPr lang="en-CA" sz="1800" dirty="0">
                <a:latin typeface="Arial" panose="020B0604020202020204" pitchFamily="34" charset="0"/>
                <a:cs typeface="Arial" panose="020B0604020202020204" pitchFamily="34" charset="0"/>
              </a:rPr>
              <a:t>Gyro instruments that are driven by a venturi system will be disabled if ice forms in the venturi, blocking off the supply of air. Atmospheric conditions that are conductive to the formation of carburetor ice may also produce ice in the venturi. </a:t>
            </a:r>
          </a:p>
        </p:txBody>
      </p:sp>
    </p:spTree>
    <p:extLst>
      <p:ext uri="{BB962C8B-B14F-4D97-AF65-F5344CB8AC3E}">
        <p14:creationId xmlns:p14="http://schemas.microsoft.com/office/powerpoint/2010/main" val="2440630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DDE182-98A4-4285-A71B-C9FE7A642C7E}"/>
              </a:ext>
            </a:extLst>
          </p:cNvPr>
          <p:cNvSpPr>
            <a:spLocks noGrp="1"/>
          </p:cNvSpPr>
          <p:nvPr>
            <p:ph type="title"/>
          </p:nvPr>
        </p:nvSpPr>
        <p:spPr/>
        <p:txBody>
          <a:bodyPr/>
          <a:lstStyle/>
          <a:p>
            <a:r>
              <a:rPr lang="en-CA" dirty="0"/>
              <a:t>The heading indicator </a:t>
            </a:r>
          </a:p>
        </p:txBody>
      </p:sp>
      <p:sp>
        <p:nvSpPr>
          <p:cNvPr id="3" name="Content Placeholder 2">
            <a:extLst>
              <a:ext uri="{FF2B5EF4-FFF2-40B4-BE49-F238E27FC236}">
                <a16:creationId xmlns="" xmlns:a16="http://schemas.microsoft.com/office/drawing/2014/main" id="{CBA00EFF-3C84-4CCE-B0F7-0767B9B164D2}"/>
              </a:ext>
            </a:extLst>
          </p:cNvPr>
          <p:cNvSpPr>
            <a:spLocks noGrp="1"/>
          </p:cNvSpPr>
          <p:nvPr>
            <p:ph idx="1"/>
          </p:nvPr>
        </p:nvSpPr>
        <p:spPr/>
        <p:txBody>
          <a:bodyPr/>
          <a:lstStyle/>
          <a:p>
            <a:r>
              <a:rPr lang="en-CA" dirty="0"/>
              <a:t>Also known as the directional gyro. </a:t>
            </a:r>
          </a:p>
          <a:p>
            <a:r>
              <a:rPr lang="en-CA" dirty="0"/>
              <a:t>Is an instrument designed to indicate the heading of the aircraft and because it is steady and accurate, to enable the pilot to steer that heading with the least effort. </a:t>
            </a:r>
          </a:p>
          <a:p>
            <a:pPr marL="0" indent="0">
              <a:lnSpc>
                <a:spcPct val="100000"/>
              </a:lnSpc>
              <a:spcBef>
                <a:spcPts val="0"/>
              </a:spcBef>
              <a:buNone/>
            </a:pPr>
            <a:endParaRPr lang="en-CA" b="1" dirty="0">
              <a:latin typeface="Arial" panose="020B0604020202020204" pitchFamily="34" charset="0"/>
              <a:cs typeface="Arial" panose="020B0604020202020204" pitchFamily="34" charset="0"/>
            </a:endParaRPr>
          </a:p>
          <a:p>
            <a:pPr marL="0" indent="0">
              <a:lnSpc>
                <a:spcPct val="100000"/>
              </a:lnSpc>
              <a:spcBef>
                <a:spcPts val="0"/>
              </a:spcBef>
              <a:buNone/>
            </a:pPr>
            <a:r>
              <a:rPr lang="en-CA" b="1" dirty="0">
                <a:latin typeface="Arial" panose="020B0604020202020204" pitchFamily="34" charset="0"/>
                <a:cs typeface="Arial" panose="020B0604020202020204" pitchFamily="34" charset="0"/>
              </a:rPr>
              <a:t>Heading indicator:</a:t>
            </a:r>
          </a:p>
          <a:p>
            <a:pPr>
              <a:lnSpc>
                <a:spcPct val="100000"/>
              </a:lnSpc>
              <a:spcBef>
                <a:spcPts val="0"/>
              </a:spcBef>
            </a:pPr>
            <a:r>
              <a:rPr lang="en-CA" dirty="0">
                <a:latin typeface="Arial" panose="020B0604020202020204" pitchFamily="34" charset="0"/>
                <a:cs typeface="Arial" panose="020B0604020202020204" pitchFamily="34" charset="0"/>
              </a:rPr>
              <a:t>Is mounted vertically </a:t>
            </a:r>
          </a:p>
          <a:p>
            <a:pPr>
              <a:lnSpc>
                <a:spcPct val="100000"/>
              </a:lnSpc>
              <a:spcBef>
                <a:spcPts val="0"/>
              </a:spcBef>
            </a:pPr>
            <a:r>
              <a:rPr lang="en-CA" dirty="0">
                <a:latin typeface="Arial" panose="020B0604020202020204" pitchFamily="34" charset="0"/>
                <a:cs typeface="Arial" panose="020B0604020202020204" pitchFamily="34" charset="0"/>
              </a:rPr>
              <a:t>RPM approximately 12,000 feet. </a:t>
            </a:r>
          </a:p>
          <a:p>
            <a:pPr>
              <a:lnSpc>
                <a:spcPct val="100000"/>
              </a:lnSpc>
              <a:spcBef>
                <a:spcPts val="0"/>
              </a:spcBef>
            </a:pPr>
            <a:r>
              <a:rPr lang="en-CA" dirty="0">
                <a:latin typeface="Arial" panose="020B0604020202020204" pitchFamily="34" charset="0"/>
                <a:cs typeface="Arial" panose="020B0604020202020204" pitchFamily="34" charset="0"/>
              </a:rPr>
              <a:t>Remains constant without swinging or oscillating</a:t>
            </a:r>
          </a:p>
          <a:p>
            <a:pPr>
              <a:lnSpc>
                <a:spcPct val="100000"/>
              </a:lnSpc>
              <a:spcBef>
                <a:spcPts val="0"/>
              </a:spcBef>
            </a:pPr>
            <a:r>
              <a:rPr lang="en-CA" dirty="0">
                <a:latin typeface="Arial" panose="020B0604020202020204" pitchFamily="34" charset="0"/>
                <a:cs typeface="Arial" panose="020B0604020202020204" pitchFamily="34" charset="0"/>
              </a:rPr>
              <a:t>Provides a means of accurate steering even in rough air</a:t>
            </a:r>
          </a:p>
          <a:p>
            <a:pPr marL="0" indent="0">
              <a:lnSpc>
                <a:spcPct val="100000"/>
              </a:lnSpc>
              <a:spcBef>
                <a:spcPts val="0"/>
              </a:spcBef>
              <a:buNone/>
            </a:pPr>
            <a:endParaRPr lang="en-CA" dirty="0">
              <a:latin typeface="Arial" panose="020B0604020202020204" pitchFamily="34" charset="0"/>
              <a:cs typeface="Arial" panose="020B0604020202020204" pitchFamily="34" charset="0"/>
            </a:endParaRPr>
          </a:p>
          <a:p>
            <a:pPr>
              <a:lnSpc>
                <a:spcPct val="100000"/>
              </a:lnSpc>
              <a:spcBef>
                <a:spcPts val="0"/>
              </a:spcBef>
            </a:pPr>
            <a:endParaRPr lang="en-CA" dirty="0">
              <a:latin typeface="Arial" panose="020B0604020202020204" pitchFamily="34" charset="0"/>
              <a:cs typeface="Arial" panose="020B0604020202020204" pitchFamily="34" charset="0"/>
            </a:endParaRPr>
          </a:p>
          <a:p>
            <a:endParaRPr lang="en-CA" dirty="0"/>
          </a:p>
        </p:txBody>
      </p:sp>
      <p:pic>
        <p:nvPicPr>
          <p:cNvPr id="5" name="Picture 4" descr="A large clock mounted to the side&#10;&#10;Description automatically generated">
            <a:extLst>
              <a:ext uri="{FF2B5EF4-FFF2-40B4-BE49-F238E27FC236}">
                <a16:creationId xmlns="" xmlns:a16="http://schemas.microsoft.com/office/drawing/2014/main" id="{38E4BEA9-5709-4B23-99E0-4798BCF22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8677" y="382385"/>
            <a:ext cx="2019300" cy="1790700"/>
          </a:xfrm>
          <a:prstGeom prst="rect">
            <a:avLst/>
          </a:prstGeom>
        </p:spPr>
      </p:pic>
    </p:spTree>
    <p:extLst>
      <p:ext uri="{BB962C8B-B14F-4D97-AF65-F5344CB8AC3E}">
        <p14:creationId xmlns:p14="http://schemas.microsoft.com/office/powerpoint/2010/main" val="1758666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82351-8507-4E1C-9F35-96D43F3F1522}"/>
              </a:ext>
            </a:extLst>
          </p:cNvPr>
          <p:cNvSpPr>
            <a:spLocks noGrp="1"/>
          </p:cNvSpPr>
          <p:nvPr>
            <p:ph type="title"/>
          </p:nvPr>
        </p:nvSpPr>
        <p:spPr/>
        <p:txBody>
          <a:bodyPr/>
          <a:lstStyle/>
          <a:p>
            <a:r>
              <a:rPr lang="en-CA" dirty="0"/>
              <a:t>Precession error </a:t>
            </a:r>
          </a:p>
        </p:txBody>
      </p:sp>
      <p:sp>
        <p:nvSpPr>
          <p:cNvPr id="3" name="Content Placeholder 2">
            <a:extLst>
              <a:ext uri="{FF2B5EF4-FFF2-40B4-BE49-F238E27FC236}">
                <a16:creationId xmlns="" xmlns:a16="http://schemas.microsoft.com/office/drawing/2014/main" id="{49D44D74-F17D-4BC6-968E-1C6A815CCCE8}"/>
              </a:ext>
            </a:extLst>
          </p:cNvPr>
          <p:cNvSpPr>
            <a:spLocks noGrp="1"/>
          </p:cNvSpPr>
          <p:nvPr>
            <p:ph idx="1"/>
          </p:nvPr>
        </p:nvSpPr>
        <p:spPr>
          <a:xfrm>
            <a:off x="1251678" y="2286001"/>
            <a:ext cx="5593739" cy="3593591"/>
          </a:xfrm>
        </p:spPr>
        <p:txBody>
          <a:bodyPr/>
          <a:lstStyle/>
          <a:p>
            <a:pPr marL="0" lvl="0" indent="0">
              <a:lnSpc>
                <a:spcPct val="100000"/>
              </a:lnSpc>
              <a:spcBef>
                <a:spcPts val="0"/>
              </a:spcBef>
              <a:buClr>
                <a:srgbClr val="000000"/>
              </a:buClr>
              <a:buNone/>
            </a:pPr>
            <a:endParaRPr lang="en-CA" sz="1800" b="1" dirty="0">
              <a:solidFill>
                <a:srgbClr val="000000">
                  <a:lumMod val="65000"/>
                  <a:lumOff val="35000"/>
                </a:srgbClr>
              </a:solidFill>
              <a:latin typeface="Arial" panose="020B0604020202020204" pitchFamily="34" charset="0"/>
              <a:cs typeface="Arial" panose="020B0604020202020204" pitchFamily="34" charset="0"/>
            </a:endParaRPr>
          </a:p>
          <a:p>
            <a:pPr>
              <a:lnSpc>
                <a:spcPct val="100000"/>
              </a:lnSpc>
              <a:spcBef>
                <a:spcPts val="0"/>
              </a:spcBef>
              <a:buClr>
                <a:srgbClr val="000000"/>
              </a:buClr>
            </a:pPr>
            <a:r>
              <a:rPr lang="en-CA" sz="1800" dirty="0">
                <a:solidFill>
                  <a:srgbClr val="000000">
                    <a:lumMod val="65000"/>
                    <a:lumOff val="35000"/>
                  </a:srgbClr>
                </a:solidFill>
                <a:latin typeface="Arial" panose="020B0604020202020204" pitchFamily="34" charset="0"/>
                <a:cs typeface="Arial" panose="020B0604020202020204" pitchFamily="34" charset="0"/>
              </a:rPr>
              <a:t>Causes creep or drift in the reading on the card to approximately 3 degrees in 15 minutes. </a:t>
            </a:r>
          </a:p>
          <a:p>
            <a:r>
              <a:rPr lang="en-CA" sz="1800" dirty="0">
                <a:latin typeface="Arial" panose="020B0604020202020204" pitchFamily="34" charset="0"/>
                <a:cs typeface="Arial" panose="020B0604020202020204" pitchFamily="34" charset="0"/>
              </a:rPr>
              <a:t>Both mechanical and apparent, must be corrected for at regular intervals of about 15 minutes. </a:t>
            </a:r>
          </a:p>
          <a:p>
            <a:pPr marL="0" indent="0">
              <a:buNone/>
            </a:pPr>
            <a:endParaRPr lang="en-CA" dirty="0"/>
          </a:p>
        </p:txBody>
      </p:sp>
    </p:spTree>
    <p:extLst>
      <p:ext uri="{BB962C8B-B14F-4D97-AF65-F5344CB8AC3E}">
        <p14:creationId xmlns:p14="http://schemas.microsoft.com/office/powerpoint/2010/main" val="29874501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D16A72-A468-47D0-A3F9-39FB32CD4F55}"/>
              </a:ext>
            </a:extLst>
          </p:cNvPr>
          <p:cNvSpPr>
            <a:spLocks noGrp="1"/>
          </p:cNvSpPr>
          <p:nvPr>
            <p:ph type="title"/>
          </p:nvPr>
        </p:nvSpPr>
        <p:spPr/>
        <p:txBody>
          <a:bodyPr/>
          <a:lstStyle/>
          <a:p>
            <a:r>
              <a:rPr lang="en-CA" dirty="0"/>
              <a:t>Attitude indicator</a:t>
            </a:r>
          </a:p>
        </p:txBody>
      </p:sp>
      <p:sp>
        <p:nvSpPr>
          <p:cNvPr id="3" name="Content Placeholder 2">
            <a:extLst>
              <a:ext uri="{FF2B5EF4-FFF2-40B4-BE49-F238E27FC236}">
                <a16:creationId xmlns="" xmlns:a16="http://schemas.microsoft.com/office/drawing/2014/main" id="{35CEC43C-A6A6-434E-A16A-E062FA0553BD}"/>
              </a:ext>
            </a:extLst>
          </p:cNvPr>
          <p:cNvSpPr>
            <a:spLocks noGrp="1"/>
          </p:cNvSpPr>
          <p:nvPr>
            <p:ph idx="1"/>
          </p:nvPr>
        </p:nvSpPr>
        <p:spPr/>
        <p:txBody>
          <a:bodyPr>
            <a:normAutofit/>
          </a:bodyPr>
          <a:lstStyle/>
          <a:p>
            <a:pPr marL="0" indent="0">
              <a:lnSpc>
                <a:spcPct val="100000"/>
              </a:lnSpc>
              <a:spcBef>
                <a:spcPts val="0"/>
              </a:spcBef>
              <a:buNone/>
            </a:pPr>
            <a:endParaRPr lang="en-CA" sz="1800" b="1" dirty="0">
              <a:latin typeface="Arial" panose="020B0604020202020204" pitchFamily="34" charset="0"/>
              <a:cs typeface="Arial" panose="020B0604020202020204" pitchFamily="34" charset="0"/>
            </a:endParaRPr>
          </a:p>
          <a:p>
            <a:pPr>
              <a:lnSpc>
                <a:spcPct val="100000"/>
              </a:lnSpc>
              <a:spcBef>
                <a:spcPts val="0"/>
              </a:spcBef>
            </a:pPr>
            <a:r>
              <a:rPr lang="en-CA" sz="1800" dirty="0">
                <a:latin typeface="Arial" panose="020B0604020202020204" pitchFamily="34" charset="0"/>
                <a:cs typeface="Arial" panose="020B0604020202020204" pitchFamily="34" charset="0"/>
              </a:rPr>
              <a:t>Also called the artificial horizon or the gyro horizon.</a:t>
            </a:r>
          </a:p>
          <a:p>
            <a:pPr>
              <a:lnSpc>
                <a:spcPct val="100000"/>
              </a:lnSpc>
              <a:spcBef>
                <a:spcPts val="0"/>
              </a:spcBef>
            </a:pPr>
            <a:r>
              <a:rPr lang="en-CA" sz="1800" dirty="0">
                <a:latin typeface="Arial" panose="020B0604020202020204" pitchFamily="34" charset="0"/>
                <a:cs typeface="Arial" panose="020B0604020202020204" pitchFamily="34" charset="0"/>
              </a:rPr>
              <a:t>Gyro mounted horizontal. </a:t>
            </a:r>
          </a:p>
          <a:p>
            <a:pPr>
              <a:lnSpc>
                <a:spcPct val="100000"/>
              </a:lnSpc>
              <a:spcBef>
                <a:spcPts val="0"/>
              </a:spcBef>
            </a:pPr>
            <a:r>
              <a:rPr lang="en-CA" sz="1800" dirty="0">
                <a:latin typeface="Arial" panose="020B0604020202020204" pitchFamily="34" charset="0"/>
                <a:cs typeface="Arial" panose="020B0604020202020204" pitchFamily="34" charset="0"/>
              </a:rPr>
              <a:t>Spins about it’s vertical axis. </a:t>
            </a:r>
          </a:p>
          <a:p>
            <a:pPr>
              <a:lnSpc>
                <a:spcPct val="100000"/>
              </a:lnSpc>
              <a:spcBef>
                <a:spcPts val="0"/>
              </a:spcBef>
            </a:pPr>
            <a:r>
              <a:rPr lang="en-CA" sz="1800" dirty="0">
                <a:latin typeface="Arial" panose="020B0604020202020204" pitchFamily="34" charset="0"/>
                <a:cs typeface="Arial" panose="020B0604020202020204" pitchFamily="34" charset="0"/>
              </a:rPr>
              <a:t>Mounted in a universal gimbal ring system.</a:t>
            </a:r>
          </a:p>
          <a:p>
            <a:pPr>
              <a:lnSpc>
                <a:spcPct val="100000"/>
              </a:lnSpc>
              <a:spcBef>
                <a:spcPts val="0"/>
              </a:spcBef>
            </a:pPr>
            <a:r>
              <a:rPr lang="en-CA" sz="1800" dirty="0">
                <a:latin typeface="Arial" panose="020B0604020202020204" pitchFamily="34" charset="0"/>
                <a:cs typeface="Arial" panose="020B0604020202020204" pitchFamily="34" charset="0"/>
              </a:rPr>
              <a:t>Free about both pitch.</a:t>
            </a:r>
          </a:p>
        </p:txBody>
      </p:sp>
      <p:pic>
        <p:nvPicPr>
          <p:cNvPr id="5" name="Picture 4" descr="A picture containing black, device&#10;&#10;Description automatically generated">
            <a:extLst>
              <a:ext uri="{FF2B5EF4-FFF2-40B4-BE49-F238E27FC236}">
                <a16:creationId xmlns="" xmlns:a16="http://schemas.microsoft.com/office/drawing/2014/main" id="{5A8572A8-5698-4F3E-9718-B78DABA26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1452" y="668317"/>
            <a:ext cx="3647492" cy="3647492"/>
          </a:xfrm>
          <a:prstGeom prst="rect">
            <a:avLst/>
          </a:prstGeom>
        </p:spPr>
      </p:pic>
    </p:spTree>
    <p:extLst>
      <p:ext uri="{BB962C8B-B14F-4D97-AF65-F5344CB8AC3E}">
        <p14:creationId xmlns:p14="http://schemas.microsoft.com/office/powerpoint/2010/main" val="176272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059780-43CA-4C6A-A6A6-B52DFC7A9AA8}"/>
              </a:ext>
            </a:extLst>
          </p:cNvPr>
          <p:cNvSpPr>
            <a:spLocks noGrp="1"/>
          </p:cNvSpPr>
          <p:nvPr>
            <p:ph type="title"/>
          </p:nvPr>
        </p:nvSpPr>
        <p:spPr/>
        <p:txBody>
          <a:bodyPr/>
          <a:lstStyle/>
          <a:p>
            <a:r>
              <a:rPr lang="en-CA" dirty="0"/>
              <a:t>INSTRUMENT FLYING </a:t>
            </a:r>
          </a:p>
        </p:txBody>
      </p:sp>
      <p:sp>
        <p:nvSpPr>
          <p:cNvPr id="3" name="Content Placeholder 2">
            <a:extLst>
              <a:ext uri="{FF2B5EF4-FFF2-40B4-BE49-F238E27FC236}">
                <a16:creationId xmlns="" xmlns:a16="http://schemas.microsoft.com/office/drawing/2014/main" id="{5819EAD4-DA6B-4A1F-BE37-1F243999B6CF}"/>
              </a:ext>
            </a:extLst>
          </p:cNvPr>
          <p:cNvSpPr>
            <a:spLocks noGrp="1"/>
          </p:cNvSpPr>
          <p:nvPr>
            <p:ph idx="1"/>
          </p:nvPr>
        </p:nvSpPr>
        <p:spPr/>
        <p:txBody>
          <a:bodyPr>
            <a:normAutofit/>
          </a:bodyPr>
          <a:lstStyle/>
          <a:p>
            <a:r>
              <a:rPr lang="en-CA" sz="1800" dirty="0">
                <a:latin typeface="Arial" panose="020B0604020202020204" pitchFamily="34" charset="0"/>
                <a:cs typeface="Arial" panose="020B0604020202020204" pitchFamily="34" charset="0"/>
              </a:rPr>
              <a:t>By far the safest and most expedient procedure for a VFR pilot is the time honoured 180 degree turn back to VMC. This procedure is the most appropriate for VFR flights at VFR altitudes, night flight that encounter IMC, or where IMC is a local phenomena. To achieve the 180 degree turn the pilot must:</a:t>
            </a:r>
          </a:p>
          <a:p>
            <a:pPr marL="457200" indent="-457200">
              <a:buFont typeface="+mj-lt"/>
              <a:buAutoNum type="arabicPeriod"/>
            </a:pPr>
            <a:r>
              <a:rPr lang="en-CA" sz="1800" dirty="0">
                <a:latin typeface="Arial" panose="020B0604020202020204" pitchFamily="34" charset="0"/>
                <a:cs typeface="Arial" panose="020B0604020202020204" pitchFamily="34" charset="0"/>
              </a:rPr>
              <a:t>Control the helicopter and revert to instrument flight, noting altitude, airspeed and heading;</a:t>
            </a:r>
          </a:p>
          <a:p>
            <a:pPr marL="457200" indent="-457200">
              <a:buFont typeface="+mj-lt"/>
              <a:buAutoNum type="arabicPeriod"/>
            </a:pPr>
            <a:r>
              <a:rPr lang="en-CA" sz="1800" dirty="0">
                <a:latin typeface="Arial" panose="020B0604020202020204" pitchFamily="34" charset="0"/>
                <a:cs typeface="Arial" panose="020B0604020202020204" pitchFamily="34" charset="0"/>
              </a:rPr>
              <a:t>Maintain or climb to an altitude to safely clear the surrounding terrain;</a:t>
            </a:r>
          </a:p>
          <a:p>
            <a:pPr marL="457200" indent="-457200">
              <a:buFont typeface="+mj-lt"/>
              <a:buAutoNum type="arabicPeriod"/>
            </a:pPr>
            <a:r>
              <a:rPr lang="en-CA" sz="1800" dirty="0">
                <a:latin typeface="Arial" panose="020B0604020202020204" pitchFamily="34" charset="0"/>
                <a:cs typeface="Arial" panose="020B0604020202020204" pitchFamily="34" charset="0"/>
              </a:rPr>
              <a:t>Execute a rate one turn to the reciprocal heading; and</a:t>
            </a:r>
          </a:p>
          <a:p>
            <a:pPr marL="457200" indent="-457200">
              <a:buFont typeface="+mj-lt"/>
              <a:buAutoNum type="arabicPeriod"/>
            </a:pPr>
            <a:r>
              <a:rPr lang="en-CA" sz="1800" dirty="0">
                <a:latin typeface="Arial" panose="020B0604020202020204" pitchFamily="34" charset="0"/>
                <a:cs typeface="Arial" panose="020B0604020202020204" pitchFamily="34" charset="0"/>
              </a:rPr>
              <a:t>Maintain instrument flight until VMC is regained, then another decision will be required, to either proceed, turn back, or to land.  </a:t>
            </a:r>
          </a:p>
        </p:txBody>
      </p:sp>
    </p:spTree>
    <p:extLst>
      <p:ext uri="{BB962C8B-B14F-4D97-AF65-F5344CB8AC3E}">
        <p14:creationId xmlns:p14="http://schemas.microsoft.com/office/powerpoint/2010/main" val="995922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A0E59F-3079-4810-A45F-CDAB291853F7}"/>
              </a:ext>
            </a:extLst>
          </p:cNvPr>
          <p:cNvSpPr>
            <a:spLocks noGrp="1"/>
          </p:cNvSpPr>
          <p:nvPr>
            <p:ph type="title"/>
          </p:nvPr>
        </p:nvSpPr>
        <p:spPr>
          <a:xfrm>
            <a:off x="1450597" y="163789"/>
            <a:ext cx="10515600" cy="935169"/>
          </a:xfrm>
        </p:spPr>
        <p:txBody>
          <a:bodyPr/>
          <a:lstStyle/>
          <a:p>
            <a:r>
              <a:rPr lang="en-CA" dirty="0"/>
              <a:t>The turn and slip indicator </a:t>
            </a:r>
          </a:p>
        </p:txBody>
      </p:sp>
      <p:sp>
        <p:nvSpPr>
          <p:cNvPr id="3" name="Content Placeholder 2">
            <a:extLst>
              <a:ext uri="{FF2B5EF4-FFF2-40B4-BE49-F238E27FC236}">
                <a16:creationId xmlns="" xmlns:a16="http://schemas.microsoft.com/office/drawing/2014/main" id="{3F9E9BC2-AED0-4972-89CE-BA61406E6847}"/>
              </a:ext>
            </a:extLst>
          </p:cNvPr>
          <p:cNvSpPr>
            <a:spLocks noGrp="1"/>
          </p:cNvSpPr>
          <p:nvPr>
            <p:ph idx="1"/>
          </p:nvPr>
        </p:nvSpPr>
        <p:spPr>
          <a:xfrm>
            <a:off x="1116564" y="1098958"/>
            <a:ext cx="7644882" cy="2323750"/>
          </a:xfrm>
        </p:spPr>
        <p:txBody>
          <a:bodyPr>
            <a:noAutofit/>
          </a:bodyPr>
          <a:lstStyle/>
          <a:p>
            <a:pPr marL="0" indent="0">
              <a:lnSpc>
                <a:spcPct val="100000"/>
              </a:lnSpc>
              <a:spcBef>
                <a:spcPts val="0"/>
              </a:spcBef>
              <a:buNone/>
            </a:pPr>
            <a:endParaRPr lang="en-CA" sz="1800" b="1" dirty="0">
              <a:latin typeface="Arial" panose="020B0604020202020204" pitchFamily="34" charset="0"/>
              <a:cs typeface="Arial" panose="020B0604020202020204" pitchFamily="34" charset="0"/>
            </a:endParaRPr>
          </a:p>
          <a:p>
            <a:pPr marL="0" indent="0">
              <a:lnSpc>
                <a:spcPct val="100000"/>
              </a:lnSpc>
              <a:spcBef>
                <a:spcPts val="0"/>
              </a:spcBef>
              <a:buNone/>
            </a:pPr>
            <a:r>
              <a:rPr lang="en-CA" sz="1800" b="1" dirty="0">
                <a:latin typeface="Arial" panose="020B0604020202020204" pitchFamily="34" charset="0"/>
                <a:cs typeface="Arial" panose="020B0604020202020204" pitchFamily="34" charset="0"/>
              </a:rPr>
              <a:t>Turn &amp; Bank or Turn and Slip Indicator:</a:t>
            </a:r>
          </a:p>
          <a:p>
            <a:pPr>
              <a:lnSpc>
                <a:spcPct val="100000"/>
              </a:lnSpc>
              <a:spcBef>
                <a:spcPts val="0"/>
              </a:spcBef>
            </a:pPr>
            <a:r>
              <a:rPr lang="en-CA" sz="1800" dirty="0">
                <a:latin typeface="Arial" panose="020B0604020202020204" pitchFamily="34" charset="0"/>
                <a:cs typeface="Arial" panose="020B0604020202020204" pitchFamily="34" charset="0"/>
              </a:rPr>
              <a:t>Ball controlled by gravity and centrifugal gravity</a:t>
            </a:r>
          </a:p>
          <a:p>
            <a:pPr>
              <a:lnSpc>
                <a:spcPct val="100000"/>
              </a:lnSpc>
              <a:spcBef>
                <a:spcPts val="0"/>
              </a:spcBef>
            </a:pPr>
            <a:r>
              <a:rPr lang="en-CA" sz="1800" dirty="0">
                <a:latin typeface="Arial" panose="020B0604020202020204" pitchFamily="34" charset="0"/>
                <a:cs typeface="Arial" panose="020B0604020202020204" pitchFamily="34" charset="0"/>
              </a:rPr>
              <a:t>Needle- by gyro operated by electrical or venti tube or vacuum pump.</a:t>
            </a:r>
          </a:p>
          <a:p>
            <a:pPr>
              <a:lnSpc>
                <a:spcPct val="100000"/>
              </a:lnSpc>
              <a:spcBef>
                <a:spcPts val="0"/>
              </a:spcBef>
            </a:pPr>
            <a:r>
              <a:rPr lang="en-CA" sz="1800" dirty="0">
                <a:latin typeface="Arial" panose="020B0604020202020204" pitchFamily="34" charset="0"/>
                <a:cs typeface="Arial" panose="020B0604020202020204" pitchFamily="34" charset="0"/>
              </a:rPr>
              <a:t>RPM approximately 9,000 feet</a:t>
            </a:r>
          </a:p>
          <a:p>
            <a:pPr>
              <a:lnSpc>
                <a:spcPct val="100000"/>
              </a:lnSpc>
              <a:spcBef>
                <a:spcPts val="0"/>
              </a:spcBef>
            </a:pPr>
            <a:r>
              <a:rPr lang="en-CA" sz="1800" dirty="0">
                <a:latin typeface="Arial" panose="020B0604020202020204" pitchFamily="34" charset="0"/>
                <a:cs typeface="Arial" panose="020B0604020202020204" pitchFamily="34" charset="0"/>
              </a:rPr>
              <a:t>Gyro mounted vertically, and rotates about it’s horizontal axis. </a:t>
            </a:r>
          </a:p>
        </p:txBody>
      </p:sp>
      <p:pic>
        <p:nvPicPr>
          <p:cNvPr id="5" name="Picture 4" descr="A close up of a speaker&#10;&#10;Description automatically generated">
            <a:extLst>
              <a:ext uri="{FF2B5EF4-FFF2-40B4-BE49-F238E27FC236}">
                <a16:creationId xmlns="" xmlns:a16="http://schemas.microsoft.com/office/drawing/2014/main" id="{048DE84B-1305-4444-8730-AF12039C2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6505" y="2800859"/>
            <a:ext cx="3810000" cy="3810000"/>
          </a:xfrm>
          <a:prstGeom prst="rect">
            <a:avLst/>
          </a:prstGeom>
        </p:spPr>
      </p:pic>
      <p:pic>
        <p:nvPicPr>
          <p:cNvPr id="7" name="Picture 6" descr="A close up of a clock&#10;&#10;Description automatically generated">
            <a:extLst>
              <a:ext uri="{FF2B5EF4-FFF2-40B4-BE49-F238E27FC236}">
                <a16:creationId xmlns="" xmlns:a16="http://schemas.microsoft.com/office/drawing/2014/main" id="{63AF3665-1B20-4E2C-A4D2-4E88E7121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601" y="2961217"/>
            <a:ext cx="5100484" cy="3489285"/>
          </a:xfrm>
          <a:prstGeom prst="rect">
            <a:avLst/>
          </a:prstGeom>
        </p:spPr>
      </p:pic>
    </p:spTree>
    <p:extLst>
      <p:ext uri="{BB962C8B-B14F-4D97-AF65-F5344CB8AC3E}">
        <p14:creationId xmlns:p14="http://schemas.microsoft.com/office/powerpoint/2010/main" val="37711678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FB0656-119B-4567-922D-AFE5877EC2D8}"/>
              </a:ext>
            </a:extLst>
          </p:cNvPr>
          <p:cNvSpPr>
            <a:spLocks noGrp="1"/>
          </p:cNvSpPr>
          <p:nvPr>
            <p:ph type="title"/>
          </p:nvPr>
        </p:nvSpPr>
        <p:spPr>
          <a:xfrm>
            <a:off x="1251678" y="382385"/>
            <a:ext cx="10178322" cy="775296"/>
          </a:xfrm>
        </p:spPr>
        <p:txBody>
          <a:bodyPr>
            <a:normAutofit fontScale="90000"/>
          </a:bodyPr>
          <a:lstStyle/>
          <a:p>
            <a:r>
              <a:rPr lang="en-CA" dirty="0"/>
              <a:t>Flight instruments </a:t>
            </a:r>
          </a:p>
        </p:txBody>
      </p:sp>
      <p:sp>
        <p:nvSpPr>
          <p:cNvPr id="3" name="Content Placeholder 2">
            <a:extLst>
              <a:ext uri="{FF2B5EF4-FFF2-40B4-BE49-F238E27FC236}">
                <a16:creationId xmlns="" xmlns:a16="http://schemas.microsoft.com/office/drawing/2014/main" id="{8C0685AF-D90A-4E2A-B1C4-4D24FA6265BA}"/>
              </a:ext>
            </a:extLst>
          </p:cNvPr>
          <p:cNvSpPr>
            <a:spLocks noGrp="1"/>
          </p:cNvSpPr>
          <p:nvPr>
            <p:ph idx="1"/>
          </p:nvPr>
        </p:nvSpPr>
        <p:spPr/>
        <p:txBody>
          <a:bodyPr>
            <a:normAutofit/>
          </a:bodyPr>
          <a:lstStyle/>
          <a:p>
            <a:r>
              <a:rPr lang="en-CA" sz="1800" dirty="0"/>
              <a:t>An understanding of the various flight instruments and the way they work is essential to the pilot. With the basic knowledge of their characteristics and especially their limitations, a pilot is better able to interpret the information displayed on the instruments during various flight conditions. </a:t>
            </a:r>
          </a:p>
        </p:txBody>
      </p:sp>
    </p:spTree>
    <p:extLst>
      <p:ext uri="{BB962C8B-B14F-4D97-AF65-F5344CB8AC3E}">
        <p14:creationId xmlns:p14="http://schemas.microsoft.com/office/powerpoint/2010/main" val="30677531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EFD066-0966-489A-9469-7325D8DA0B35}"/>
              </a:ext>
            </a:extLst>
          </p:cNvPr>
          <p:cNvSpPr>
            <a:spLocks noGrp="1"/>
          </p:cNvSpPr>
          <p:nvPr>
            <p:ph type="title"/>
          </p:nvPr>
        </p:nvSpPr>
        <p:spPr>
          <a:xfrm>
            <a:off x="1354709" y="614204"/>
            <a:ext cx="10178322" cy="1492132"/>
          </a:xfrm>
        </p:spPr>
        <p:txBody>
          <a:bodyPr/>
          <a:lstStyle/>
          <a:p>
            <a:r>
              <a:rPr lang="en-CA" dirty="0"/>
              <a:t>The turn co-ordinator</a:t>
            </a:r>
          </a:p>
        </p:txBody>
      </p:sp>
      <p:sp>
        <p:nvSpPr>
          <p:cNvPr id="3" name="Content Placeholder 2">
            <a:extLst>
              <a:ext uri="{FF2B5EF4-FFF2-40B4-BE49-F238E27FC236}">
                <a16:creationId xmlns="" xmlns:a16="http://schemas.microsoft.com/office/drawing/2014/main" id="{D943F964-9574-4772-92F1-1C9CFD4E2865}"/>
              </a:ext>
            </a:extLst>
          </p:cNvPr>
          <p:cNvSpPr>
            <a:spLocks noGrp="1"/>
          </p:cNvSpPr>
          <p:nvPr>
            <p:ph idx="1"/>
          </p:nvPr>
        </p:nvSpPr>
        <p:spPr>
          <a:xfrm>
            <a:off x="1251678" y="2544560"/>
            <a:ext cx="10178322" cy="3593591"/>
          </a:xfrm>
        </p:spPr>
        <p:txBody>
          <a:bodyPr>
            <a:normAutofit/>
          </a:bodyPr>
          <a:lstStyle/>
          <a:p>
            <a:r>
              <a:rPr lang="en-CA" sz="1800" dirty="0">
                <a:latin typeface="Arial" panose="020B0604020202020204" pitchFamily="34" charset="0"/>
                <a:cs typeface="Arial" panose="020B0604020202020204" pitchFamily="34" charset="0"/>
              </a:rPr>
              <a:t>Works on the same principle as the turn and slip, although there are some differences in the construction of the instrument that enable it to react to roll as well as yaw. </a:t>
            </a:r>
          </a:p>
          <a:p>
            <a:r>
              <a:rPr lang="en-CA" sz="1800" dirty="0">
                <a:latin typeface="Arial" panose="020B0604020202020204" pitchFamily="34" charset="0"/>
                <a:cs typeface="Arial" panose="020B0604020202020204" pitchFamily="34" charset="0"/>
              </a:rPr>
              <a:t>The gyro, instead of rotating about its horizontal axis as it does in the turn in slip, is canted at approximately 35̊. As a result, during movement about both the yaw and roll axes, precession causes gyro mechanism to roll slightly. </a:t>
            </a:r>
          </a:p>
          <a:p>
            <a:r>
              <a:rPr lang="en-CA" sz="1800" dirty="0">
                <a:latin typeface="Arial" panose="020B0604020202020204" pitchFamily="34" charset="0"/>
                <a:cs typeface="Arial" panose="020B0604020202020204" pitchFamily="34" charset="0"/>
              </a:rPr>
              <a:t>A significant advantage is that it can be used to keep the wings level in straight flight if the attitude indicator has failed. Shows both rate of roll and rate of turn. </a:t>
            </a:r>
          </a:p>
          <a:p>
            <a:pPr marL="0" indent="0">
              <a:buNone/>
            </a:pPr>
            <a:endParaRPr lang="en-CA" sz="1800" dirty="0">
              <a:latin typeface="Arial" panose="020B0604020202020204" pitchFamily="34" charset="0"/>
              <a:cs typeface="Arial" panose="020B0604020202020204" pitchFamily="34" charset="0"/>
            </a:endParaRPr>
          </a:p>
        </p:txBody>
      </p:sp>
      <p:pic>
        <p:nvPicPr>
          <p:cNvPr id="5" name="Picture 4" descr="A close up of a speaker&#10;&#10;Description automatically generated">
            <a:extLst>
              <a:ext uri="{FF2B5EF4-FFF2-40B4-BE49-F238E27FC236}">
                <a16:creationId xmlns="" xmlns:a16="http://schemas.microsoft.com/office/drawing/2014/main" id="{8DEFECFF-1980-4271-881D-F607B1650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1065" y="279183"/>
            <a:ext cx="2143125" cy="2162175"/>
          </a:xfrm>
          <a:prstGeom prst="rect">
            <a:avLst/>
          </a:prstGeom>
        </p:spPr>
      </p:pic>
    </p:spTree>
    <p:extLst>
      <p:ext uri="{BB962C8B-B14F-4D97-AF65-F5344CB8AC3E}">
        <p14:creationId xmlns:p14="http://schemas.microsoft.com/office/powerpoint/2010/main" val="223811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957462-AEFB-4CD7-A1CD-643A73D19198}"/>
              </a:ext>
            </a:extLst>
          </p:cNvPr>
          <p:cNvSpPr>
            <a:spLocks noGrp="1"/>
          </p:cNvSpPr>
          <p:nvPr>
            <p:ph type="title"/>
          </p:nvPr>
        </p:nvSpPr>
        <p:spPr/>
        <p:txBody>
          <a:bodyPr/>
          <a:lstStyle/>
          <a:p>
            <a:r>
              <a:rPr lang="en-CA" dirty="0"/>
              <a:t>The gyrosyn compass</a:t>
            </a:r>
          </a:p>
        </p:txBody>
      </p:sp>
      <p:sp>
        <p:nvSpPr>
          <p:cNvPr id="3" name="Content Placeholder 2">
            <a:extLst>
              <a:ext uri="{FF2B5EF4-FFF2-40B4-BE49-F238E27FC236}">
                <a16:creationId xmlns="" xmlns:a16="http://schemas.microsoft.com/office/drawing/2014/main" id="{F512A64F-AA42-4A4A-8F99-ED92BDD84B9E}"/>
              </a:ext>
            </a:extLst>
          </p:cNvPr>
          <p:cNvSpPr>
            <a:spLocks noGrp="1"/>
          </p:cNvSpPr>
          <p:nvPr>
            <p:ph idx="1"/>
          </p:nvPr>
        </p:nvSpPr>
        <p:spPr/>
        <p:txBody>
          <a:bodyPr/>
          <a:lstStyle/>
          <a:p>
            <a:r>
              <a:rPr lang="en-CA" sz="1800" dirty="0">
                <a:latin typeface="Arial" panose="020B0604020202020204" pitchFamily="34" charset="0"/>
                <a:cs typeface="Arial" panose="020B0604020202020204" pitchFamily="34" charset="0"/>
              </a:rPr>
              <a:t>Combines the functions of both the directional gyro and the magnetic compass. Though not considered a primary instrument, it is still found in some aircrafts today. </a:t>
            </a:r>
          </a:p>
          <a:p>
            <a:r>
              <a:rPr lang="en-CA" sz="1800" dirty="0">
                <a:latin typeface="Arial" panose="020B0604020202020204" pitchFamily="34" charset="0"/>
                <a:cs typeface="Arial" panose="020B0604020202020204" pitchFamily="34" charset="0"/>
              </a:rPr>
              <a:t>It provides stable compass headings in rough air, is north seeking like a magnetic compass, but is free from northerly turning error and oscillation. It does not precess and, therefore, does not require resetting as does the directional gyro. </a:t>
            </a:r>
          </a:p>
          <a:p>
            <a:r>
              <a:rPr lang="en-CA" sz="1800" dirty="0">
                <a:latin typeface="Arial" panose="020B0604020202020204" pitchFamily="34" charset="0"/>
                <a:cs typeface="Arial" panose="020B0604020202020204" pitchFamily="34" charset="0"/>
              </a:rPr>
              <a:t>Incorporates a flux valve that sense earth’s magnetic lines of force through electromagnetic induction. </a:t>
            </a:r>
          </a:p>
          <a:p>
            <a:r>
              <a:rPr lang="en-CA" sz="1800" dirty="0">
                <a:latin typeface="Arial" panose="020B0604020202020204" pitchFamily="34" charset="0"/>
                <a:cs typeface="Arial" panose="020B0604020202020204" pitchFamily="34" charset="0"/>
              </a:rPr>
              <a:t>Essentially the same as a standard directional gyro except that it is slaved to the earth’s magnetic lines of force by the signal received from the flux valve. </a:t>
            </a:r>
          </a:p>
          <a:p>
            <a:pPr marL="0" indent="0">
              <a:buNone/>
            </a:pPr>
            <a:endParaRPr lang="en-CA" dirty="0"/>
          </a:p>
        </p:txBody>
      </p:sp>
    </p:spTree>
    <p:extLst>
      <p:ext uri="{BB962C8B-B14F-4D97-AF65-F5344CB8AC3E}">
        <p14:creationId xmlns:p14="http://schemas.microsoft.com/office/powerpoint/2010/main" val="97917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B2B297-0BC3-4021-9092-D5B917414566}"/>
              </a:ext>
            </a:extLst>
          </p:cNvPr>
          <p:cNvSpPr>
            <a:spLocks noGrp="1"/>
          </p:cNvSpPr>
          <p:nvPr>
            <p:ph type="title"/>
          </p:nvPr>
        </p:nvSpPr>
        <p:spPr/>
        <p:txBody>
          <a:bodyPr/>
          <a:lstStyle/>
          <a:p>
            <a:r>
              <a:rPr lang="en-CA" dirty="0"/>
              <a:t>Angle of attack indicator</a:t>
            </a:r>
          </a:p>
        </p:txBody>
      </p:sp>
      <p:sp>
        <p:nvSpPr>
          <p:cNvPr id="3" name="Content Placeholder 2">
            <a:extLst>
              <a:ext uri="{FF2B5EF4-FFF2-40B4-BE49-F238E27FC236}">
                <a16:creationId xmlns="" xmlns:a16="http://schemas.microsoft.com/office/drawing/2014/main" id="{F6E140A6-AFC5-4BBF-B878-E2094A9A22DD}"/>
              </a:ext>
            </a:extLst>
          </p:cNvPr>
          <p:cNvSpPr>
            <a:spLocks noGrp="1"/>
          </p:cNvSpPr>
          <p:nvPr>
            <p:ph idx="1"/>
          </p:nvPr>
        </p:nvSpPr>
        <p:spPr>
          <a:xfrm>
            <a:off x="1006839" y="1389893"/>
            <a:ext cx="10178322" cy="4901850"/>
          </a:xfrm>
        </p:spPr>
        <p:txBody>
          <a:bodyPr>
            <a:noAutofit/>
          </a:bodyPr>
          <a:lstStyle/>
          <a:p>
            <a:r>
              <a:rPr lang="en-CA" sz="1800" dirty="0">
                <a:latin typeface="Arial" panose="020B0604020202020204" pitchFamily="34" charset="0"/>
                <a:cs typeface="Arial" panose="020B0604020202020204" pitchFamily="34" charset="0"/>
              </a:rPr>
              <a:t>Provide pilots a continuous read out of the margin above stall, regardless of aircraft weight, location, angle of bank or any other factors that affect indicated stall speed. </a:t>
            </a:r>
          </a:p>
          <a:p>
            <a:r>
              <a:rPr lang="en-CA" sz="1800" dirty="0">
                <a:latin typeface="Arial" panose="020B0604020202020204" pitchFamily="34" charset="0"/>
                <a:cs typeface="Arial" panose="020B0604020202020204" pitchFamily="34" charset="0"/>
              </a:rPr>
              <a:t>Angle of attack indicator senses the position of the stagnation point by means of a sensing unit that is installed on the wing slightly beneath the leading edge. A spring loaded vane moves up and down as the stagnation point changes position and relays this information to the cockpit display. The indicator moves to the left towards the red or slow zone as the angle of attack increases and to the right towards the fast zone as the angle of attack decreases. </a:t>
            </a:r>
          </a:p>
          <a:p>
            <a:r>
              <a:rPr lang="en-CA" sz="1800" dirty="0">
                <a:latin typeface="Arial" panose="020B0604020202020204" pitchFamily="34" charset="0"/>
                <a:cs typeface="Arial" panose="020B0604020202020204" pitchFamily="34" charset="0"/>
              </a:rPr>
              <a:t>The indicator displays both the current position of the stagnation point and also the position at which the aircraft will stall. </a:t>
            </a:r>
          </a:p>
          <a:p>
            <a:r>
              <a:rPr lang="en-CA" sz="1800" dirty="0">
                <a:latin typeface="Arial" panose="020B0604020202020204" pitchFamily="34" charset="0"/>
                <a:cs typeface="Arial" panose="020B0604020202020204" pitchFamily="34" charset="0"/>
              </a:rPr>
              <a:t>An angle of attack indicator does not relate to airspeed and can therefore give a continuous, accurate readout of margin above stall, no matter what the flight attitude. It is especially useful instrument during take-off, landing and steep banking maneuvers. </a:t>
            </a:r>
          </a:p>
        </p:txBody>
      </p:sp>
    </p:spTree>
    <p:extLst>
      <p:ext uri="{BB962C8B-B14F-4D97-AF65-F5344CB8AC3E}">
        <p14:creationId xmlns:p14="http://schemas.microsoft.com/office/powerpoint/2010/main" val="1912634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6A2614-6F82-4FD3-9793-24E5EC9BCFEA}"/>
              </a:ext>
            </a:extLst>
          </p:cNvPr>
          <p:cNvSpPr>
            <a:spLocks noGrp="1"/>
          </p:cNvSpPr>
          <p:nvPr>
            <p:ph type="title"/>
          </p:nvPr>
        </p:nvSpPr>
        <p:spPr/>
        <p:txBody>
          <a:bodyPr/>
          <a:lstStyle/>
          <a:p>
            <a:r>
              <a:rPr lang="en-CA" dirty="0"/>
              <a:t>Match indicator </a:t>
            </a:r>
          </a:p>
        </p:txBody>
      </p:sp>
      <p:sp>
        <p:nvSpPr>
          <p:cNvPr id="3" name="Content Placeholder 2">
            <a:extLst>
              <a:ext uri="{FF2B5EF4-FFF2-40B4-BE49-F238E27FC236}">
                <a16:creationId xmlns="" xmlns:a16="http://schemas.microsoft.com/office/drawing/2014/main" id="{D1B2A451-ED20-41FF-AD8A-EE42691715E3}"/>
              </a:ext>
            </a:extLst>
          </p:cNvPr>
          <p:cNvSpPr>
            <a:spLocks noGrp="1"/>
          </p:cNvSpPr>
          <p:nvPr>
            <p:ph idx="1"/>
          </p:nvPr>
        </p:nvSpPr>
        <p:spPr/>
        <p:txBody>
          <a:bodyPr/>
          <a:lstStyle/>
          <a:p>
            <a:r>
              <a:rPr lang="en-CA" sz="1800" dirty="0">
                <a:latin typeface="Arial" panose="020B0604020202020204" pitchFamily="34" charset="0"/>
                <a:cs typeface="Arial" panose="020B0604020202020204" pitchFamily="34" charset="0"/>
              </a:rPr>
              <a:t>A match indicator provides a continuous indication of the ratio of an aircrafts airspeed as a Mach number by measuring and correlating dynamic and static pressures. </a:t>
            </a:r>
          </a:p>
          <a:p>
            <a:r>
              <a:rPr lang="en-CA" sz="1800" dirty="0">
                <a:latin typeface="Arial" panose="020B0604020202020204" pitchFamily="34" charset="0"/>
                <a:cs typeface="Arial" panose="020B0604020202020204" pitchFamily="34" charset="0"/>
              </a:rPr>
              <a:t>The instrument comprises two aneroid capsules enclosed in a sealed case that is connected to the aircrafts static pressure system. One aneroid capsule is connected to the dynamic (pitot) pressure source, while the other is sealed and partly evacuated. </a:t>
            </a:r>
          </a:p>
          <a:p>
            <a:endParaRPr lang="en-CA" dirty="0"/>
          </a:p>
        </p:txBody>
      </p:sp>
    </p:spTree>
    <p:extLst>
      <p:ext uri="{BB962C8B-B14F-4D97-AF65-F5344CB8AC3E}">
        <p14:creationId xmlns:p14="http://schemas.microsoft.com/office/powerpoint/2010/main" val="2245538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C2645B-470B-4E55-B805-5926BAD93A3A}"/>
              </a:ext>
            </a:extLst>
          </p:cNvPr>
          <p:cNvSpPr>
            <a:spLocks noGrp="1"/>
          </p:cNvSpPr>
          <p:nvPr>
            <p:ph type="title"/>
          </p:nvPr>
        </p:nvSpPr>
        <p:spPr/>
        <p:txBody>
          <a:bodyPr/>
          <a:lstStyle/>
          <a:p>
            <a:r>
              <a:rPr lang="en-CA" dirty="0"/>
              <a:t>Efis instruments </a:t>
            </a:r>
          </a:p>
        </p:txBody>
      </p:sp>
      <p:sp>
        <p:nvSpPr>
          <p:cNvPr id="3" name="Content Placeholder 2">
            <a:extLst>
              <a:ext uri="{FF2B5EF4-FFF2-40B4-BE49-F238E27FC236}">
                <a16:creationId xmlns="" xmlns:a16="http://schemas.microsoft.com/office/drawing/2014/main" id="{9B3BD8FA-0B14-4BE6-83FA-B574E6C3E7AC}"/>
              </a:ext>
            </a:extLst>
          </p:cNvPr>
          <p:cNvSpPr>
            <a:spLocks noGrp="1"/>
          </p:cNvSpPr>
          <p:nvPr>
            <p:ph idx="1"/>
          </p:nvPr>
        </p:nvSpPr>
        <p:spPr>
          <a:xfrm>
            <a:off x="1055735" y="1212981"/>
            <a:ext cx="6632689" cy="3593591"/>
          </a:xfrm>
        </p:spPr>
        <p:txBody>
          <a:bodyPr>
            <a:normAutofit lnSpcReduction="10000"/>
          </a:bodyPr>
          <a:lstStyle/>
          <a:p>
            <a:r>
              <a:rPr lang="en-CA" sz="1800" dirty="0">
                <a:latin typeface="Arial" panose="020B0604020202020204" pitchFamily="34" charset="0"/>
                <a:cs typeface="Arial" panose="020B0604020202020204" pitchFamily="34" charset="0"/>
              </a:rPr>
              <a:t>An electronic flight instrument system (EFIS), is a cockpit instrumentation system that uses electronic rather that electromechanical technology. </a:t>
            </a:r>
          </a:p>
          <a:p>
            <a:r>
              <a:rPr lang="en-CA" sz="1800" dirty="0">
                <a:latin typeface="Arial" panose="020B0604020202020204" pitchFamily="34" charset="0"/>
                <a:cs typeface="Arial" panose="020B0604020202020204" pitchFamily="34" charset="0"/>
              </a:rPr>
              <a:t>EFIS normally consists of two panel-mounted display units</a:t>
            </a:r>
          </a:p>
          <a:p>
            <a:pPr marL="457200" indent="-457200">
              <a:buFont typeface="+mj-lt"/>
              <a:buAutoNum type="arabicPeriod"/>
            </a:pPr>
            <a:r>
              <a:rPr lang="en-CA" sz="1800" dirty="0">
                <a:latin typeface="Arial" panose="020B0604020202020204" pitchFamily="34" charset="0"/>
                <a:cs typeface="Arial" panose="020B0604020202020204" pitchFamily="34" charset="0"/>
              </a:rPr>
              <a:t>a primary flight display(PFD)</a:t>
            </a:r>
          </a:p>
          <a:p>
            <a:pPr marL="457200" indent="-457200">
              <a:buFont typeface="+mj-lt"/>
              <a:buAutoNum type="arabicPeriod"/>
            </a:pPr>
            <a:r>
              <a:rPr lang="en-CA" sz="1800" dirty="0">
                <a:latin typeface="Arial" panose="020B0604020202020204" pitchFamily="34" charset="0"/>
                <a:cs typeface="Arial" panose="020B0604020202020204" pitchFamily="34" charset="0"/>
              </a:rPr>
              <a:t>A malfunction display (MDF)</a:t>
            </a:r>
          </a:p>
          <a:p>
            <a:pPr marL="0" indent="0">
              <a:buNone/>
            </a:pPr>
            <a:r>
              <a:rPr lang="en-CA" sz="1800" dirty="0">
                <a:latin typeface="Arial" panose="020B0604020202020204" pitchFamily="34" charset="0"/>
                <a:cs typeface="Arial" panose="020B0604020202020204" pitchFamily="34" charset="0"/>
              </a:rPr>
              <a:t>PDF systems are driven by attitude and heading reference systems(AHRS).</a:t>
            </a:r>
          </a:p>
          <a:p>
            <a:pPr marL="0" indent="0">
              <a:buNone/>
            </a:pPr>
            <a:r>
              <a:rPr lang="en-CA" sz="1800" dirty="0">
                <a:latin typeface="Arial" panose="020B0604020202020204" pitchFamily="34" charset="0"/>
                <a:cs typeface="Arial" panose="020B0604020202020204" pitchFamily="34" charset="0"/>
              </a:rPr>
              <a:t>MFD displays navigation and weather information. It typically displays GPS-derived moving maps upon which aircrew can overlay different information. </a:t>
            </a:r>
          </a:p>
        </p:txBody>
      </p:sp>
      <p:pic>
        <p:nvPicPr>
          <p:cNvPr id="5" name="Picture 4" descr="A picture containing monitor&#10;&#10;Description automatically generated">
            <a:extLst>
              <a:ext uri="{FF2B5EF4-FFF2-40B4-BE49-F238E27FC236}">
                <a16:creationId xmlns="" xmlns:a16="http://schemas.microsoft.com/office/drawing/2014/main" id="{D526E7A6-EC52-437E-B494-2A1C27C4D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5685" y="852809"/>
            <a:ext cx="2588711" cy="4823631"/>
          </a:xfrm>
          <a:prstGeom prst="rect">
            <a:avLst/>
          </a:prstGeom>
        </p:spPr>
      </p:pic>
      <p:sp>
        <p:nvSpPr>
          <p:cNvPr id="6" name="TextBox 5">
            <a:extLst>
              <a:ext uri="{FF2B5EF4-FFF2-40B4-BE49-F238E27FC236}">
                <a16:creationId xmlns="" xmlns:a16="http://schemas.microsoft.com/office/drawing/2014/main" id="{FC4F78DA-589D-4FE7-AC04-609132F2FF18}"/>
              </a:ext>
            </a:extLst>
          </p:cNvPr>
          <p:cNvSpPr txBox="1"/>
          <p:nvPr/>
        </p:nvSpPr>
        <p:spPr>
          <a:xfrm>
            <a:off x="8185685" y="5676440"/>
            <a:ext cx="2864498" cy="338554"/>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Primary Flight Display (PFD)</a:t>
            </a:r>
          </a:p>
        </p:txBody>
      </p:sp>
    </p:spTree>
    <p:extLst>
      <p:ext uri="{BB962C8B-B14F-4D97-AF65-F5344CB8AC3E}">
        <p14:creationId xmlns:p14="http://schemas.microsoft.com/office/powerpoint/2010/main" val="33816251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68861E-1F29-452A-BA0E-24EF9FA9BE89}"/>
              </a:ext>
            </a:extLst>
          </p:cNvPr>
          <p:cNvSpPr>
            <a:spLocks noGrp="1"/>
          </p:cNvSpPr>
          <p:nvPr>
            <p:ph type="title"/>
          </p:nvPr>
        </p:nvSpPr>
        <p:spPr>
          <a:xfrm>
            <a:off x="1619424" y="355321"/>
            <a:ext cx="10515600" cy="498941"/>
          </a:xfrm>
        </p:spPr>
        <p:txBody>
          <a:bodyPr>
            <a:normAutofit fontScale="90000"/>
          </a:bodyPr>
          <a:lstStyle/>
          <a:p>
            <a:r>
              <a:rPr lang="en-CA" dirty="0"/>
              <a:t>INSTRUMENT FLYING </a:t>
            </a:r>
          </a:p>
        </p:txBody>
      </p:sp>
      <p:sp>
        <p:nvSpPr>
          <p:cNvPr id="3" name="Content Placeholder 2">
            <a:extLst>
              <a:ext uri="{FF2B5EF4-FFF2-40B4-BE49-F238E27FC236}">
                <a16:creationId xmlns="" xmlns:a16="http://schemas.microsoft.com/office/drawing/2014/main" id="{B59CEEDC-F9D4-4A85-A5EF-E22DA01B0A79}"/>
              </a:ext>
            </a:extLst>
          </p:cNvPr>
          <p:cNvSpPr>
            <a:spLocks noGrp="1"/>
          </p:cNvSpPr>
          <p:nvPr>
            <p:ph idx="1"/>
          </p:nvPr>
        </p:nvSpPr>
        <p:spPr>
          <a:xfrm>
            <a:off x="1081482" y="1209584"/>
            <a:ext cx="4706922" cy="2008144"/>
          </a:xfrm>
        </p:spPr>
        <p:txBody>
          <a:bodyPr>
            <a:noAutofit/>
          </a:bodyPr>
          <a:lstStyle/>
          <a:p>
            <a:pPr marL="457200" lvl="1" indent="0">
              <a:lnSpc>
                <a:spcPct val="100000"/>
              </a:lnSpc>
              <a:spcBef>
                <a:spcPts val="0"/>
              </a:spcBef>
              <a:buNone/>
            </a:pPr>
            <a:r>
              <a:rPr lang="en-CA" sz="1400" b="1" dirty="0">
                <a:latin typeface="Arial" panose="020B0604020202020204" pitchFamily="34" charset="0"/>
                <a:cs typeface="Arial" panose="020B0604020202020204" pitchFamily="34" charset="0"/>
              </a:rPr>
              <a:t>Suggested rules of thumb:</a:t>
            </a:r>
          </a:p>
          <a:p>
            <a:pPr marL="914400" lvl="1" indent="-457200">
              <a:lnSpc>
                <a:spcPct val="100000"/>
              </a:lnSpc>
              <a:spcBef>
                <a:spcPts val="0"/>
              </a:spcBef>
              <a:buFont typeface="+mj-lt"/>
              <a:buAutoNum type="arabicPeriod"/>
            </a:pPr>
            <a:r>
              <a:rPr lang="en-CA" sz="1400" dirty="0">
                <a:latin typeface="Arial" panose="020B0604020202020204" pitchFamily="34" charset="0"/>
                <a:cs typeface="Arial" panose="020B0604020202020204" pitchFamily="34" charset="0"/>
              </a:rPr>
              <a:t>100 RPM(one inch of manifold pressure) changes airspeed by about 5 knots.</a:t>
            </a:r>
          </a:p>
          <a:p>
            <a:pPr marL="914400" lvl="1" indent="-457200">
              <a:lnSpc>
                <a:spcPct val="100000"/>
              </a:lnSpc>
              <a:spcBef>
                <a:spcPts val="0"/>
              </a:spcBef>
              <a:buFont typeface="+mj-lt"/>
              <a:buAutoNum type="arabicPeriod"/>
            </a:pPr>
            <a:r>
              <a:rPr lang="en-CA" sz="1400" dirty="0">
                <a:latin typeface="Arial" panose="020B0604020202020204" pitchFamily="34" charset="0"/>
                <a:cs typeface="Arial" panose="020B0604020202020204" pitchFamily="34" charset="0"/>
              </a:rPr>
              <a:t>Small heading corrections, angle of bank used should not exceed number of  degrees to be turned. </a:t>
            </a:r>
          </a:p>
          <a:p>
            <a:pPr lvl="1">
              <a:spcBef>
                <a:spcPts val="0"/>
              </a:spcBef>
            </a:pPr>
            <a:r>
              <a:rPr lang="en-CA" sz="1400" b="1" dirty="0">
                <a:latin typeface="Arial" panose="020B0604020202020204" pitchFamily="34" charset="0"/>
                <a:cs typeface="Arial" panose="020B0604020202020204" pitchFamily="34" charset="0"/>
              </a:rPr>
              <a:t>Climb entry- </a:t>
            </a:r>
            <a:r>
              <a:rPr lang="en-CA" sz="1400" dirty="0">
                <a:latin typeface="Arial" panose="020B0604020202020204" pitchFamily="34" charset="0"/>
                <a:cs typeface="Arial" panose="020B0604020202020204" pitchFamily="34" charset="0"/>
              </a:rPr>
              <a:t>altitude, power, trim.</a:t>
            </a:r>
          </a:p>
          <a:p>
            <a:pPr lvl="1">
              <a:spcBef>
                <a:spcPts val="0"/>
              </a:spcBef>
            </a:pPr>
            <a:r>
              <a:rPr lang="en-CA" sz="1400" b="1" dirty="0">
                <a:latin typeface="Arial" panose="020B0604020202020204" pitchFamily="34" charset="0"/>
                <a:cs typeface="Arial" panose="020B0604020202020204" pitchFamily="34" charset="0"/>
              </a:rPr>
              <a:t>Levelling off- </a:t>
            </a:r>
            <a:r>
              <a:rPr lang="en-CA" sz="1400" dirty="0">
                <a:latin typeface="Arial" panose="020B0604020202020204" pitchFamily="34" charset="0"/>
                <a:cs typeface="Arial" panose="020B0604020202020204" pitchFamily="34" charset="0"/>
              </a:rPr>
              <a:t>altitude, power, trim.</a:t>
            </a:r>
          </a:p>
        </p:txBody>
      </p:sp>
      <p:sp>
        <p:nvSpPr>
          <p:cNvPr id="5" name="TextBox 4">
            <a:extLst>
              <a:ext uri="{FF2B5EF4-FFF2-40B4-BE49-F238E27FC236}">
                <a16:creationId xmlns="" xmlns:a16="http://schemas.microsoft.com/office/drawing/2014/main" id="{94478C89-4620-435D-8595-E49C0DDE250D}"/>
              </a:ext>
            </a:extLst>
          </p:cNvPr>
          <p:cNvSpPr txBox="1"/>
          <p:nvPr/>
        </p:nvSpPr>
        <p:spPr>
          <a:xfrm>
            <a:off x="6877224" y="858453"/>
            <a:ext cx="4499296" cy="2954655"/>
          </a:xfrm>
          <a:prstGeom prst="rect">
            <a:avLst/>
          </a:prstGeom>
          <a:noFill/>
        </p:spPr>
        <p:txBody>
          <a:bodyPr wrap="square" rtlCol="0">
            <a:spAutoFit/>
          </a:bodyPr>
          <a:lstStyle/>
          <a:p>
            <a:pPr lvl="1"/>
            <a:r>
              <a:rPr lang="en-CA" sz="1400" b="1" dirty="0">
                <a:latin typeface="Arial" panose="020B0604020202020204" pitchFamily="34" charset="0"/>
                <a:cs typeface="Arial" panose="020B0604020202020204" pitchFamily="34" charset="0"/>
              </a:rPr>
              <a:t>Suggested rules of thumb:</a:t>
            </a:r>
          </a:p>
          <a:p>
            <a:pPr marL="914400" lvl="1" indent="-457200">
              <a:buFont typeface="+mj-lt"/>
              <a:buAutoNum type="arabicPeriod"/>
            </a:pPr>
            <a:r>
              <a:rPr lang="en-CA" sz="1400" dirty="0">
                <a:latin typeface="Arial" panose="020B0604020202020204" pitchFamily="34" charset="0"/>
                <a:cs typeface="Arial" panose="020B0604020202020204" pitchFamily="34" charset="0"/>
              </a:rPr>
              <a:t>One degree of pitch- changes airspeed by about 5 knots. The rate of climb by 100 ft per minute. </a:t>
            </a:r>
          </a:p>
          <a:p>
            <a:pPr marL="914400" lvl="1" indent="-457200">
              <a:buFont typeface="+mj-lt"/>
              <a:buAutoNum type="arabicPeriod"/>
            </a:pPr>
            <a:r>
              <a:rPr lang="en-CA" sz="1400" dirty="0">
                <a:latin typeface="Arial" panose="020B0604020202020204" pitchFamily="34" charset="0"/>
                <a:cs typeface="Arial" panose="020B0604020202020204" pitchFamily="34" charset="0"/>
              </a:rPr>
              <a:t>100 RPM(one inch manifold pressure) changes airspeed 5 knots. Rate of climb 100 ft per min.</a:t>
            </a:r>
          </a:p>
          <a:p>
            <a:pPr marL="914400" lvl="1" indent="-457200">
              <a:buFont typeface="+mj-lt"/>
              <a:buAutoNum type="arabicPeriod"/>
            </a:pPr>
            <a:r>
              <a:rPr lang="en-CA" sz="1400" dirty="0">
                <a:latin typeface="Arial" panose="020B0604020202020204" pitchFamily="34" charset="0"/>
                <a:cs typeface="Arial" panose="020B0604020202020204" pitchFamily="34" charset="0"/>
              </a:rPr>
              <a:t>When levelling off from a climb lead 10% of the vertical speed. Ex. 500 ft/per min. 10%= 50 ft before reaching alt. </a:t>
            </a:r>
          </a:p>
          <a:p>
            <a:pPr marL="742950" lvl="1" indent="-285750">
              <a:buFont typeface="Arial" panose="020B0604020202020204" pitchFamily="34" charset="0"/>
              <a:buChar char="‒"/>
            </a:pPr>
            <a:r>
              <a:rPr lang="en-CA" sz="1400" b="1" dirty="0">
                <a:latin typeface="Arial" panose="020B0604020202020204" pitchFamily="34" charset="0"/>
                <a:cs typeface="Arial" panose="020B0604020202020204" pitchFamily="34" charset="0"/>
              </a:rPr>
              <a:t>Descending-</a:t>
            </a:r>
            <a:r>
              <a:rPr lang="en-CA" sz="1400" dirty="0">
                <a:latin typeface="Arial" panose="020B0604020202020204" pitchFamily="34" charset="0"/>
                <a:cs typeface="Arial" panose="020B0604020202020204" pitchFamily="34" charset="0"/>
              </a:rPr>
              <a:t> power, altitude, trim.</a:t>
            </a:r>
          </a:p>
          <a:p>
            <a:pPr marL="742950" lvl="1" indent="-285750">
              <a:buFont typeface="Arial" panose="020B0604020202020204" pitchFamily="34" charset="0"/>
              <a:buChar char="‒"/>
            </a:pPr>
            <a:r>
              <a:rPr lang="en-CA" sz="1400" b="1" dirty="0">
                <a:latin typeface="Arial" panose="020B0604020202020204" pitchFamily="34" charset="0"/>
                <a:cs typeface="Arial" panose="020B0604020202020204" pitchFamily="34" charset="0"/>
              </a:rPr>
              <a:t>Levelling off- </a:t>
            </a:r>
            <a:r>
              <a:rPr lang="en-CA" sz="1400" dirty="0">
                <a:latin typeface="Arial" panose="020B0604020202020204" pitchFamily="34" charset="0"/>
                <a:cs typeface="Arial" panose="020B0604020202020204" pitchFamily="34" charset="0"/>
              </a:rPr>
              <a:t>power, altitude, trim. </a:t>
            </a:r>
          </a:p>
          <a:p>
            <a:endParaRPr lang="en-CA" dirty="0"/>
          </a:p>
        </p:txBody>
      </p:sp>
      <p:sp>
        <p:nvSpPr>
          <p:cNvPr id="6" name="TextBox 5">
            <a:extLst>
              <a:ext uri="{FF2B5EF4-FFF2-40B4-BE49-F238E27FC236}">
                <a16:creationId xmlns="" xmlns:a16="http://schemas.microsoft.com/office/drawing/2014/main" id="{0D114403-C7FA-48B0-AA91-14E65BB8C1CB}"/>
              </a:ext>
            </a:extLst>
          </p:cNvPr>
          <p:cNvSpPr txBox="1"/>
          <p:nvPr/>
        </p:nvSpPr>
        <p:spPr>
          <a:xfrm>
            <a:off x="1181100" y="3928371"/>
            <a:ext cx="3895987" cy="2031325"/>
          </a:xfrm>
          <a:prstGeom prst="rect">
            <a:avLst/>
          </a:prstGeom>
          <a:noFill/>
        </p:spPr>
        <p:txBody>
          <a:bodyPr wrap="square" rtlCol="0">
            <a:spAutoFit/>
          </a:bodyPr>
          <a:lstStyle/>
          <a:p>
            <a:pPr lvl="1"/>
            <a:r>
              <a:rPr lang="en-CA" sz="1400" b="1" dirty="0">
                <a:latin typeface="Arial" panose="020B0604020202020204" pitchFamily="34" charset="0"/>
                <a:cs typeface="Arial" panose="020B0604020202020204" pitchFamily="34" charset="0"/>
              </a:rPr>
              <a:t>Rules of thumb:</a:t>
            </a:r>
          </a:p>
          <a:p>
            <a:pPr marL="800100" lvl="1" indent="-342900">
              <a:buFont typeface="+mj-lt"/>
              <a:buAutoNum type="arabicPeriod"/>
            </a:pPr>
            <a:r>
              <a:rPr lang="en-CA" sz="1400" dirty="0">
                <a:latin typeface="Arial" panose="020B0604020202020204" pitchFamily="34" charset="0"/>
                <a:cs typeface="Arial" panose="020B0604020202020204" pitchFamily="34" charset="0"/>
              </a:rPr>
              <a:t>Same as climb. Lead 10% as climb. </a:t>
            </a:r>
          </a:p>
          <a:p>
            <a:pPr lvl="1"/>
            <a:r>
              <a:rPr lang="en-CA" sz="1400" b="1" dirty="0">
                <a:latin typeface="Arial" panose="020B0604020202020204" pitchFamily="34" charset="0"/>
                <a:cs typeface="Arial" panose="020B0604020202020204" pitchFamily="34" charset="0"/>
              </a:rPr>
              <a:t>Turns:</a:t>
            </a:r>
          </a:p>
          <a:p>
            <a:pPr marL="800100" lvl="1" indent="-342900">
              <a:buFont typeface="+mj-lt"/>
              <a:buAutoNum type="arabicPeriod"/>
            </a:pPr>
            <a:r>
              <a:rPr lang="en-CA" sz="1400" dirty="0">
                <a:latin typeface="Arial" panose="020B0604020202020204" pitchFamily="34" charset="0"/>
                <a:cs typeface="Arial" panose="020B0604020202020204" pitchFamily="34" charset="0"/>
              </a:rPr>
              <a:t>Roll out of a turn on a selected heading.</a:t>
            </a:r>
          </a:p>
          <a:p>
            <a:pPr marL="800100" lvl="1" indent="-342900">
              <a:buFont typeface="+mj-lt"/>
              <a:buAutoNum type="arabicPeriod"/>
            </a:pPr>
            <a:r>
              <a:rPr lang="en-CA" sz="1400" dirty="0">
                <a:latin typeface="Arial" panose="020B0604020202020204" pitchFamily="34" charset="0"/>
                <a:cs typeface="Arial" panose="020B0604020202020204" pitchFamily="34" charset="0"/>
              </a:rPr>
              <a:t>Lead heading by half the angle of bank. </a:t>
            </a:r>
          </a:p>
          <a:p>
            <a:pPr lvl="1"/>
            <a:r>
              <a:rPr lang="en-CA" sz="1400" dirty="0">
                <a:latin typeface="Arial" panose="020B0604020202020204" pitchFamily="34" charset="0"/>
                <a:cs typeface="Arial" panose="020B0604020202020204" pitchFamily="34" charset="0"/>
              </a:rPr>
              <a:t>Ex. 30 degrees bank roll out 15 degrees before reaching desired heading. </a:t>
            </a:r>
            <a:endParaRPr lang="en-CA" sz="14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1EA46E15-6CBB-40A4-9C51-FA1891376261}"/>
              </a:ext>
            </a:extLst>
          </p:cNvPr>
          <p:cNvSpPr txBox="1"/>
          <p:nvPr/>
        </p:nvSpPr>
        <p:spPr>
          <a:xfrm>
            <a:off x="7281644" y="4860952"/>
            <a:ext cx="4219663" cy="1446550"/>
          </a:xfrm>
          <a:prstGeom prst="rect">
            <a:avLst/>
          </a:prstGeom>
          <a:noFill/>
        </p:spPr>
        <p:txBody>
          <a:bodyPr wrap="square" rtlCol="0">
            <a:spAutoFit/>
          </a:bodyPr>
          <a:lstStyle/>
          <a:p>
            <a:pPr lvl="1"/>
            <a:r>
              <a:rPr lang="en-CA" sz="1400" b="1" dirty="0">
                <a:latin typeface="Arial" panose="020B0604020202020204" pitchFamily="34" charset="0"/>
                <a:cs typeface="Arial" panose="020B0604020202020204" pitchFamily="34" charset="0"/>
              </a:rPr>
              <a:t>Small angle of bank- </a:t>
            </a:r>
            <a:r>
              <a:rPr lang="en-CA" sz="1400" dirty="0">
                <a:latin typeface="Arial" panose="020B0604020202020204" pitchFamily="34" charset="0"/>
                <a:cs typeface="Arial" panose="020B0604020202020204" pitchFamily="34" charset="0"/>
              </a:rPr>
              <a:t>usually a bank angle equal to half the number of degrees of heading change.</a:t>
            </a:r>
          </a:p>
          <a:p>
            <a:pPr lvl="1"/>
            <a:r>
              <a:rPr lang="en-CA" sz="1400" dirty="0">
                <a:latin typeface="Arial" panose="020B0604020202020204" pitchFamily="34" charset="0"/>
                <a:cs typeface="Arial" panose="020B0604020202020204" pitchFamily="34" charset="0"/>
              </a:rPr>
              <a:t>Ex. Want to turn 30 degrees left 15 degree bank. </a:t>
            </a:r>
          </a:p>
          <a:p>
            <a:endParaRPr lang="en-CA" dirty="0"/>
          </a:p>
        </p:txBody>
      </p:sp>
    </p:spTree>
    <p:extLst>
      <p:ext uri="{BB962C8B-B14F-4D97-AF65-F5344CB8AC3E}">
        <p14:creationId xmlns:p14="http://schemas.microsoft.com/office/powerpoint/2010/main" val="26148575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500"/>
                                        <p:tgtEl>
                                          <p:spTgt spid="5">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500"/>
                                        <p:tgtEl>
                                          <p:spTgt spid="5">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fade">
                                      <p:cBhvr>
                                        <p:cTn id="39" dur="500"/>
                                        <p:tgtEl>
                                          <p:spTgt spid="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500"/>
                                        <p:tgtEl>
                                          <p:spTgt spid="6">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fade">
                                      <p:cBhvr>
                                        <p:cTn id="47" dur="500"/>
                                        <p:tgtEl>
                                          <p:spTgt spid="6">
                                            <p:txEl>
                                              <p:pRg st="1" end="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fade">
                                      <p:cBhvr>
                                        <p:cTn id="50" dur="500"/>
                                        <p:tgtEl>
                                          <p:spTgt spid="6">
                                            <p:txEl>
                                              <p:pRg st="2" end="2"/>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Effect transition="in" filter="fade">
                                      <p:cBhvr>
                                        <p:cTn id="53" dur="500"/>
                                        <p:tgtEl>
                                          <p:spTgt spid="6">
                                            <p:txEl>
                                              <p:pRg st="3" end="3"/>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6">
                                            <p:txEl>
                                              <p:pRg st="4" end="4"/>
                                            </p:txEl>
                                          </p:spTgt>
                                        </p:tgtEl>
                                        <p:attrNameLst>
                                          <p:attrName>style.visibility</p:attrName>
                                        </p:attrNameLst>
                                      </p:cBhvr>
                                      <p:to>
                                        <p:strVal val="visible"/>
                                      </p:to>
                                    </p:set>
                                    <p:animEffect transition="in" filter="fade">
                                      <p:cBhvr>
                                        <p:cTn id="56" dur="500"/>
                                        <p:tgtEl>
                                          <p:spTgt spid="6">
                                            <p:txEl>
                                              <p:pRg st="4" end="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6">
                                            <p:txEl>
                                              <p:pRg st="5" end="5"/>
                                            </p:txEl>
                                          </p:spTgt>
                                        </p:tgtEl>
                                        <p:attrNameLst>
                                          <p:attrName>style.visibility</p:attrName>
                                        </p:attrNameLst>
                                      </p:cBhvr>
                                      <p:to>
                                        <p:strVal val="visible"/>
                                      </p:to>
                                    </p:set>
                                    <p:animEffect transition="in" filter="fade">
                                      <p:cBhvr>
                                        <p:cTn id="59" dur="500"/>
                                        <p:tgtEl>
                                          <p:spTgt spid="6">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
                                            <p:txEl>
                                              <p:pRg st="0" end="0"/>
                                            </p:txEl>
                                          </p:spTgt>
                                        </p:tgtEl>
                                        <p:attrNameLst>
                                          <p:attrName>style.visibility</p:attrName>
                                        </p:attrNameLst>
                                      </p:cBhvr>
                                      <p:to>
                                        <p:strVal val="visible"/>
                                      </p:to>
                                    </p:set>
                                    <p:animEffect transition="in" filter="fade">
                                      <p:cBhvr>
                                        <p:cTn id="64" dur="500"/>
                                        <p:tgtEl>
                                          <p:spTgt spid="7">
                                            <p:txEl>
                                              <p:pRg st="0" end="0"/>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
                                            <p:txEl>
                                              <p:pRg st="1" end="1"/>
                                            </p:txEl>
                                          </p:spTgt>
                                        </p:tgtEl>
                                        <p:attrNameLst>
                                          <p:attrName>style.visibility</p:attrName>
                                        </p:attrNameLst>
                                      </p:cBhvr>
                                      <p:to>
                                        <p:strVal val="visible"/>
                                      </p:to>
                                    </p:set>
                                    <p:animEffect transition="in" filter="fade">
                                      <p:cBhvr>
                                        <p:cTn id="6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0C5B286-F5B2-4037-ACD3-9A822CA1E71B}"/>
              </a:ext>
            </a:extLst>
          </p:cNvPr>
          <p:cNvSpPr>
            <a:spLocks noGrp="1"/>
          </p:cNvSpPr>
          <p:nvPr>
            <p:ph idx="1"/>
          </p:nvPr>
        </p:nvSpPr>
        <p:spPr/>
        <p:txBody>
          <a:bodyPr>
            <a:normAutofit/>
          </a:bodyPr>
          <a:lstStyle/>
          <a:p>
            <a:pPr marL="0" indent="0" algn="ctr">
              <a:buNone/>
            </a:pPr>
            <a:r>
              <a:rPr lang="en-CA" sz="16600" dirty="0">
                <a:latin typeface="Arial" panose="020B0604020202020204" pitchFamily="34" charset="0"/>
                <a:cs typeface="Arial" panose="020B0604020202020204" pitchFamily="34" charset="0"/>
              </a:rPr>
              <a:t>THE END </a:t>
            </a:r>
          </a:p>
        </p:txBody>
      </p:sp>
    </p:spTree>
    <p:extLst>
      <p:ext uri="{BB962C8B-B14F-4D97-AF65-F5344CB8AC3E}">
        <p14:creationId xmlns:p14="http://schemas.microsoft.com/office/powerpoint/2010/main" val="1565756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3">
                                            <p:txEl>
                                              <p:pRg st="0" end="0"/>
                                            </p:txEl>
                                          </p:spTgt>
                                        </p:tgtEl>
                                        <p:attrNameLst>
                                          <p:attrName>ppt_w</p:attrName>
                                        </p:attrNameLst>
                                      </p:cBhvr>
                                      <p:tavLst>
                                        <p:tav tm="0">
                                          <p:val>
                                            <p:strVal val="ppt_w"/>
                                          </p:val>
                                        </p:tav>
                                        <p:tav tm="100000">
                                          <p:val>
                                            <p:fltVal val="0"/>
                                          </p:val>
                                        </p:tav>
                                      </p:tavLst>
                                    </p:anim>
                                    <p:anim calcmode="lin" valueType="num">
                                      <p:cBhvr>
                                        <p:cTn id="7" dur="500"/>
                                        <p:tgtEl>
                                          <p:spTgt spid="3">
                                            <p:txEl>
                                              <p:pRg st="0" end="0"/>
                                            </p:txEl>
                                          </p:spTgt>
                                        </p:tgtEl>
                                        <p:attrNameLst>
                                          <p:attrName>ppt_h</p:attrName>
                                        </p:attrNameLst>
                                      </p:cBhvr>
                                      <p:tavLst>
                                        <p:tav tm="0">
                                          <p:val>
                                            <p:strVal val="ppt_h"/>
                                          </p:val>
                                        </p:tav>
                                        <p:tav tm="100000">
                                          <p:val>
                                            <p:fltVal val="0"/>
                                          </p:val>
                                        </p:tav>
                                      </p:tavLst>
                                    </p:anim>
                                    <p:set>
                                      <p:cBhvr>
                                        <p:cTn id="8"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9D3868-EF00-4AA4-B6AD-355F92840800}"/>
              </a:ext>
            </a:extLst>
          </p:cNvPr>
          <p:cNvSpPr>
            <a:spLocks noGrp="1"/>
          </p:cNvSpPr>
          <p:nvPr>
            <p:ph type="title"/>
          </p:nvPr>
        </p:nvSpPr>
        <p:spPr>
          <a:xfrm>
            <a:off x="5838738" y="643466"/>
            <a:ext cx="5939405" cy="5205943"/>
          </a:xfrm>
        </p:spPr>
        <p:txBody>
          <a:bodyPr anchor="b">
            <a:normAutofit/>
          </a:bodyPr>
          <a:lstStyle/>
          <a:p>
            <a:pPr algn="r"/>
            <a:r>
              <a:rPr lang="en-CA" sz="4800" dirty="0"/>
              <a:t>Three fundamental skills for instrument flying</a:t>
            </a:r>
            <a:r>
              <a:rPr lang="en-CA" sz="4800" dirty="0">
                <a:solidFill>
                  <a:schemeClr val="accent1"/>
                </a:solidFill>
              </a:rPr>
              <a:t/>
            </a:r>
            <a:br>
              <a:rPr lang="en-CA" sz="4800" dirty="0">
                <a:solidFill>
                  <a:schemeClr val="accent1"/>
                </a:solidFill>
              </a:rPr>
            </a:br>
            <a:endParaRPr lang="en-CA" sz="4800" dirty="0">
              <a:solidFill>
                <a:schemeClr val="accent1"/>
              </a:solidFill>
            </a:endParaRPr>
          </a:p>
        </p:txBody>
      </p:sp>
      <p:sp>
        <p:nvSpPr>
          <p:cNvPr id="3" name="Content Placeholder 2">
            <a:extLst>
              <a:ext uri="{FF2B5EF4-FFF2-40B4-BE49-F238E27FC236}">
                <a16:creationId xmlns="" xmlns:a16="http://schemas.microsoft.com/office/drawing/2014/main" id="{4C0FEF66-206E-4CAD-8E3C-C663BE32772F}"/>
              </a:ext>
            </a:extLst>
          </p:cNvPr>
          <p:cNvSpPr>
            <a:spLocks noGrp="1"/>
          </p:cNvSpPr>
          <p:nvPr>
            <p:ph idx="1"/>
          </p:nvPr>
        </p:nvSpPr>
        <p:spPr>
          <a:xfrm>
            <a:off x="1452108" y="1008591"/>
            <a:ext cx="5410207" cy="4884209"/>
          </a:xfrm>
        </p:spPr>
        <p:txBody>
          <a:bodyPr anchor="ctr">
            <a:normAutofit/>
          </a:bodyPr>
          <a:lstStyle/>
          <a:p>
            <a:pPr marL="514350" indent="-514350">
              <a:buFont typeface="+mj-lt"/>
              <a:buAutoNum type="arabicPeriod"/>
            </a:pPr>
            <a:r>
              <a:rPr lang="en-CA" sz="1800" dirty="0">
                <a:latin typeface="Arial" panose="020B0604020202020204" pitchFamily="34" charset="0"/>
                <a:cs typeface="Arial" panose="020B0604020202020204" pitchFamily="34" charset="0"/>
              </a:rPr>
              <a:t>Scan</a:t>
            </a:r>
          </a:p>
          <a:p>
            <a:pPr marL="514350" indent="-514350">
              <a:buFont typeface="+mj-lt"/>
              <a:buAutoNum type="arabicPeriod"/>
            </a:pPr>
            <a:r>
              <a:rPr lang="en-CA" sz="1800" dirty="0">
                <a:latin typeface="Arial" panose="020B0604020202020204" pitchFamily="34" charset="0"/>
                <a:cs typeface="Arial" panose="020B0604020202020204" pitchFamily="34" charset="0"/>
              </a:rPr>
              <a:t>Instrument interpretation</a:t>
            </a:r>
          </a:p>
          <a:p>
            <a:pPr marL="514350" indent="-514350">
              <a:buFont typeface="+mj-lt"/>
              <a:buAutoNum type="arabicPeriod"/>
            </a:pPr>
            <a:r>
              <a:rPr lang="en-CA" sz="1800" dirty="0">
                <a:latin typeface="Arial" panose="020B0604020202020204" pitchFamily="34" charset="0"/>
                <a:cs typeface="Arial" panose="020B0604020202020204" pitchFamily="34" charset="0"/>
              </a:rPr>
              <a:t>Aircraft control </a:t>
            </a:r>
          </a:p>
        </p:txBody>
      </p:sp>
    </p:spTree>
    <p:extLst>
      <p:ext uri="{BB962C8B-B14F-4D97-AF65-F5344CB8AC3E}">
        <p14:creationId xmlns:p14="http://schemas.microsoft.com/office/powerpoint/2010/main" val="2493755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3A6294-5238-451B-8BA3-7A556C38050E}"/>
              </a:ext>
            </a:extLst>
          </p:cNvPr>
          <p:cNvSpPr>
            <a:spLocks noGrp="1"/>
          </p:cNvSpPr>
          <p:nvPr>
            <p:ph type="title"/>
          </p:nvPr>
        </p:nvSpPr>
        <p:spPr>
          <a:xfrm>
            <a:off x="680321" y="2063262"/>
            <a:ext cx="3739279" cy="2661052"/>
          </a:xfrm>
        </p:spPr>
        <p:txBody>
          <a:bodyPr>
            <a:normAutofit/>
          </a:bodyPr>
          <a:lstStyle/>
          <a:p>
            <a:pPr algn="r"/>
            <a:r>
              <a:rPr lang="en-CA" sz="4400" dirty="0"/>
              <a:t>INSTRUMENT FLYING </a:t>
            </a:r>
          </a:p>
        </p:txBody>
      </p:sp>
      <p:graphicFrame>
        <p:nvGraphicFramePr>
          <p:cNvPr id="5" name="Content Placeholder 2">
            <a:extLst>
              <a:ext uri="{FF2B5EF4-FFF2-40B4-BE49-F238E27FC236}">
                <a16:creationId xmlns="" xmlns:a16="http://schemas.microsoft.com/office/drawing/2014/main" id="{7D288EEA-5E12-4198-8C02-C2B7D2B24FC4}"/>
              </a:ext>
            </a:extLst>
          </p:cNvPr>
          <p:cNvGraphicFramePr>
            <a:graphicFrameLocks noGrp="1"/>
          </p:cNvGraphicFramePr>
          <p:nvPr>
            <p:ph idx="1"/>
            <p:extLst>
              <p:ext uri="{D42A27DB-BD31-4B8C-83A1-F6EECF244321}">
                <p14:modId xmlns:p14="http://schemas.microsoft.com/office/powerpoint/2010/main" val="1479338076"/>
              </p:ext>
            </p:extLst>
          </p:nvPr>
        </p:nvGraphicFramePr>
        <p:xfrm>
          <a:off x="5437509" y="777860"/>
          <a:ext cx="5955658" cy="5385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5837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320FDF-9FF9-4AA6-95BE-9448D24737D0}"/>
              </a:ext>
            </a:extLst>
          </p:cNvPr>
          <p:cNvSpPr>
            <a:spLocks noGrp="1"/>
          </p:cNvSpPr>
          <p:nvPr>
            <p:ph type="title"/>
          </p:nvPr>
        </p:nvSpPr>
        <p:spPr/>
        <p:txBody>
          <a:bodyPr/>
          <a:lstStyle/>
          <a:p>
            <a:r>
              <a:rPr lang="en-CA" dirty="0"/>
              <a:t>TYPES OF INSTRUMENTS </a:t>
            </a:r>
          </a:p>
        </p:txBody>
      </p:sp>
      <p:sp>
        <p:nvSpPr>
          <p:cNvPr id="3" name="Content Placeholder 2">
            <a:extLst>
              <a:ext uri="{FF2B5EF4-FFF2-40B4-BE49-F238E27FC236}">
                <a16:creationId xmlns="" xmlns:a16="http://schemas.microsoft.com/office/drawing/2014/main" id="{5258763A-8800-4A87-8796-2141666F4BE7}"/>
              </a:ext>
            </a:extLst>
          </p:cNvPr>
          <p:cNvSpPr>
            <a:spLocks noGrp="1"/>
          </p:cNvSpPr>
          <p:nvPr>
            <p:ph idx="1"/>
          </p:nvPr>
        </p:nvSpPr>
        <p:spPr>
          <a:xfrm>
            <a:off x="1565244" y="1253331"/>
            <a:ext cx="3661096" cy="4351338"/>
          </a:xfrm>
        </p:spPr>
        <p:txBody>
          <a:bodyPr/>
          <a:lstStyle/>
          <a:p>
            <a:endParaRPr lang="en-CA" sz="1800" b="1" dirty="0">
              <a:latin typeface="Arial" panose="020B0604020202020204" pitchFamily="34" charset="0"/>
              <a:cs typeface="Arial" panose="020B0604020202020204" pitchFamily="34" charset="0"/>
            </a:endParaRPr>
          </a:p>
          <a:p>
            <a:pPr marL="0" indent="0">
              <a:buNone/>
            </a:pPr>
            <a:r>
              <a:rPr lang="en-CA" sz="1800" b="1" dirty="0">
                <a:latin typeface="Arial" panose="020B0604020202020204" pitchFamily="34" charset="0"/>
                <a:cs typeface="Arial" panose="020B0604020202020204" pitchFamily="34" charset="0"/>
              </a:rPr>
              <a:t>3 types of flight instruments:</a:t>
            </a:r>
          </a:p>
          <a:p>
            <a:pPr marL="514350" indent="-514350">
              <a:buFont typeface="+mj-lt"/>
              <a:buAutoNum type="arabicPeriod"/>
            </a:pPr>
            <a:r>
              <a:rPr lang="en-CA" sz="1800" dirty="0">
                <a:latin typeface="Arial" panose="020B0604020202020204" pitchFamily="34" charset="0"/>
                <a:cs typeface="Arial" panose="020B0604020202020204" pitchFamily="34" charset="0"/>
              </a:rPr>
              <a:t>Pitch</a:t>
            </a:r>
          </a:p>
          <a:p>
            <a:pPr marL="514350" indent="-514350">
              <a:buFont typeface="+mj-lt"/>
              <a:buAutoNum type="arabicPeriod"/>
            </a:pPr>
            <a:r>
              <a:rPr lang="en-CA" sz="1800" dirty="0">
                <a:latin typeface="Arial" panose="020B0604020202020204" pitchFamily="34" charset="0"/>
                <a:cs typeface="Arial" panose="020B0604020202020204" pitchFamily="34" charset="0"/>
              </a:rPr>
              <a:t>Bank</a:t>
            </a:r>
          </a:p>
          <a:p>
            <a:pPr marL="514350" indent="-514350">
              <a:buFont typeface="+mj-lt"/>
              <a:buAutoNum type="arabicPeriod"/>
            </a:pPr>
            <a:r>
              <a:rPr lang="en-CA" sz="1800" dirty="0">
                <a:latin typeface="Arial" panose="020B0604020202020204" pitchFamily="34" charset="0"/>
                <a:cs typeface="Arial" panose="020B0604020202020204" pitchFamily="34" charset="0"/>
              </a:rPr>
              <a:t>Navigation </a:t>
            </a:r>
          </a:p>
          <a:p>
            <a:pPr marL="0" indent="0">
              <a:buNone/>
            </a:pPr>
            <a:endParaRPr lang="en-CA" sz="1800" dirty="0"/>
          </a:p>
          <a:p>
            <a:pPr marL="0" indent="0">
              <a:buNone/>
            </a:pPr>
            <a:endParaRPr lang="en-CA" dirty="0"/>
          </a:p>
          <a:p>
            <a:endParaRPr lang="en-CA" dirty="0"/>
          </a:p>
        </p:txBody>
      </p:sp>
      <p:sp>
        <p:nvSpPr>
          <p:cNvPr id="4" name="TextBox 3">
            <a:extLst>
              <a:ext uri="{FF2B5EF4-FFF2-40B4-BE49-F238E27FC236}">
                <a16:creationId xmlns="" xmlns:a16="http://schemas.microsoft.com/office/drawing/2014/main" id="{A5B427DB-211B-4558-8F61-84E25FA78DDB}"/>
              </a:ext>
            </a:extLst>
          </p:cNvPr>
          <p:cNvSpPr txBox="1"/>
          <p:nvPr/>
        </p:nvSpPr>
        <p:spPr>
          <a:xfrm>
            <a:off x="4429387" y="4589048"/>
            <a:ext cx="2323751" cy="1200329"/>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Bank instruments</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Altitude indicator</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Heading indicator</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Turn of bank </a:t>
            </a:r>
          </a:p>
        </p:txBody>
      </p:sp>
      <p:sp>
        <p:nvSpPr>
          <p:cNvPr id="5" name="TextBox 4">
            <a:extLst>
              <a:ext uri="{FF2B5EF4-FFF2-40B4-BE49-F238E27FC236}">
                <a16:creationId xmlns="" xmlns:a16="http://schemas.microsoft.com/office/drawing/2014/main" id="{E4D189B5-9A75-422C-A60A-EFD95747A1FE}"/>
              </a:ext>
            </a:extLst>
          </p:cNvPr>
          <p:cNvSpPr txBox="1"/>
          <p:nvPr/>
        </p:nvSpPr>
        <p:spPr>
          <a:xfrm>
            <a:off x="7189366" y="4681339"/>
            <a:ext cx="4798503" cy="830997"/>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Engine instruments</a:t>
            </a:r>
          </a:p>
          <a:p>
            <a:pPr marL="285750" indent="-285750">
              <a:buFont typeface="Arial" panose="020B0604020202020204" pitchFamily="34" charset="0"/>
              <a:buChar char="•"/>
            </a:pPr>
            <a:r>
              <a:rPr lang="en-CA" sz="1600" dirty="0">
                <a:latin typeface="Arial" panose="020B0604020202020204" pitchFamily="34" charset="0"/>
                <a:cs typeface="Arial" panose="020B0604020202020204" pitchFamily="34" charset="0"/>
              </a:rPr>
              <a:t>Manifold pressure</a:t>
            </a:r>
          </a:p>
          <a:p>
            <a:r>
              <a:rPr lang="en-CA" sz="1600" dirty="0">
                <a:latin typeface="Arial" panose="020B0604020202020204" pitchFamily="34" charset="0"/>
                <a:cs typeface="Arial" panose="020B0604020202020204" pitchFamily="34" charset="0"/>
              </a:rPr>
              <a:t>Ex: 20’ for cruise, 24’ for climb, 15’ for descent  </a:t>
            </a:r>
          </a:p>
        </p:txBody>
      </p:sp>
      <p:sp>
        <p:nvSpPr>
          <p:cNvPr id="6" name="TextBox 5">
            <a:extLst>
              <a:ext uri="{FF2B5EF4-FFF2-40B4-BE49-F238E27FC236}">
                <a16:creationId xmlns="" xmlns:a16="http://schemas.microsoft.com/office/drawing/2014/main" id="{9D336D35-1A63-4DA9-8C0C-02340B2DDFDE}"/>
              </a:ext>
            </a:extLst>
          </p:cNvPr>
          <p:cNvSpPr txBox="1"/>
          <p:nvPr/>
        </p:nvSpPr>
        <p:spPr>
          <a:xfrm>
            <a:off x="1400960" y="4589048"/>
            <a:ext cx="2885813" cy="1754326"/>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Pitch instruments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Altitude indicator</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Airspeed</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Altimeter</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VSI</a:t>
            </a:r>
          </a:p>
          <a:p>
            <a:endParaRPr lang="en-CA" dirty="0"/>
          </a:p>
        </p:txBody>
      </p:sp>
    </p:spTree>
    <p:extLst>
      <p:ext uri="{BB962C8B-B14F-4D97-AF65-F5344CB8AC3E}">
        <p14:creationId xmlns:p14="http://schemas.microsoft.com/office/powerpoint/2010/main" val="8757817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fade">
                                      <p:cBhvr>
                                        <p:cTn id="38" dur="500"/>
                                        <p:tgtEl>
                                          <p:spTgt spid="6">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fade">
                                      <p:cBhvr>
                                        <p:cTn id="41" dur="500"/>
                                        <p:tgtEl>
                                          <p:spTgt spid="6">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fade">
                                      <p:cBhvr>
                                        <p:cTn id="46" dur="500"/>
                                        <p:tgtEl>
                                          <p:spTgt spid="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animEffect transition="in" filter="fade">
                                      <p:cBhvr>
                                        <p:cTn id="51" dur="500"/>
                                        <p:tgtEl>
                                          <p:spTgt spid="4">
                                            <p:txEl>
                                              <p:pRg st="1" end="1"/>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4">
                                            <p:txEl>
                                              <p:pRg st="2" end="2"/>
                                            </p:txEl>
                                          </p:spTgt>
                                        </p:tgtEl>
                                        <p:attrNameLst>
                                          <p:attrName>style.visibility</p:attrName>
                                        </p:attrNameLst>
                                      </p:cBhvr>
                                      <p:to>
                                        <p:strVal val="visible"/>
                                      </p:to>
                                    </p:set>
                                    <p:animEffect transition="in" filter="fade">
                                      <p:cBhvr>
                                        <p:cTn id="54" dur="500"/>
                                        <p:tgtEl>
                                          <p:spTgt spid="4">
                                            <p:txEl>
                                              <p:pRg st="2" end="2"/>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4">
                                            <p:txEl>
                                              <p:pRg st="3" end="3"/>
                                            </p:txEl>
                                          </p:spTgt>
                                        </p:tgtEl>
                                        <p:attrNameLst>
                                          <p:attrName>style.visibility</p:attrName>
                                        </p:attrNameLst>
                                      </p:cBhvr>
                                      <p:to>
                                        <p:strVal val="visible"/>
                                      </p:to>
                                    </p:set>
                                    <p:animEffect transition="in" filter="fade">
                                      <p:cBhvr>
                                        <p:cTn id="57" dur="500"/>
                                        <p:tgtEl>
                                          <p:spTgt spid="4">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xEl>
                                              <p:pRg st="0" end="0"/>
                                            </p:txEl>
                                          </p:spTgt>
                                        </p:tgtEl>
                                        <p:attrNameLst>
                                          <p:attrName>style.visibility</p:attrName>
                                        </p:attrNameLst>
                                      </p:cBhvr>
                                      <p:to>
                                        <p:strVal val="visible"/>
                                      </p:to>
                                    </p:set>
                                    <p:animEffect transition="in" filter="fade">
                                      <p:cBhvr>
                                        <p:cTn id="62" dur="500"/>
                                        <p:tgtEl>
                                          <p:spTgt spid="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
                                            <p:txEl>
                                              <p:pRg st="1" end="1"/>
                                            </p:txEl>
                                          </p:spTgt>
                                        </p:tgtEl>
                                        <p:attrNameLst>
                                          <p:attrName>style.visibility</p:attrName>
                                        </p:attrNameLst>
                                      </p:cBhvr>
                                      <p:to>
                                        <p:strVal val="visible"/>
                                      </p:to>
                                    </p:set>
                                    <p:animEffect transition="in" filter="fade">
                                      <p:cBhvr>
                                        <p:cTn id="67" dur="500"/>
                                        <p:tgtEl>
                                          <p:spTgt spid="5">
                                            <p:txEl>
                                              <p:pRg st="1" end="1"/>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5">
                                            <p:txEl>
                                              <p:pRg st="2" end="2"/>
                                            </p:txEl>
                                          </p:spTgt>
                                        </p:tgtEl>
                                        <p:attrNameLst>
                                          <p:attrName>style.visibility</p:attrName>
                                        </p:attrNameLst>
                                      </p:cBhvr>
                                      <p:to>
                                        <p:strVal val="visible"/>
                                      </p:to>
                                    </p:set>
                                    <p:animEffect transition="in" filter="fade">
                                      <p:cBhvr>
                                        <p:cTn id="7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3435C3-1E2E-4B83-8B66-EB078007F073}"/>
              </a:ext>
            </a:extLst>
          </p:cNvPr>
          <p:cNvSpPr>
            <a:spLocks noGrp="1"/>
          </p:cNvSpPr>
          <p:nvPr>
            <p:ph type="title"/>
          </p:nvPr>
        </p:nvSpPr>
        <p:spPr>
          <a:xfrm>
            <a:off x="943260" y="436788"/>
            <a:ext cx="10801917" cy="894508"/>
          </a:xfrm>
        </p:spPr>
        <p:txBody>
          <a:bodyPr>
            <a:noAutofit/>
          </a:bodyPr>
          <a:lstStyle/>
          <a:p>
            <a:r>
              <a:rPr lang="en-CA" sz="4400" dirty="0"/>
              <a:t>CONTROL AND PERFORMANCE INSTRUMENTS </a:t>
            </a:r>
          </a:p>
        </p:txBody>
      </p:sp>
      <p:sp>
        <p:nvSpPr>
          <p:cNvPr id="3" name="Content Placeholder 2">
            <a:extLst>
              <a:ext uri="{FF2B5EF4-FFF2-40B4-BE49-F238E27FC236}">
                <a16:creationId xmlns="" xmlns:a16="http://schemas.microsoft.com/office/drawing/2014/main" id="{52C9CA6A-D795-4509-BF1C-BF8865630571}"/>
              </a:ext>
            </a:extLst>
          </p:cNvPr>
          <p:cNvSpPr>
            <a:spLocks noGrp="1"/>
          </p:cNvSpPr>
          <p:nvPr>
            <p:ph idx="1"/>
          </p:nvPr>
        </p:nvSpPr>
        <p:spPr>
          <a:xfrm>
            <a:off x="645952" y="1569517"/>
            <a:ext cx="10515600" cy="4351338"/>
          </a:xfrm>
        </p:spPr>
        <p:txBody>
          <a:bodyPr/>
          <a:lstStyle/>
          <a:p>
            <a:pPr marL="457200" lvl="1" indent="0">
              <a:buNone/>
            </a:pPr>
            <a:r>
              <a:rPr lang="en-CA" dirty="0">
                <a:latin typeface="Arial" panose="020B0604020202020204" pitchFamily="34" charset="0"/>
                <a:cs typeface="Arial" panose="020B0604020202020204" pitchFamily="34" charset="0"/>
              </a:rPr>
              <a:t>Control instrument interpretations are made by reference to:</a:t>
            </a:r>
          </a:p>
          <a:p>
            <a:pPr marL="914400" lvl="1" indent="-457200">
              <a:buFont typeface="+mj-lt"/>
              <a:buAutoNum type="arabicPeriod"/>
            </a:pPr>
            <a:r>
              <a:rPr lang="en-CA" dirty="0">
                <a:latin typeface="Arial" panose="020B0604020202020204" pitchFamily="34" charset="0"/>
                <a:cs typeface="Arial" panose="020B0604020202020204" pitchFamily="34" charset="0"/>
              </a:rPr>
              <a:t>Attitude indicator; and</a:t>
            </a:r>
          </a:p>
          <a:p>
            <a:pPr marL="914400" lvl="1" indent="-457200">
              <a:buFont typeface="+mj-lt"/>
              <a:buAutoNum type="arabicPeriod"/>
            </a:pPr>
            <a:r>
              <a:rPr lang="en-CA" dirty="0">
                <a:latin typeface="Arial" panose="020B0604020202020204" pitchFamily="34" charset="0"/>
                <a:cs typeface="Arial" panose="020B0604020202020204" pitchFamily="34" charset="0"/>
              </a:rPr>
              <a:t>Torque meter or manifold pressure gauge. </a:t>
            </a:r>
          </a:p>
          <a:p>
            <a:pPr marL="914400" lvl="1" indent="-457200">
              <a:buFont typeface="+mj-lt"/>
              <a:buAutoNum type="arabicPeriod"/>
            </a:pPr>
            <a:endParaRPr lang="en-CA" dirty="0">
              <a:latin typeface="Arial" panose="020B0604020202020204" pitchFamily="34" charset="0"/>
              <a:cs typeface="Arial" panose="020B0604020202020204" pitchFamily="34" charset="0"/>
            </a:endParaRPr>
          </a:p>
          <a:p>
            <a:pPr marL="457200" lvl="1" indent="0">
              <a:buNone/>
            </a:pPr>
            <a:r>
              <a:rPr lang="en-CA" dirty="0">
                <a:latin typeface="Arial" panose="020B0604020202020204" pitchFamily="34" charset="0"/>
                <a:cs typeface="Arial" panose="020B0604020202020204" pitchFamily="34" charset="0"/>
              </a:rPr>
              <a:t>Performance instruments display the effects of the control instrument changes on the helicopter flight path by the following instruments:</a:t>
            </a:r>
          </a:p>
          <a:p>
            <a:pPr marL="914400" lvl="1" indent="-457200">
              <a:buFont typeface="+mj-lt"/>
              <a:buAutoNum type="arabicPeriod"/>
            </a:pPr>
            <a:r>
              <a:rPr lang="en-CA" dirty="0">
                <a:latin typeface="Arial" panose="020B0604020202020204" pitchFamily="34" charset="0"/>
                <a:cs typeface="Arial" panose="020B0604020202020204" pitchFamily="34" charset="0"/>
              </a:rPr>
              <a:t>Airspeed indicator </a:t>
            </a:r>
          </a:p>
          <a:p>
            <a:pPr marL="914400" lvl="1" indent="-457200">
              <a:buFont typeface="+mj-lt"/>
              <a:buAutoNum type="arabicPeriod"/>
            </a:pPr>
            <a:r>
              <a:rPr lang="en-CA" dirty="0">
                <a:latin typeface="Arial" panose="020B0604020202020204" pitchFamily="34" charset="0"/>
                <a:cs typeface="Arial" panose="020B0604020202020204" pitchFamily="34" charset="0"/>
              </a:rPr>
              <a:t>Altimeter</a:t>
            </a:r>
          </a:p>
          <a:p>
            <a:pPr marL="914400" lvl="1" indent="-457200">
              <a:buFont typeface="+mj-lt"/>
              <a:buAutoNum type="arabicPeriod"/>
            </a:pPr>
            <a:r>
              <a:rPr lang="en-CA" dirty="0">
                <a:latin typeface="Arial" panose="020B0604020202020204" pitchFamily="34" charset="0"/>
                <a:cs typeface="Arial" panose="020B0604020202020204" pitchFamily="34" charset="0"/>
              </a:rPr>
              <a:t>Vertical speed indicator</a:t>
            </a:r>
          </a:p>
          <a:p>
            <a:pPr marL="914400" lvl="1" indent="-457200">
              <a:buFont typeface="+mj-lt"/>
              <a:buAutoNum type="arabicPeriod"/>
            </a:pPr>
            <a:r>
              <a:rPr lang="en-CA" dirty="0">
                <a:latin typeface="Arial" panose="020B0604020202020204" pitchFamily="34" charset="0"/>
                <a:cs typeface="Arial" panose="020B0604020202020204" pitchFamily="34" charset="0"/>
              </a:rPr>
              <a:t>heading indicator</a:t>
            </a:r>
          </a:p>
          <a:p>
            <a:pPr marL="914400" lvl="1" indent="-457200">
              <a:buFont typeface="+mj-lt"/>
              <a:buAutoNum type="arabicPeriod"/>
            </a:pPr>
            <a:r>
              <a:rPr lang="en-CA" dirty="0">
                <a:latin typeface="Arial" panose="020B0604020202020204" pitchFamily="34" charset="0"/>
                <a:cs typeface="Arial" panose="020B0604020202020204" pitchFamily="34" charset="0"/>
              </a:rPr>
              <a:t>Turn and bank indicator or turn coordinator</a:t>
            </a:r>
          </a:p>
        </p:txBody>
      </p:sp>
      <p:pic>
        <p:nvPicPr>
          <p:cNvPr id="5" name="Picture 4">
            <a:extLst>
              <a:ext uri="{FF2B5EF4-FFF2-40B4-BE49-F238E27FC236}">
                <a16:creationId xmlns="" xmlns:a16="http://schemas.microsoft.com/office/drawing/2014/main" id="{EE7835F7-366B-4D57-A7A5-16264B433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3448" y="4307630"/>
            <a:ext cx="5118100" cy="2298700"/>
          </a:xfrm>
          <a:prstGeom prst="rect">
            <a:avLst/>
          </a:prstGeom>
        </p:spPr>
      </p:pic>
    </p:spTree>
    <p:extLst>
      <p:ext uri="{BB962C8B-B14F-4D97-AF65-F5344CB8AC3E}">
        <p14:creationId xmlns:p14="http://schemas.microsoft.com/office/powerpoint/2010/main" val="2452410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52F330-DA28-4E19-A524-5AD8A61ED6E3}"/>
              </a:ext>
            </a:extLst>
          </p:cNvPr>
          <p:cNvSpPr>
            <a:spLocks noGrp="1"/>
          </p:cNvSpPr>
          <p:nvPr>
            <p:ph type="title"/>
          </p:nvPr>
        </p:nvSpPr>
        <p:spPr/>
        <p:txBody>
          <a:bodyPr/>
          <a:lstStyle/>
          <a:p>
            <a:r>
              <a:rPr lang="en-CA" dirty="0"/>
              <a:t>Pitot static instruments </a:t>
            </a:r>
          </a:p>
        </p:txBody>
      </p:sp>
      <p:sp>
        <p:nvSpPr>
          <p:cNvPr id="3" name="Content Placeholder 2">
            <a:extLst>
              <a:ext uri="{FF2B5EF4-FFF2-40B4-BE49-F238E27FC236}">
                <a16:creationId xmlns="" xmlns:a16="http://schemas.microsoft.com/office/drawing/2014/main" id="{E0224510-D6E6-4749-BB4A-EC960C661072}"/>
              </a:ext>
            </a:extLst>
          </p:cNvPr>
          <p:cNvSpPr>
            <a:spLocks noGrp="1"/>
          </p:cNvSpPr>
          <p:nvPr>
            <p:ph idx="1"/>
          </p:nvPr>
        </p:nvSpPr>
        <p:spPr>
          <a:xfrm>
            <a:off x="932897" y="1203821"/>
            <a:ext cx="10178322" cy="5271794"/>
          </a:xfrm>
        </p:spPr>
        <p:txBody>
          <a:bodyPr>
            <a:normAutofit/>
          </a:bodyPr>
          <a:lstStyle/>
          <a:p>
            <a:r>
              <a:rPr lang="en-CA" sz="1800" dirty="0">
                <a:latin typeface="Arial" panose="020B0604020202020204" pitchFamily="34" charset="0"/>
                <a:cs typeface="Arial" panose="020B0604020202020204" pitchFamily="34" charset="0"/>
              </a:rPr>
              <a:t>Instruments connected to the pitot static pressure system include the airspeed indictor, the altimeter and the vertical speed indicator. The system includes a pitot pressure source and a static pressure source. </a:t>
            </a:r>
          </a:p>
          <a:p>
            <a:r>
              <a:rPr lang="en-CA" sz="1800" dirty="0">
                <a:latin typeface="Arial" panose="020B0604020202020204" pitchFamily="34" charset="0"/>
                <a:cs typeface="Arial" panose="020B0604020202020204" pitchFamily="34" charset="0"/>
              </a:rPr>
              <a:t>The pitot pressure source is usually located on the leading edge of the wing where it is clear of the slipstream, in a position to be as free as possible of air disturbance and facing the line of flight. </a:t>
            </a:r>
          </a:p>
          <a:p>
            <a:r>
              <a:rPr lang="en-CA" sz="1800" dirty="0">
                <a:latin typeface="Arial" panose="020B0604020202020204" pitchFamily="34" charset="0"/>
                <a:cs typeface="Arial" panose="020B0604020202020204" pitchFamily="34" charset="0"/>
              </a:rPr>
              <a:t>The airspeed indicator, the altimeter and the vertical speed indicator are all connected to the static pressure source through which they are vented to allow air pressure inside their cases to equalize with the outside barometric pressure. </a:t>
            </a:r>
          </a:p>
          <a:p>
            <a:r>
              <a:rPr lang="en-CA" sz="1800" dirty="0">
                <a:latin typeface="Arial" panose="020B0604020202020204" pitchFamily="34" charset="0"/>
                <a:cs typeface="Arial" panose="020B0604020202020204" pitchFamily="34" charset="0"/>
              </a:rPr>
              <a:t>One of the problems with the pitot pressure system is that the source is susceptible to the accumulation of dirt, water and ice. Blocked or partially blocked sources will cause inaccurate readings of the instruments. </a:t>
            </a:r>
          </a:p>
          <a:p>
            <a:r>
              <a:rPr lang="en-CA" sz="1800" dirty="0">
                <a:latin typeface="Arial" panose="020B0604020202020204" pitchFamily="34" charset="0"/>
                <a:cs typeface="Arial" panose="020B0604020202020204" pitchFamily="34" charset="0"/>
              </a:rPr>
              <a:t>If the pitot pressure source is not completely blocked off, if the system lacks integrity, the airspeed indicator needle will rotate back to 0. </a:t>
            </a:r>
          </a:p>
        </p:txBody>
      </p:sp>
    </p:spTree>
    <p:extLst>
      <p:ext uri="{BB962C8B-B14F-4D97-AF65-F5344CB8AC3E}">
        <p14:creationId xmlns:p14="http://schemas.microsoft.com/office/powerpoint/2010/main" val="2124324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89AAC3C-DEA7-4A12-ABBC-F6D27C45C7B9}"/>
              </a:ext>
            </a:extLst>
          </p:cNvPr>
          <p:cNvSpPr>
            <a:spLocks noGrp="1"/>
          </p:cNvSpPr>
          <p:nvPr>
            <p:ph idx="1"/>
          </p:nvPr>
        </p:nvSpPr>
        <p:spPr>
          <a:xfrm>
            <a:off x="1176177" y="1119931"/>
            <a:ext cx="10178322" cy="3593591"/>
          </a:xfrm>
        </p:spPr>
        <p:txBody>
          <a:bodyPr>
            <a:noAutofit/>
          </a:bodyPr>
          <a:lstStyle/>
          <a:p>
            <a:r>
              <a:rPr lang="en-CA" sz="1800" dirty="0">
                <a:latin typeface="Arial" panose="020B0604020202020204" pitchFamily="34" charset="0"/>
                <a:cs typeface="Arial" panose="020B0604020202020204" pitchFamily="34" charset="0"/>
              </a:rPr>
              <a:t>Helicopter pilots should be aware that helicopters are particularly prone to pitot tube freezing when operating in winter conditions while landing or taking off in powder snow.</a:t>
            </a:r>
          </a:p>
          <a:p>
            <a:r>
              <a:rPr lang="en-CA" sz="1800" dirty="0">
                <a:latin typeface="Arial" panose="020B0604020202020204" pitchFamily="34" charset="0"/>
                <a:cs typeface="Arial" panose="020B0604020202020204" pitchFamily="34" charset="0"/>
              </a:rPr>
              <a:t>A partially clogged static pressure system can also cause problems. </a:t>
            </a:r>
          </a:p>
          <a:p>
            <a:r>
              <a:rPr lang="en-CA" sz="1800" dirty="0">
                <a:latin typeface="Arial" panose="020B0604020202020204" pitchFamily="34" charset="0"/>
                <a:cs typeface="Arial" panose="020B0604020202020204" pitchFamily="34" charset="0"/>
              </a:rPr>
              <a:t>Altimeter, airspeed and vertical speed indicator will under-read in the climb, then slowly catch up when the aircraft is levelled off. In the descent, the airspeed indicator will over-read, the vertical speed indicator will indicate less than the true rate of descent and the altimeter will over-read.  For this reason, the pitot and static pressure sources should always be checked before a flight to see that they are clear. </a:t>
            </a:r>
          </a:p>
          <a:p>
            <a:r>
              <a:rPr lang="en-CA" sz="1800" dirty="0">
                <a:latin typeface="Arial" panose="020B0604020202020204" pitchFamily="34" charset="0"/>
                <a:cs typeface="Arial" panose="020B0604020202020204" pitchFamily="34" charset="0"/>
              </a:rPr>
              <a:t>Although the static pressure sources are located in a position where they are ought not to be affected by ram air pressures, in certain maneuvers such as a sideslip, ram air will enter the static pressure source and cause erroneous readings on the pitot static instruments. </a:t>
            </a:r>
          </a:p>
        </p:txBody>
      </p:sp>
    </p:spTree>
    <p:extLst>
      <p:ext uri="{BB962C8B-B14F-4D97-AF65-F5344CB8AC3E}">
        <p14:creationId xmlns:p14="http://schemas.microsoft.com/office/powerpoint/2010/main" val="17494926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dge">
  <a:themeElements>
    <a:clrScheme name="Custom 11">
      <a:dk1>
        <a:srgbClr val="000000"/>
      </a:dk1>
      <a:lt1>
        <a:sysClr val="window" lastClr="FFFFFF"/>
      </a:lt1>
      <a:dk2>
        <a:srgbClr val="000000"/>
      </a:dk2>
      <a:lt2>
        <a:srgbClr val="FFFFFF"/>
      </a:lt2>
      <a:accent1>
        <a:srgbClr val="46A9FA"/>
      </a:accent1>
      <a:accent2>
        <a:srgbClr val="00B0F0"/>
      </a:accent2>
      <a:accent3>
        <a:srgbClr val="00B0F0"/>
      </a:accent3>
      <a:accent4>
        <a:srgbClr val="93E2FF"/>
      </a:accent4>
      <a:accent5>
        <a:srgbClr val="C9F0FE"/>
      </a:accent5>
      <a:accent6>
        <a:srgbClr val="00B0F0"/>
      </a:accent6>
      <a:hlink>
        <a:srgbClr val="00B0F0"/>
      </a:hlink>
      <a:folHlink>
        <a:srgbClr val="00B0F0"/>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Badge</Template>
  <TotalTime>934</TotalTime>
  <Words>4052</Words>
  <Application>Microsoft Office PowerPoint</Application>
  <PresentationFormat>Widescreen</PresentationFormat>
  <Paragraphs>224</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Gill Sans MT</vt:lpstr>
      <vt:lpstr>Impact</vt:lpstr>
      <vt:lpstr>Badge</vt:lpstr>
      <vt:lpstr>INSTRUMENTS </vt:lpstr>
      <vt:lpstr>Links </vt:lpstr>
      <vt:lpstr>Flight instruments </vt:lpstr>
      <vt:lpstr>Three fundamental skills for instrument flying </vt:lpstr>
      <vt:lpstr>INSTRUMENT FLYING </vt:lpstr>
      <vt:lpstr>TYPES OF INSTRUMENTS </vt:lpstr>
      <vt:lpstr>CONTROL AND PERFORMANCE INSTRUMENTS </vt:lpstr>
      <vt:lpstr>Pitot static instruments </vt:lpstr>
      <vt:lpstr>PowerPoint Presentation</vt:lpstr>
      <vt:lpstr>THE ALTIMETER </vt:lpstr>
      <vt:lpstr>Altimeter errors </vt:lpstr>
      <vt:lpstr>Altimeter errors </vt:lpstr>
      <vt:lpstr>Altimeter errors </vt:lpstr>
      <vt:lpstr>Airspeed indicator</vt:lpstr>
      <vt:lpstr>AIRSPEED INDICATOR </vt:lpstr>
      <vt:lpstr>Airspeed indicator errors </vt:lpstr>
      <vt:lpstr>The vertical speed indicator (vsi) </vt:lpstr>
      <vt:lpstr>The radar altimeter </vt:lpstr>
      <vt:lpstr>Gyro instruments </vt:lpstr>
      <vt:lpstr>gyroscope</vt:lpstr>
      <vt:lpstr>Power sources  for gyro instruments </vt:lpstr>
      <vt:lpstr>Venturi driven vacuum system </vt:lpstr>
      <vt:lpstr>Electrically driven gyros</vt:lpstr>
      <vt:lpstr>Care of gyro instruments </vt:lpstr>
      <vt:lpstr>The heading indicator </vt:lpstr>
      <vt:lpstr>Precession error </vt:lpstr>
      <vt:lpstr>Attitude indicator</vt:lpstr>
      <vt:lpstr>INSTRUMENT FLYING </vt:lpstr>
      <vt:lpstr>The turn and slip indicator </vt:lpstr>
      <vt:lpstr>The turn co-ordinator</vt:lpstr>
      <vt:lpstr>The gyrosyn compass</vt:lpstr>
      <vt:lpstr>Angle of attack indicator</vt:lpstr>
      <vt:lpstr>Match indicator </vt:lpstr>
      <vt:lpstr>Efis instruments </vt:lpstr>
      <vt:lpstr>INSTRUMENT FLYING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INSTRUMENTS </dc:title>
  <dc:creator>Joinair Helicopters Inc</dc:creator>
  <cp:lastModifiedBy>Joinair Helicopters Inc</cp:lastModifiedBy>
  <cp:revision>68</cp:revision>
  <dcterms:created xsi:type="dcterms:W3CDTF">2019-01-07T21:38:13Z</dcterms:created>
  <dcterms:modified xsi:type="dcterms:W3CDTF">2019-01-10T22:58:59Z</dcterms:modified>
</cp:coreProperties>
</file>