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93" r:id="rId11"/>
    <p:sldId id="265" r:id="rId12"/>
    <p:sldId id="266" r:id="rId13"/>
    <p:sldId id="267" r:id="rId14"/>
    <p:sldId id="281" r:id="rId15"/>
    <p:sldId id="269" r:id="rId16"/>
    <p:sldId id="270" r:id="rId17"/>
    <p:sldId id="271" r:id="rId18"/>
    <p:sldId id="272" r:id="rId19"/>
    <p:sldId id="280" r:id="rId20"/>
    <p:sldId id="282" r:id="rId21"/>
    <p:sldId id="283" r:id="rId22"/>
    <p:sldId id="285" r:id="rId23"/>
    <p:sldId id="294" r:id="rId24"/>
    <p:sldId id="273" r:id="rId25"/>
    <p:sldId id="274" r:id="rId26"/>
    <p:sldId id="275" r:id="rId27"/>
    <p:sldId id="276" r:id="rId28"/>
    <p:sldId id="277" r:id="rId29"/>
    <p:sldId id="288" r:id="rId30"/>
    <p:sldId id="289" r:id="rId31"/>
    <p:sldId id="290" r:id="rId32"/>
    <p:sldId id="291" r:id="rId33"/>
    <p:sldId id="292" r:id="rId34"/>
    <p:sldId id="278" r:id="rId35"/>
    <p:sldId id="286"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4" d="100"/>
          <a:sy n="74" d="100"/>
        </p:scale>
        <p:origin x="76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0.png"/><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0.png"/><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F0B15E-7DFD-411C-9290-93A76678A0A6}"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358F2A56-AC01-4C57-9F21-27EA86DBC3B3}">
      <dgm:prSet/>
      <dgm:spPr/>
      <dgm:t>
        <a:bodyPr/>
        <a:lstStyle/>
        <a:p>
          <a:r>
            <a:rPr lang="en-US" dirty="0"/>
            <a:t>Category I</a:t>
          </a:r>
        </a:p>
      </dgm:t>
    </dgm:pt>
    <dgm:pt modelId="{E6DCA1D4-55A8-45A6-80D0-D0C5A05E98BD}" type="parTrans" cxnId="{1079ECF9-7522-438E-8AD1-BE93E802C6AA}">
      <dgm:prSet/>
      <dgm:spPr/>
      <dgm:t>
        <a:bodyPr/>
        <a:lstStyle/>
        <a:p>
          <a:endParaRPr lang="en-US"/>
        </a:p>
      </dgm:t>
    </dgm:pt>
    <dgm:pt modelId="{91E14F99-008B-4F39-A232-529F50633BDF}" type="sibTrans" cxnId="{1079ECF9-7522-438E-8AD1-BE93E802C6AA}">
      <dgm:prSet/>
      <dgm:spPr/>
      <dgm:t>
        <a:bodyPr/>
        <a:lstStyle/>
        <a:p>
          <a:endParaRPr lang="en-US"/>
        </a:p>
      </dgm:t>
    </dgm:pt>
    <dgm:pt modelId="{82749BB6-16D6-45F4-9FDF-E490424125E3}">
      <dgm:prSet/>
      <dgm:spPr/>
      <dgm:t>
        <a:bodyPr/>
        <a:lstStyle/>
        <a:p>
          <a:r>
            <a:rPr lang="en-US" dirty="0"/>
            <a:t>minima of 200’ DH</a:t>
          </a:r>
        </a:p>
      </dgm:t>
    </dgm:pt>
    <dgm:pt modelId="{0E70311D-9962-4425-9882-59F3A28643D2}" type="parTrans" cxnId="{837ED429-53EE-4AB0-A77D-A574FA47B82C}">
      <dgm:prSet/>
      <dgm:spPr/>
      <dgm:t>
        <a:bodyPr/>
        <a:lstStyle/>
        <a:p>
          <a:endParaRPr lang="en-US"/>
        </a:p>
      </dgm:t>
    </dgm:pt>
    <dgm:pt modelId="{900DA5F9-B7B3-4586-8B21-43ECAF089170}" type="sibTrans" cxnId="{837ED429-53EE-4AB0-A77D-A574FA47B82C}">
      <dgm:prSet/>
      <dgm:spPr/>
      <dgm:t>
        <a:bodyPr/>
        <a:lstStyle/>
        <a:p>
          <a:endParaRPr lang="en-US"/>
        </a:p>
      </dgm:t>
    </dgm:pt>
    <dgm:pt modelId="{139B16D4-9215-43B0-B0EB-D88C43B0D5DC}">
      <dgm:prSet/>
      <dgm:spPr/>
      <dgm:t>
        <a:bodyPr/>
        <a:lstStyle/>
        <a:p>
          <a:r>
            <a:rPr lang="en-US"/>
            <a:t>With visual 2,600 feet</a:t>
          </a:r>
        </a:p>
      </dgm:t>
    </dgm:pt>
    <dgm:pt modelId="{9198239C-2752-4B05-97F7-B27BDF4D2501}" type="parTrans" cxnId="{3A770EAE-0E7B-40AB-924E-11B0862D5699}">
      <dgm:prSet/>
      <dgm:spPr/>
      <dgm:t>
        <a:bodyPr/>
        <a:lstStyle/>
        <a:p>
          <a:endParaRPr lang="en-US"/>
        </a:p>
      </dgm:t>
    </dgm:pt>
    <dgm:pt modelId="{93A8B3B2-5186-486A-A96A-22599AF636AA}" type="sibTrans" cxnId="{3A770EAE-0E7B-40AB-924E-11B0862D5699}">
      <dgm:prSet/>
      <dgm:spPr/>
      <dgm:t>
        <a:bodyPr/>
        <a:lstStyle/>
        <a:p>
          <a:endParaRPr lang="en-US"/>
        </a:p>
      </dgm:t>
    </dgm:pt>
    <dgm:pt modelId="{F4669943-0094-461B-8BA4-FD954854A963}">
      <dgm:prSet/>
      <dgm:spPr/>
      <dgm:t>
        <a:bodyPr/>
        <a:lstStyle/>
        <a:p>
          <a:r>
            <a:rPr lang="en-US"/>
            <a:t>Or runway visual range of 18,000 feet</a:t>
          </a:r>
        </a:p>
      </dgm:t>
    </dgm:pt>
    <dgm:pt modelId="{A9D74F5B-758C-46DF-97F9-4E6607F10210}" type="parTrans" cxnId="{555E42DF-1F2B-438B-87DB-FC966328ACC0}">
      <dgm:prSet/>
      <dgm:spPr/>
      <dgm:t>
        <a:bodyPr/>
        <a:lstStyle/>
        <a:p>
          <a:endParaRPr lang="en-US"/>
        </a:p>
      </dgm:t>
    </dgm:pt>
    <dgm:pt modelId="{77C7EB22-EF17-4F2C-99D5-C6FC246BED7A}" type="sibTrans" cxnId="{555E42DF-1F2B-438B-87DB-FC966328ACC0}">
      <dgm:prSet/>
      <dgm:spPr/>
      <dgm:t>
        <a:bodyPr/>
        <a:lstStyle/>
        <a:p>
          <a:endParaRPr lang="en-US"/>
        </a:p>
      </dgm:t>
    </dgm:pt>
    <dgm:pt modelId="{DA222675-2F7E-46CC-80F0-759673CBC9CE}">
      <dgm:prSet/>
      <dgm:spPr/>
      <dgm:t>
        <a:bodyPr/>
        <a:lstStyle/>
        <a:p>
          <a:r>
            <a:rPr lang="en-US"/>
            <a:t>Category II</a:t>
          </a:r>
        </a:p>
      </dgm:t>
    </dgm:pt>
    <dgm:pt modelId="{6EBD9B2D-AB19-4582-A829-33C85DE7A80D}" type="parTrans" cxnId="{C1517E3F-1106-44A7-AD60-6F0E9256F71D}">
      <dgm:prSet/>
      <dgm:spPr/>
      <dgm:t>
        <a:bodyPr/>
        <a:lstStyle/>
        <a:p>
          <a:endParaRPr lang="en-US"/>
        </a:p>
      </dgm:t>
    </dgm:pt>
    <dgm:pt modelId="{909CC270-A0E2-45C1-A484-956690692914}" type="sibTrans" cxnId="{C1517E3F-1106-44A7-AD60-6F0E9256F71D}">
      <dgm:prSet/>
      <dgm:spPr/>
      <dgm:t>
        <a:bodyPr/>
        <a:lstStyle/>
        <a:p>
          <a:endParaRPr lang="en-US"/>
        </a:p>
      </dgm:t>
    </dgm:pt>
    <dgm:pt modelId="{D18BE41B-4CDF-4EAE-841A-279DF0ED123B}">
      <dgm:prSet/>
      <dgm:spPr/>
      <dgm:t>
        <a:bodyPr/>
        <a:lstStyle/>
        <a:p>
          <a:r>
            <a:rPr lang="en-US"/>
            <a:t>Minima of 100’ DH</a:t>
          </a:r>
        </a:p>
      </dgm:t>
    </dgm:pt>
    <dgm:pt modelId="{5840B12B-CA80-4AAE-8A4C-0D18CC2C1F71}" type="parTrans" cxnId="{8FFF14D0-DA0F-4261-BABD-859A141B0D15}">
      <dgm:prSet/>
      <dgm:spPr/>
      <dgm:t>
        <a:bodyPr/>
        <a:lstStyle/>
        <a:p>
          <a:endParaRPr lang="en-US"/>
        </a:p>
      </dgm:t>
    </dgm:pt>
    <dgm:pt modelId="{2D0894CA-6D04-44BB-A25E-356AC3162AE7}" type="sibTrans" cxnId="{8FFF14D0-DA0F-4261-BABD-859A141B0D15}">
      <dgm:prSet/>
      <dgm:spPr/>
      <dgm:t>
        <a:bodyPr/>
        <a:lstStyle/>
        <a:p>
          <a:endParaRPr lang="en-US"/>
        </a:p>
      </dgm:t>
    </dgm:pt>
    <dgm:pt modelId="{108E392B-51DE-466C-8776-0E22392248DE}">
      <dgm:prSet/>
      <dgm:spPr/>
      <dgm:t>
        <a:bodyPr/>
        <a:lstStyle/>
        <a:p>
          <a:r>
            <a:rPr lang="en-US"/>
            <a:t>RVR 980 – 1,150 feet</a:t>
          </a:r>
        </a:p>
      </dgm:t>
    </dgm:pt>
    <dgm:pt modelId="{89BB4E55-35B9-4D08-B12B-730130EB4F64}" type="parTrans" cxnId="{0D5465C1-22CF-4F3C-972B-2128CB84CA0F}">
      <dgm:prSet/>
      <dgm:spPr/>
      <dgm:t>
        <a:bodyPr/>
        <a:lstStyle/>
        <a:p>
          <a:endParaRPr lang="en-US"/>
        </a:p>
      </dgm:t>
    </dgm:pt>
    <dgm:pt modelId="{7EC69712-D80B-4ECC-98B6-C677A517262B}" type="sibTrans" cxnId="{0D5465C1-22CF-4F3C-972B-2128CB84CA0F}">
      <dgm:prSet/>
      <dgm:spPr/>
      <dgm:t>
        <a:bodyPr/>
        <a:lstStyle/>
        <a:p>
          <a:endParaRPr lang="en-US"/>
        </a:p>
      </dgm:t>
    </dgm:pt>
    <dgm:pt modelId="{A90553DC-7F82-4576-84AD-70099529EB7D}">
      <dgm:prSet/>
      <dgm:spPr/>
      <dgm:t>
        <a:bodyPr/>
        <a:lstStyle/>
        <a:p>
          <a:r>
            <a:rPr lang="en-US"/>
            <a:t>Depending on the category of aircraft</a:t>
          </a:r>
        </a:p>
      </dgm:t>
    </dgm:pt>
    <dgm:pt modelId="{E9C7EDAD-E1B2-4340-8B43-7C0A055E2E43}" type="parTrans" cxnId="{3D9BB65B-CB5F-47C3-82A5-B02DD99E99B5}">
      <dgm:prSet/>
      <dgm:spPr/>
      <dgm:t>
        <a:bodyPr/>
        <a:lstStyle/>
        <a:p>
          <a:endParaRPr lang="en-US"/>
        </a:p>
      </dgm:t>
    </dgm:pt>
    <dgm:pt modelId="{59211474-5083-4DAC-9AC2-9F9CD3231A46}" type="sibTrans" cxnId="{3D9BB65B-CB5F-47C3-82A5-B02DD99E99B5}">
      <dgm:prSet/>
      <dgm:spPr/>
      <dgm:t>
        <a:bodyPr/>
        <a:lstStyle/>
        <a:p>
          <a:endParaRPr lang="en-US"/>
        </a:p>
      </dgm:t>
    </dgm:pt>
    <dgm:pt modelId="{92E771C3-F9F5-4FD7-A79F-144D7FFE23FA}">
      <dgm:prSet/>
      <dgm:spPr/>
      <dgm:t>
        <a:bodyPr/>
        <a:lstStyle/>
        <a:p>
          <a:r>
            <a:rPr lang="en-US"/>
            <a:t>Category III</a:t>
          </a:r>
        </a:p>
      </dgm:t>
    </dgm:pt>
    <dgm:pt modelId="{7BB47EA5-CD96-4F7D-9AAE-2BF1012AB154}" type="parTrans" cxnId="{E1FB4430-F7A4-4B87-AD92-F17B2679EC5A}">
      <dgm:prSet/>
      <dgm:spPr/>
      <dgm:t>
        <a:bodyPr/>
        <a:lstStyle/>
        <a:p>
          <a:endParaRPr lang="en-US"/>
        </a:p>
      </dgm:t>
    </dgm:pt>
    <dgm:pt modelId="{189B29EE-ECF9-4B5D-878A-9B2BA95225BD}" type="sibTrans" cxnId="{E1FB4430-F7A4-4B87-AD92-F17B2679EC5A}">
      <dgm:prSet/>
      <dgm:spPr/>
      <dgm:t>
        <a:bodyPr/>
        <a:lstStyle/>
        <a:p>
          <a:endParaRPr lang="en-US"/>
        </a:p>
      </dgm:t>
    </dgm:pt>
    <dgm:pt modelId="{3FFC1DF8-1748-4176-863F-8658851806C4}">
      <dgm:prSet/>
      <dgm:spPr/>
      <dgm:t>
        <a:bodyPr/>
        <a:lstStyle/>
        <a:p>
          <a:r>
            <a:rPr lang="en-US"/>
            <a:t>Minima of 100’ DH RVR 660 feet</a:t>
          </a:r>
        </a:p>
      </dgm:t>
    </dgm:pt>
    <dgm:pt modelId="{B0C2EB2A-0398-4C1B-9073-BD200BB1558B}" type="parTrans" cxnId="{A7E7F56E-2094-4213-8C66-C726D29752CB}">
      <dgm:prSet/>
      <dgm:spPr/>
      <dgm:t>
        <a:bodyPr/>
        <a:lstStyle/>
        <a:p>
          <a:endParaRPr lang="en-US"/>
        </a:p>
      </dgm:t>
    </dgm:pt>
    <dgm:pt modelId="{04F205E8-63A9-4A94-9D48-7A4E6862F8E4}" type="sibTrans" cxnId="{A7E7F56E-2094-4213-8C66-C726D29752CB}">
      <dgm:prSet/>
      <dgm:spPr/>
      <dgm:t>
        <a:bodyPr/>
        <a:lstStyle/>
        <a:p>
          <a:endParaRPr lang="en-US"/>
        </a:p>
      </dgm:t>
    </dgm:pt>
    <dgm:pt modelId="{8F29ACF0-8DF8-4392-907D-60E257651CA9}">
      <dgm:prSet/>
      <dgm:spPr/>
      <dgm:t>
        <a:bodyPr/>
        <a:lstStyle/>
        <a:p>
          <a:r>
            <a:rPr lang="en-US"/>
            <a:t>Cat III A 50’ DH RVR 660 feet</a:t>
          </a:r>
        </a:p>
      </dgm:t>
    </dgm:pt>
    <dgm:pt modelId="{BB40D3B5-F620-425B-8F47-BF370FBCFED9}" type="parTrans" cxnId="{60C4F893-3A22-44CD-A9A5-EA3A4BD000B0}">
      <dgm:prSet/>
      <dgm:spPr/>
      <dgm:t>
        <a:bodyPr/>
        <a:lstStyle/>
        <a:p>
          <a:endParaRPr lang="en-US"/>
        </a:p>
      </dgm:t>
    </dgm:pt>
    <dgm:pt modelId="{FC936DF6-00E3-447E-B798-6B39B6E8EA8D}" type="sibTrans" cxnId="{60C4F893-3A22-44CD-A9A5-EA3A4BD000B0}">
      <dgm:prSet/>
      <dgm:spPr/>
      <dgm:t>
        <a:bodyPr/>
        <a:lstStyle/>
        <a:p>
          <a:endParaRPr lang="en-US"/>
        </a:p>
      </dgm:t>
    </dgm:pt>
    <dgm:pt modelId="{F1BA6F4A-E350-4FBB-A502-2DD2FB392E2B}">
      <dgm:prSet/>
      <dgm:spPr/>
      <dgm:t>
        <a:bodyPr/>
        <a:lstStyle/>
        <a:p>
          <a:r>
            <a:rPr lang="en-US"/>
            <a:t>Cat III B 50’ DH RVR 246’ </a:t>
          </a:r>
        </a:p>
      </dgm:t>
    </dgm:pt>
    <dgm:pt modelId="{2FDDA9C9-1D66-49B1-AF52-1A73774A5EC5}" type="parTrans" cxnId="{558C4685-5B9E-4F8F-A173-D8F15FB0E62A}">
      <dgm:prSet/>
      <dgm:spPr/>
      <dgm:t>
        <a:bodyPr/>
        <a:lstStyle/>
        <a:p>
          <a:endParaRPr lang="en-US"/>
        </a:p>
      </dgm:t>
    </dgm:pt>
    <dgm:pt modelId="{411D7208-C1DD-487D-8A38-F56D66E4C742}" type="sibTrans" cxnId="{558C4685-5B9E-4F8F-A173-D8F15FB0E62A}">
      <dgm:prSet/>
      <dgm:spPr/>
      <dgm:t>
        <a:bodyPr/>
        <a:lstStyle/>
        <a:p>
          <a:endParaRPr lang="en-US"/>
        </a:p>
      </dgm:t>
    </dgm:pt>
    <dgm:pt modelId="{FE3E7003-0744-4630-A8CE-4CF799D3F4F3}" type="pres">
      <dgm:prSet presAssocID="{0BF0B15E-7DFD-411C-9290-93A76678A0A6}" presName="diagram" presStyleCnt="0">
        <dgm:presLayoutVars>
          <dgm:dir/>
          <dgm:resizeHandles val="exact"/>
        </dgm:presLayoutVars>
      </dgm:prSet>
      <dgm:spPr/>
      <dgm:t>
        <a:bodyPr/>
        <a:lstStyle/>
        <a:p>
          <a:endParaRPr lang="en-CA"/>
        </a:p>
      </dgm:t>
    </dgm:pt>
    <dgm:pt modelId="{CCAE834B-0B3C-4731-93F7-920598D3C7C2}" type="pres">
      <dgm:prSet presAssocID="{358F2A56-AC01-4C57-9F21-27EA86DBC3B3}" presName="node" presStyleLbl="node1" presStyleIdx="0" presStyleCnt="12">
        <dgm:presLayoutVars>
          <dgm:bulletEnabled val="1"/>
        </dgm:presLayoutVars>
      </dgm:prSet>
      <dgm:spPr/>
      <dgm:t>
        <a:bodyPr/>
        <a:lstStyle/>
        <a:p>
          <a:endParaRPr lang="en-CA"/>
        </a:p>
      </dgm:t>
    </dgm:pt>
    <dgm:pt modelId="{54805833-5747-4D98-BB72-29972DF52B3D}" type="pres">
      <dgm:prSet presAssocID="{91E14F99-008B-4F39-A232-529F50633BDF}" presName="sibTrans" presStyleCnt="0"/>
      <dgm:spPr/>
    </dgm:pt>
    <dgm:pt modelId="{17E6C9F1-5FC4-4FB6-B23E-6DBDBC528CBD}" type="pres">
      <dgm:prSet presAssocID="{82749BB6-16D6-45F4-9FDF-E490424125E3}" presName="node" presStyleLbl="node1" presStyleIdx="1" presStyleCnt="12">
        <dgm:presLayoutVars>
          <dgm:bulletEnabled val="1"/>
        </dgm:presLayoutVars>
      </dgm:prSet>
      <dgm:spPr/>
      <dgm:t>
        <a:bodyPr/>
        <a:lstStyle/>
        <a:p>
          <a:endParaRPr lang="en-CA"/>
        </a:p>
      </dgm:t>
    </dgm:pt>
    <dgm:pt modelId="{8D825B47-B7F4-4168-80DC-D063C75E0C3B}" type="pres">
      <dgm:prSet presAssocID="{900DA5F9-B7B3-4586-8B21-43ECAF089170}" presName="sibTrans" presStyleCnt="0"/>
      <dgm:spPr/>
    </dgm:pt>
    <dgm:pt modelId="{65AD93B6-479B-4A79-A7FD-E070CED0FCBF}" type="pres">
      <dgm:prSet presAssocID="{139B16D4-9215-43B0-B0EB-D88C43B0D5DC}" presName="node" presStyleLbl="node1" presStyleIdx="2" presStyleCnt="12">
        <dgm:presLayoutVars>
          <dgm:bulletEnabled val="1"/>
        </dgm:presLayoutVars>
      </dgm:prSet>
      <dgm:spPr/>
      <dgm:t>
        <a:bodyPr/>
        <a:lstStyle/>
        <a:p>
          <a:endParaRPr lang="en-CA"/>
        </a:p>
      </dgm:t>
    </dgm:pt>
    <dgm:pt modelId="{C92580AC-6DE9-438C-9A2A-77B321068555}" type="pres">
      <dgm:prSet presAssocID="{93A8B3B2-5186-486A-A96A-22599AF636AA}" presName="sibTrans" presStyleCnt="0"/>
      <dgm:spPr/>
    </dgm:pt>
    <dgm:pt modelId="{C04C8CB6-90DC-4296-906A-E75A76F4207A}" type="pres">
      <dgm:prSet presAssocID="{F4669943-0094-461B-8BA4-FD954854A963}" presName="node" presStyleLbl="node1" presStyleIdx="3" presStyleCnt="12">
        <dgm:presLayoutVars>
          <dgm:bulletEnabled val="1"/>
        </dgm:presLayoutVars>
      </dgm:prSet>
      <dgm:spPr/>
      <dgm:t>
        <a:bodyPr/>
        <a:lstStyle/>
        <a:p>
          <a:endParaRPr lang="en-CA"/>
        </a:p>
      </dgm:t>
    </dgm:pt>
    <dgm:pt modelId="{91898B5B-25E2-4849-96B6-285A7EBC46DD}" type="pres">
      <dgm:prSet presAssocID="{77C7EB22-EF17-4F2C-99D5-C6FC246BED7A}" presName="sibTrans" presStyleCnt="0"/>
      <dgm:spPr/>
    </dgm:pt>
    <dgm:pt modelId="{8EF08C8F-B191-49CE-ACCA-13543A7A9B71}" type="pres">
      <dgm:prSet presAssocID="{DA222675-2F7E-46CC-80F0-759673CBC9CE}" presName="node" presStyleLbl="node1" presStyleIdx="4" presStyleCnt="12">
        <dgm:presLayoutVars>
          <dgm:bulletEnabled val="1"/>
        </dgm:presLayoutVars>
      </dgm:prSet>
      <dgm:spPr/>
      <dgm:t>
        <a:bodyPr/>
        <a:lstStyle/>
        <a:p>
          <a:endParaRPr lang="en-CA"/>
        </a:p>
      </dgm:t>
    </dgm:pt>
    <dgm:pt modelId="{8CDBBBC5-0AB6-4820-A653-C62807B271B6}" type="pres">
      <dgm:prSet presAssocID="{909CC270-A0E2-45C1-A484-956690692914}" presName="sibTrans" presStyleCnt="0"/>
      <dgm:spPr/>
    </dgm:pt>
    <dgm:pt modelId="{1D782190-8C83-40C8-9BDF-8916AEAB19CA}" type="pres">
      <dgm:prSet presAssocID="{D18BE41B-4CDF-4EAE-841A-279DF0ED123B}" presName="node" presStyleLbl="node1" presStyleIdx="5" presStyleCnt="12">
        <dgm:presLayoutVars>
          <dgm:bulletEnabled val="1"/>
        </dgm:presLayoutVars>
      </dgm:prSet>
      <dgm:spPr/>
      <dgm:t>
        <a:bodyPr/>
        <a:lstStyle/>
        <a:p>
          <a:endParaRPr lang="en-CA"/>
        </a:p>
      </dgm:t>
    </dgm:pt>
    <dgm:pt modelId="{C2D73A18-7535-41D7-A03E-88BA10441B25}" type="pres">
      <dgm:prSet presAssocID="{2D0894CA-6D04-44BB-A25E-356AC3162AE7}" presName="sibTrans" presStyleCnt="0"/>
      <dgm:spPr/>
    </dgm:pt>
    <dgm:pt modelId="{92C3F557-77A6-479E-942C-FEFA61E6E780}" type="pres">
      <dgm:prSet presAssocID="{108E392B-51DE-466C-8776-0E22392248DE}" presName="node" presStyleLbl="node1" presStyleIdx="6" presStyleCnt="12">
        <dgm:presLayoutVars>
          <dgm:bulletEnabled val="1"/>
        </dgm:presLayoutVars>
      </dgm:prSet>
      <dgm:spPr/>
      <dgm:t>
        <a:bodyPr/>
        <a:lstStyle/>
        <a:p>
          <a:endParaRPr lang="en-CA"/>
        </a:p>
      </dgm:t>
    </dgm:pt>
    <dgm:pt modelId="{2E4BD753-6551-4568-B517-34CD24E86853}" type="pres">
      <dgm:prSet presAssocID="{7EC69712-D80B-4ECC-98B6-C677A517262B}" presName="sibTrans" presStyleCnt="0"/>
      <dgm:spPr/>
    </dgm:pt>
    <dgm:pt modelId="{02C41CA2-88C2-4F46-9FBD-D031741A7F67}" type="pres">
      <dgm:prSet presAssocID="{A90553DC-7F82-4576-84AD-70099529EB7D}" presName="node" presStyleLbl="node1" presStyleIdx="7" presStyleCnt="12">
        <dgm:presLayoutVars>
          <dgm:bulletEnabled val="1"/>
        </dgm:presLayoutVars>
      </dgm:prSet>
      <dgm:spPr/>
      <dgm:t>
        <a:bodyPr/>
        <a:lstStyle/>
        <a:p>
          <a:endParaRPr lang="en-CA"/>
        </a:p>
      </dgm:t>
    </dgm:pt>
    <dgm:pt modelId="{AC8B8EF5-15B1-4D56-85BF-7989B94C4860}" type="pres">
      <dgm:prSet presAssocID="{59211474-5083-4DAC-9AC2-9F9CD3231A46}" presName="sibTrans" presStyleCnt="0"/>
      <dgm:spPr/>
    </dgm:pt>
    <dgm:pt modelId="{0E5D01B9-9C13-445B-AC6F-36B3E31AE4B9}" type="pres">
      <dgm:prSet presAssocID="{92E771C3-F9F5-4FD7-A79F-144D7FFE23FA}" presName="node" presStyleLbl="node1" presStyleIdx="8" presStyleCnt="12">
        <dgm:presLayoutVars>
          <dgm:bulletEnabled val="1"/>
        </dgm:presLayoutVars>
      </dgm:prSet>
      <dgm:spPr/>
      <dgm:t>
        <a:bodyPr/>
        <a:lstStyle/>
        <a:p>
          <a:endParaRPr lang="en-CA"/>
        </a:p>
      </dgm:t>
    </dgm:pt>
    <dgm:pt modelId="{21E35D2A-0F9F-4A11-B207-4552F2EE77AD}" type="pres">
      <dgm:prSet presAssocID="{189B29EE-ECF9-4B5D-878A-9B2BA95225BD}" presName="sibTrans" presStyleCnt="0"/>
      <dgm:spPr/>
    </dgm:pt>
    <dgm:pt modelId="{1F680B67-36AC-4CBE-8064-9E3A0CDFF7D3}" type="pres">
      <dgm:prSet presAssocID="{3FFC1DF8-1748-4176-863F-8658851806C4}" presName="node" presStyleLbl="node1" presStyleIdx="9" presStyleCnt="12">
        <dgm:presLayoutVars>
          <dgm:bulletEnabled val="1"/>
        </dgm:presLayoutVars>
      </dgm:prSet>
      <dgm:spPr/>
      <dgm:t>
        <a:bodyPr/>
        <a:lstStyle/>
        <a:p>
          <a:endParaRPr lang="en-CA"/>
        </a:p>
      </dgm:t>
    </dgm:pt>
    <dgm:pt modelId="{85528C8E-F819-4B7B-A85F-DE73680FD3B5}" type="pres">
      <dgm:prSet presAssocID="{04F205E8-63A9-4A94-9D48-7A4E6862F8E4}" presName="sibTrans" presStyleCnt="0"/>
      <dgm:spPr/>
    </dgm:pt>
    <dgm:pt modelId="{60149AA0-0932-41E2-B898-A97FC5078BC6}" type="pres">
      <dgm:prSet presAssocID="{8F29ACF0-8DF8-4392-907D-60E257651CA9}" presName="node" presStyleLbl="node1" presStyleIdx="10" presStyleCnt="12">
        <dgm:presLayoutVars>
          <dgm:bulletEnabled val="1"/>
        </dgm:presLayoutVars>
      </dgm:prSet>
      <dgm:spPr/>
      <dgm:t>
        <a:bodyPr/>
        <a:lstStyle/>
        <a:p>
          <a:endParaRPr lang="en-CA"/>
        </a:p>
      </dgm:t>
    </dgm:pt>
    <dgm:pt modelId="{5F28072B-7513-48CA-8DA0-DE5626614AD3}" type="pres">
      <dgm:prSet presAssocID="{FC936DF6-00E3-447E-B798-6B39B6E8EA8D}" presName="sibTrans" presStyleCnt="0"/>
      <dgm:spPr/>
    </dgm:pt>
    <dgm:pt modelId="{A56BD247-6A35-4041-AF29-5B6BDD318DAA}" type="pres">
      <dgm:prSet presAssocID="{F1BA6F4A-E350-4FBB-A502-2DD2FB392E2B}" presName="node" presStyleLbl="node1" presStyleIdx="11" presStyleCnt="12">
        <dgm:presLayoutVars>
          <dgm:bulletEnabled val="1"/>
        </dgm:presLayoutVars>
      </dgm:prSet>
      <dgm:spPr/>
      <dgm:t>
        <a:bodyPr/>
        <a:lstStyle/>
        <a:p>
          <a:endParaRPr lang="en-CA"/>
        </a:p>
      </dgm:t>
    </dgm:pt>
  </dgm:ptLst>
  <dgm:cxnLst>
    <dgm:cxn modelId="{36012948-09BD-438A-9582-F38C7CEE39B7}" type="presOf" srcId="{DA222675-2F7E-46CC-80F0-759673CBC9CE}" destId="{8EF08C8F-B191-49CE-ACCA-13543A7A9B71}" srcOrd="0" destOrd="0" presId="urn:microsoft.com/office/officeart/2005/8/layout/default"/>
    <dgm:cxn modelId="{A545171B-4526-4B2B-8463-9087C5FD3EAA}" type="presOf" srcId="{D18BE41B-4CDF-4EAE-841A-279DF0ED123B}" destId="{1D782190-8C83-40C8-9BDF-8916AEAB19CA}" srcOrd="0" destOrd="0" presId="urn:microsoft.com/office/officeart/2005/8/layout/default"/>
    <dgm:cxn modelId="{8805314B-C021-43EA-B863-EDDB0D58CCE0}" type="presOf" srcId="{139B16D4-9215-43B0-B0EB-D88C43B0D5DC}" destId="{65AD93B6-479B-4A79-A7FD-E070CED0FCBF}" srcOrd="0" destOrd="0" presId="urn:microsoft.com/office/officeart/2005/8/layout/default"/>
    <dgm:cxn modelId="{0D5465C1-22CF-4F3C-972B-2128CB84CA0F}" srcId="{0BF0B15E-7DFD-411C-9290-93A76678A0A6}" destId="{108E392B-51DE-466C-8776-0E22392248DE}" srcOrd="6" destOrd="0" parTransId="{89BB4E55-35B9-4D08-B12B-730130EB4F64}" sibTransId="{7EC69712-D80B-4ECC-98B6-C677A517262B}"/>
    <dgm:cxn modelId="{2DE2D2FD-52FB-4862-8BD7-9D00EFF8772E}" type="presOf" srcId="{0BF0B15E-7DFD-411C-9290-93A76678A0A6}" destId="{FE3E7003-0744-4630-A8CE-4CF799D3F4F3}" srcOrd="0" destOrd="0" presId="urn:microsoft.com/office/officeart/2005/8/layout/default"/>
    <dgm:cxn modelId="{47129BF7-A0E9-4E5D-91C2-64B0F32A169D}" type="presOf" srcId="{3FFC1DF8-1748-4176-863F-8658851806C4}" destId="{1F680B67-36AC-4CBE-8064-9E3A0CDFF7D3}" srcOrd="0" destOrd="0" presId="urn:microsoft.com/office/officeart/2005/8/layout/default"/>
    <dgm:cxn modelId="{A7E7F56E-2094-4213-8C66-C726D29752CB}" srcId="{0BF0B15E-7DFD-411C-9290-93A76678A0A6}" destId="{3FFC1DF8-1748-4176-863F-8658851806C4}" srcOrd="9" destOrd="0" parTransId="{B0C2EB2A-0398-4C1B-9073-BD200BB1558B}" sibTransId="{04F205E8-63A9-4A94-9D48-7A4E6862F8E4}"/>
    <dgm:cxn modelId="{C0CF7108-EFC6-4CF5-A904-3A4592415A30}" type="presOf" srcId="{82749BB6-16D6-45F4-9FDF-E490424125E3}" destId="{17E6C9F1-5FC4-4FB6-B23E-6DBDBC528CBD}" srcOrd="0" destOrd="0" presId="urn:microsoft.com/office/officeart/2005/8/layout/default"/>
    <dgm:cxn modelId="{02D6407F-6BAB-4D0C-B88E-7C308651FF79}" type="presOf" srcId="{F1BA6F4A-E350-4FBB-A502-2DD2FB392E2B}" destId="{A56BD247-6A35-4041-AF29-5B6BDD318DAA}" srcOrd="0" destOrd="0" presId="urn:microsoft.com/office/officeart/2005/8/layout/default"/>
    <dgm:cxn modelId="{D6C5C9EF-625D-4C08-98E9-F9D7E905BC39}" type="presOf" srcId="{F4669943-0094-461B-8BA4-FD954854A963}" destId="{C04C8CB6-90DC-4296-906A-E75A76F4207A}" srcOrd="0" destOrd="0" presId="urn:microsoft.com/office/officeart/2005/8/layout/default"/>
    <dgm:cxn modelId="{E1FB4430-F7A4-4B87-AD92-F17B2679EC5A}" srcId="{0BF0B15E-7DFD-411C-9290-93A76678A0A6}" destId="{92E771C3-F9F5-4FD7-A79F-144D7FFE23FA}" srcOrd="8" destOrd="0" parTransId="{7BB47EA5-CD96-4F7D-9AAE-2BF1012AB154}" sibTransId="{189B29EE-ECF9-4B5D-878A-9B2BA95225BD}"/>
    <dgm:cxn modelId="{C1517E3F-1106-44A7-AD60-6F0E9256F71D}" srcId="{0BF0B15E-7DFD-411C-9290-93A76678A0A6}" destId="{DA222675-2F7E-46CC-80F0-759673CBC9CE}" srcOrd="4" destOrd="0" parTransId="{6EBD9B2D-AB19-4582-A829-33C85DE7A80D}" sibTransId="{909CC270-A0E2-45C1-A484-956690692914}"/>
    <dgm:cxn modelId="{837ED429-53EE-4AB0-A77D-A574FA47B82C}" srcId="{0BF0B15E-7DFD-411C-9290-93A76678A0A6}" destId="{82749BB6-16D6-45F4-9FDF-E490424125E3}" srcOrd="1" destOrd="0" parTransId="{0E70311D-9962-4425-9882-59F3A28643D2}" sibTransId="{900DA5F9-B7B3-4586-8B21-43ECAF089170}"/>
    <dgm:cxn modelId="{3A770EAE-0E7B-40AB-924E-11B0862D5699}" srcId="{0BF0B15E-7DFD-411C-9290-93A76678A0A6}" destId="{139B16D4-9215-43B0-B0EB-D88C43B0D5DC}" srcOrd="2" destOrd="0" parTransId="{9198239C-2752-4B05-97F7-B27BDF4D2501}" sibTransId="{93A8B3B2-5186-486A-A96A-22599AF636AA}"/>
    <dgm:cxn modelId="{6D041717-9F9E-49EE-9FEA-51A1EF16BBA3}" type="presOf" srcId="{A90553DC-7F82-4576-84AD-70099529EB7D}" destId="{02C41CA2-88C2-4F46-9FBD-D031741A7F67}" srcOrd="0" destOrd="0" presId="urn:microsoft.com/office/officeart/2005/8/layout/default"/>
    <dgm:cxn modelId="{7C8A258A-0DA0-47B9-B388-D4E574F58C12}" type="presOf" srcId="{92E771C3-F9F5-4FD7-A79F-144D7FFE23FA}" destId="{0E5D01B9-9C13-445B-AC6F-36B3E31AE4B9}" srcOrd="0" destOrd="0" presId="urn:microsoft.com/office/officeart/2005/8/layout/default"/>
    <dgm:cxn modelId="{B6C0AC6E-77F9-4334-AD5A-DAFB5154CDE4}" type="presOf" srcId="{108E392B-51DE-466C-8776-0E22392248DE}" destId="{92C3F557-77A6-479E-942C-FEFA61E6E780}" srcOrd="0" destOrd="0" presId="urn:microsoft.com/office/officeart/2005/8/layout/default"/>
    <dgm:cxn modelId="{555E42DF-1F2B-438B-87DB-FC966328ACC0}" srcId="{0BF0B15E-7DFD-411C-9290-93A76678A0A6}" destId="{F4669943-0094-461B-8BA4-FD954854A963}" srcOrd="3" destOrd="0" parTransId="{A9D74F5B-758C-46DF-97F9-4E6607F10210}" sibTransId="{77C7EB22-EF17-4F2C-99D5-C6FC246BED7A}"/>
    <dgm:cxn modelId="{3D98591D-291B-4F07-916D-92BA096159FD}" type="presOf" srcId="{8F29ACF0-8DF8-4392-907D-60E257651CA9}" destId="{60149AA0-0932-41E2-B898-A97FC5078BC6}" srcOrd="0" destOrd="0" presId="urn:microsoft.com/office/officeart/2005/8/layout/default"/>
    <dgm:cxn modelId="{558C4685-5B9E-4F8F-A173-D8F15FB0E62A}" srcId="{0BF0B15E-7DFD-411C-9290-93A76678A0A6}" destId="{F1BA6F4A-E350-4FBB-A502-2DD2FB392E2B}" srcOrd="11" destOrd="0" parTransId="{2FDDA9C9-1D66-49B1-AF52-1A73774A5EC5}" sibTransId="{411D7208-C1DD-487D-8A38-F56D66E4C742}"/>
    <dgm:cxn modelId="{1079ECF9-7522-438E-8AD1-BE93E802C6AA}" srcId="{0BF0B15E-7DFD-411C-9290-93A76678A0A6}" destId="{358F2A56-AC01-4C57-9F21-27EA86DBC3B3}" srcOrd="0" destOrd="0" parTransId="{E6DCA1D4-55A8-45A6-80D0-D0C5A05E98BD}" sibTransId="{91E14F99-008B-4F39-A232-529F50633BDF}"/>
    <dgm:cxn modelId="{8FFF14D0-DA0F-4261-BABD-859A141B0D15}" srcId="{0BF0B15E-7DFD-411C-9290-93A76678A0A6}" destId="{D18BE41B-4CDF-4EAE-841A-279DF0ED123B}" srcOrd="5" destOrd="0" parTransId="{5840B12B-CA80-4AAE-8A4C-0D18CC2C1F71}" sibTransId="{2D0894CA-6D04-44BB-A25E-356AC3162AE7}"/>
    <dgm:cxn modelId="{3D9BB65B-CB5F-47C3-82A5-B02DD99E99B5}" srcId="{0BF0B15E-7DFD-411C-9290-93A76678A0A6}" destId="{A90553DC-7F82-4576-84AD-70099529EB7D}" srcOrd="7" destOrd="0" parTransId="{E9C7EDAD-E1B2-4340-8B43-7C0A055E2E43}" sibTransId="{59211474-5083-4DAC-9AC2-9F9CD3231A46}"/>
    <dgm:cxn modelId="{60C4F893-3A22-44CD-A9A5-EA3A4BD000B0}" srcId="{0BF0B15E-7DFD-411C-9290-93A76678A0A6}" destId="{8F29ACF0-8DF8-4392-907D-60E257651CA9}" srcOrd="10" destOrd="0" parTransId="{BB40D3B5-F620-425B-8F47-BF370FBCFED9}" sibTransId="{FC936DF6-00E3-447E-B798-6B39B6E8EA8D}"/>
    <dgm:cxn modelId="{DE0684F4-73E2-4AD4-9AB8-7157B9B44DC6}" type="presOf" srcId="{358F2A56-AC01-4C57-9F21-27EA86DBC3B3}" destId="{CCAE834B-0B3C-4731-93F7-920598D3C7C2}" srcOrd="0" destOrd="0" presId="urn:microsoft.com/office/officeart/2005/8/layout/default"/>
    <dgm:cxn modelId="{7CD2BB86-94E9-43AE-A570-77BDC0945A38}" type="presParOf" srcId="{FE3E7003-0744-4630-A8CE-4CF799D3F4F3}" destId="{CCAE834B-0B3C-4731-93F7-920598D3C7C2}" srcOrd="0" destOrd="0" presId="urn:microsoft.com/office/officeart/2005/8/layout/default"/>
    <dgm:cxn modelId="{72F62668-C118-474B-8D0F-48112AF994E5}" type="presParOf" srcId="{FE3E7003-0744-4630-A8CE-4CF799D3F4F3}" destId="{54805833-5747-4D98-BB72-29972DF52B3D}" srcOrd="1" destOrd="0" presId="urn:microsoft.com/office/officeart/2005/8/layout/default"/>
    <dgm:cxn modelId="{438B4434-2345-43F5-8394-455D5D1F9EBE}" type="presParOf" srcId="{FE3E7003-0744-4630-A8CE-4CF799D3F4F3}" destId="{17E6C9F1-5FC4-4FB6-B23E-6DBDBC528CBD}" srcOrd="2" destOrd="0" presId="urn:microsoft.com/office/officeart/2005/8/layout/default"/>
    <dgm:cxn modelId="{DFA3B1E1-4E72-4F80-B67F-795FF28DAE66}" type="presParOf" srcId="{FE3E7003-0744-4630-A8CE-4CF799D3F4F3}" destId="{8D825B47-B7F4-4168-80DC-D063C75E0C3B}" srcOrd="3" destOrd="0" presId="urn:microsoft.com/office/officeart/2005/8/layout/default"/>
    <dgm:cxn modelId="{39F03BFD-CDEA-4953-A0A1-39CDA3105266}" type="presParOf" srcId="{FE3E7003-0744-4630-A8CE-4CF799D3F4F3}" destId="{65AD93B6-479B-4A79-A7FD-E070CED0FCBF}" srcOrd="4" destOrd="0" presId="urn:microsoft.com/office/officeart/2005/8/layout/default"/>
    <dgm:cxn modelId="{3A41838C-A525-4B61-8311-26D29C7B68EE}" type="presParOf" srcId="{FE3E7003-0744-4630-A8CE-4CF799D3F4F3}" destId="{C92580AC-6DE9-438C-9A2A-77B321068555}" srcOrd="5" destOrd="0" presId="urn:microsoft.com/office/officeart/2005/8/layout/default"/>
    <dgm:cxn modelId="{D260CDB3-A596-41B9-95B2-25AC88F28063}" type="presParOf" srcId="{FE3E7003-0744-4630-A8CE-4CF799D3F4F3}" destId="{C04C8CB6-90DC-4296-906A-E75A76F4207A}" srcOrd="6" destOrd="0" presId="urn:microsoft.com/office/officeart/2005/8/layout/default"/>
    <dgm:cxn modelId="{7D93CF35-E64C-4A1E-8E52-FE0D0629641A}" type="presParOf" srcId="{FE3E7003-0744-4630-A8CE-4CF799D3F4F3}" destId="{91898B5B-25E2-4849-96B6-285A7EBC46DD}" srcOrd="7" destOrd="0" presId="urn:microsoft.com/office/officeart/2005/8/layout/default"/>
    <dgm:cxn modelId="{5E063554-E15E-408E-97F9-E1E326CF6E5B}" type="presParOf" srcId="{FE3E7003-0744-4630-A8CE-4CF799D3F4F3}" destId="{8EF08C8F-B191-49CE-ACCA-13543A7A9B71}" srcOrd="8" destOrd="0" presId="urn:microsoft.com/office/officeart/2005/8/layout/default"/>
    <dgm:cxn modelId="{D52903F9-25F8-4D7F-AFB8-CF590CB8C657}" type="presParOf" srcId="{FE3E7003-0744-4630-A8CE-4CF799D3F4F3}" destId="{8CDBBBC5-0AB6-4820-A653-C62807B271B6}" srcOrd="9" destOrd="0" presId="urn:microsoft.com/office/officeart/2005/8/layout/default"/>
    <dgm:cxn modelId="{9F9AE6B2-1356-4184-909E-9185A65FFE28}" type="presParOf" srcId="{FE3E7003-0744-4630-A8CE-4CF799D3F4F3}" destId="{1D782190-8C83-40C8-9BDF-8916AEAB19CA}" srcOrd="10" destOrd="0" presId="urn:microsoft.com/office/officeart/2005/8/layout/default"/>
    <dgm:cxn modelId="{FD56F395-25FC-4A37-B422-30E2A81A1DB1}" type="presParOf" srcId="{FE3E7003-0744-4630-A8CE-4CF799D3F4F3}" destId="{C2D73A18-7535-41D7-A03E-88BA10441B25}" srcOrd="11" destOrd="0" presId="urn:microsoft.com/office/officeart/2005/8/layout/default"/>
    <dgm:cxn modelId="{F2576F15-D8BA-4B3A-AF25-E2455620449A}" type="presParOf" srcId="{FE3E7003-0744-4630-A8CE-4CF799D3F4F3}" destId="{92C3F557-77A6-479E-942C-FEFA61E6E780}" srcOrd="12" destOrd="0" presId="urn:microsoft.com/office/officeart/2005/8/layout/default"/>
    <dgm:cxn modelId="{C2666D08-04E6-4B11-9422-80280437CA7A}" type="presParOf" srcId="{FE3E7003-0744-4630-A8CE-4CF799D3F4F3}" destId="{2E4BD753-6551-4568-B517-34CD24E86853}" srcOrd="13" destOrd="0" presId="urn:microsoft.com/office/officeart/2005/8/layout/default"/>
    <dgm:cxn modelId="{F896DBF3-BCFB-43FF-BCF6-805E5475EB27}" type="presParOf" srcId="{FE3E7003-0744-4630-A8CE-4CF799D3F4F3}" destId="{02C41CA2-88C2-4F46-9FBD-D031741A7F67}" srcOrd="14" destOrd="0" presId="urn:microsoft.com/office/officeart/2005/8/layout/default"/>
    <dgm:cxn modelId="{BCCD3F2B-6DE1-4746-8AEE-1D355C0496AC}" type="presParOf" srcId="{FE3E7003-0744-4630-A8CE-4CF799D3F4F3}" destId="{AC8B8EF5-15B1-4D56-85BF-7989B94C4860}" srcOrd="15" destOrd="0" presId="urn:microsoft.com/office/officeart/2005/8/layout/default"/>
    <dgm:cxn modelId="{B60DF0AF-72E7-4CB5-8AA4-F59A18A1C845}" type="presParOf" srcId="{FE3E7003-0744-4630-A8CE-4CF799D3F4F3}" destId="{0E5D01B9-9C13-445B-AC6F-36B3E31AE4B9}" srcOrd="16" destOrd="0" presId="urn:microsoft.com/office/officeart/2005/8/layout/default"/>
    <dgm:cxn modelId="{D7ECF574-E651-4C5C-B704-A6DD65C56D73}" type="presParOf" srcId="{FE3E7003-0744-4630-A8CE-4CF799D3F4F3}" destId="{21E35D2A-0F9F-4A11-B207-4552F2EE77AD}" srcOrd="17" destOrd="0" presId="urn:microsoft.com/office/officeart/2005/8/layout/default"/>
    <dgm:cxn modelId="{22AD7E6F-E340-462F-A547-D92464B2A8E4}" type="presParOf" srcId="{FE3E7003-0744-4630-A8CE-4CF799D3F4F3}" destId="{1F680B67-36AC-4CBE-8064-9E3A0CDFF7D3}" srcOrd="18" destOrd="0" presId="urn:microsoft.com/office/officeart/2005/8/layout/default"/>
    <dgm:cxn modelId="{0044BBC5-098B-4D93-9AFF-4888DC0AC1F1}" type="presParOf" srcId="{FE3E7003-0744-4630-A8CE-4CF799D3F4F3}" destId="{85528C8E-F819-4B7B-A85F-DE73680FD3B5}" srcOrd="19" destOrd="0" presId="urn:microsoft.com/office/officeart/2005/8/layout/default"/>
    <dgm:cxn modelId="{D5330CEC-9B37-4194-8ED6-877732FD4A83}" type="presParOf" srcId="{FE3E7003-0744-4630-A8CE-4CF799D3F4F3}" destId="{60149AA0-0932-41E2-B898-A97FC5078BC6}" srcOrd="20" destOrd="0" presId="urn:microsoft.com/office/officeart/2005/8/layout/default"/>
    <dgm:cxn modelId="{3431FB7B-A8B2-4F14-A644-B4D77902147D}" type="presParOf" srcId="{FE3E7003-0744-4630-A8CE-4CF799D3F4F3}" destId="{5F28072B-7513-48CA-8DA0-DE5626614AD3}" srcOrd="21" destOrd="0" presId="urn:microsoft.com/office/officeart/2005/8/layout/default"/>
    <dgm:cxn modelId="{DD0E6B82-735F-4747-98A6-B9572AD5F18E}" type="presParOf" srcId="{FE3E7003-0744-4630-A8CE-4CF799D3F4F3}" destId="{A56BD247-6A35-4041-AF29-5B6BDD318DAA}"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ADADCB-E406-449E-841E-7A34BC4D1B17}"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1F9BCFE-392E-4AD1-B051-4C572FCF6A6A}">
      <dgm:prSet custT="1"/>
      <dgm:spPr/>
      <dgm:t>
        <a:bodyPr/>
        <a:lstStyle/>
        <a:p>
          <a:r>
            <a:rPr lang="en-US" sz="1400" dirty="0"/>
            <a:t>ELTs transmits a digital signal on 406 </a:t>
          </a:r>
          <a:r>
            <a:rPr lang="en-US" sz="1400" dirty="0" err="1"/>
            <a:t>MHz.</a:t>
          </a:r>
          <a:r>
            <a:rPr lang="en-US" sz="1400" dirty="0"/>
            <a:t> A 406 MHz beacon is uniquely coded and therefore identifiable to the aircraft in which it is installed. It transmits bout half a second every 55 seconds. A 121.5 MHz beacon transmits continuously. </a:t>
          </a:r>
        </a:p>
      </dgm:t>
    </dgm:pt>
    <dgm:pt modelId="{9E84B0CC-CF74-4C3B-BFAB-6202D83F1077}" type="parTrans" cxnId="{2B213A9E-FD33-4AD1-8000-A29C118DF49C}">
      <dgm:prSet/>
      <dgm:spPr/>
      <dgm:t>
        <a:bodyPr/>
        <a:lstStyle/>
        <a:p>
          <a:endParaRPr lang="en-US"/>
        </a:p>
      </dgm:t>
    </dgm:pt>
    <dgm:pt modelId="{6E1B65AD-299C-4D55-A25F-4F425ABE262D}" type="sibTrans" cxnId="{2B213A9E-FD33-4AD1-8000-A29C118DF49C}">
      <dgm:prSet/>
      <dgm:spPr/>
      <dgm:t>
        <a:bodyPr/>
        <a:lstStyle/>
        <a:p>
          <a:endParaRPr lang="en-US"/>
        </a:p>
      </dgm:t>
    </dgm:pt>
    <dgm:pt modelId="{D2601078-9200-4AA9-8368-ECA95A622137}">
      <dgm:prSet custT="1"/>
      <dgm:spPr/>
      <dgm:t>
        <a:bodyPr/>
        <a:lstStyle/>
        <a:p>
          <a:r>
            <a:rPr lang="en-US" sz="1400" dirty="0"/>
            <a:t>The ELTs in use in general aviation aircraft contain a crash activation sensor (G-switch) which is designed to detect abnormal deceleration characteristics of a crash and automatically activate the transmitter. They are constructed to survive that crash and to transmit a signal for at least 48 hours at a wide range of ambient temperatures. The ELT is activated if subjected to a force of 5 G’s to 7 G’s for 11 milliseconds. </a:t>
          </a:r>
        </a:p>
      </dgm:t>
    </dgm:pt>
    <dgm:pt modelId="{8EA39218-D8CC-495F-920E-219386FE62CF}" type="parTrans" cxnId="{C112AF9E-027D-401F-8E27-78A820C949F7}">
      <dgm:prSet/>
      <dgm:spPr/>
      <dgm:t>
        <a:bodyPr/>
        <a:lstStyle/>
        <a:p>
          <a:endParaRPr lang="en-US"/>
        </a:p>
      </dgm:t>
    </dgm:pt>
    <dgm:pt modelId="{1E68E8F3-A693-40B2-AB13-90AC955ED18D}" type="sibTrans" cxnId="{C112AF9E-027D-401F-8E27-78A820C949F7}">
      <dgm:prSet/>
      <dgm:spPr/>
      <dgm:t>
        <a:bodyPr/>
        <a:lstStyle/>
        <a:p>
          <a:endParaRPr lang="en-US"/>
        </a:p>
      </dgm:t>
    </dgm:pt>
    <dgm:pt modelId="{D1EF3D5E-5E90-48EC-AECF-06CA8C5D50E1}">
      <dgm:prSet custT="1"/>
      <dgm:spPr/>
      <dgm:t>
        <a:bodyPr/>
        <a:lstStyle/>
        <a:p>
          <a:r>
            <a:rPr lang="en-US" sz="1400" dirty="0"/>
            <a:t>Aircrafts except from having ELTs are those that operate only within 25 miles of their home airport. </a:t>
          </a:r>
        </a:p>
      </dgm:t>
    </dgm:pt>
    <dgm:pt modelId="{E9F7F956-153A-49CB-8D93-C1CBD03BCA17}" type="parTrans" cxnId="{CAAAB882-BD06-4904-AF96-D18F7F4BCF5F}">
      <dgm:prSet/>
      <dgm:spPr/>
      <dgm:t>
        <a:bodyPr/>
        <a:lstStyle/>
        <a:p>
          <a:endParaRPr lang="en-US"/>
        </a:p>
      </dgm:t>
    </dgm:pt>
    <dgm:pt modelId="{AC059B4B-4E06-4684-8F32-151DAB20398F}" type="sibTrans" cxnId="{CAAAB882-BD06-4904-AF96-D18F7F4BCF5F}">
      <dgm:prSet/>
      <dgm:spPr/>
      <dgm:t>
        <a:bodyPr/>
        <a:lstStyle/>
        <a:p>
          <a:endParaRPr lang="en-US"/>
        </a:p>
      </dgm:t>
    </dgm:pt>
    <dgm:pt modelId="{9EE44213-F45D-49E6-B0C8-CE188E012943}">
      <dgm:prSet custT="1"/>
      <dgm:spPr/>
      <dgm:t>
        <a:bodyPr/>
        <a:lstStyle/>
        <a:p>
          <a:r>
            <a:rPr lang="en-US" sz="1400" dirty="0"/>
            <a:t>A system of orbiting geostationary satellites is used to detect and locate ELT signals.  </a:t>
          </a:r>
        </a:p>
      </dgm:t>
    </dgm:pt>
    <dgm:pt modelId="{640C95BB-8D7E-4695-86E0-676DCD214CD4}" type="parTrans" cxnId="{A6D5B083-A35B-4F2B-AF11-C0B10F0A3855}">
      <dgm:prSet/>
      <dgm:spPr/>
      <dgm:t>
        <a:bodyPr/>
        <a:lstStyle/>
        <a:p>
          <a:endParaRPr lang="en-US"/>
        </a:p>
      </dgm:t>
    </dgm:pt>
    <dgm:pt modelId="{BDBB7F7F-6BD4-41C0-A73E-67DBDA2680CD}" type="sibTrans" cxnId="{A6D5B083-A35B-4F2B-AF11-C0B10F0A3855}">
      <dgm:prSet/>
      <dgm:spPr/>
      <dgm:t>
        <a:bodyPr/>
        <a:lstStyle/>
        <a:p>
          <a:endParaRPr lang="en-US"/>
        </a:p>
      </dgm:t>
    </dgm:pt>
    <dgm:pt modelId="{7A236CD3-E106-4903-B422-3B2E3984E75C}">
      <dgm:prSet custT="1"/>
      <dgm:spPr/>
      <dgm:t>
        <a:bodyPr/>
        <a:lstStyle/>
        <a:p>
          <a:r>
            <a:rPr lang="en-US" sz="1400" dirty="0"/>
            <a:t>406 MHz beacons have a superior performance capabilities over 121.5 MHz transmitters. They transmit a stronger signal, are more accurate, verifiable and traceable. They provide global coverage, where 121.5 MHz units provide regional coverage.</a:t>
          </a:r>
        </a:p>
      </dgm:t>
    </dgm:pt>
    <dgm:pt modelId="{BF8CAF31-20EA-49E3-8222-9EF3AD18B2B4}" type="parTrans" cxnId="{CE0BBE23-BF44-48A0-9DE5-B9F691C3CF1E}">
      <dgm:prSet/>
      <dgm:spPr/>
      <dgm:t>
        <a:bodyPr/>
        <a:lstStyle/>
        <a:p>
          <a:endParaRPr lang="en-US"/>
        </a:p>
      </dgm:t>
    </dgm:pt>
    <dgm:pt modelId="{0FC677D3-DCEF-4736-A1DA-C3B6DC6BE091}" type="sibTrans" cxnId="{CE0BBE23-BF44-48A0-9DE5-B9F691C3CF1E}">
      <dgm:prSet/>
      <dgm:spPr/>
      <dgm:t>
        <a:bodyPr/>
        <a:lstStyle/>
        <a:p>
          <a:endParaRPr lang="en-US"/>
        </a:p>
      </dgm:t>
    </dgm:pt>
    <dgm:pt modelId="{106CF169-C316-414C-9249-08001A37848F}">
      <dgm:prSet custT="1"/>
      <dgm:spPr/>
      <dgm:t>
        <a:bodyPr/>
        <a:lstStyle/>
        <a:p>
          <a:r>
            <a:rPr lang="en-US" sz="1400" dirty="0"/>
            <a:t>ELT transmitter should be placed as high as possible on a level surface with no obstruction between it and the horizon. The antenna should be vertical. </a:t>
          </a:r>
        </a:p>
      </dgm:t>
    </dgm:pt>
    <dgm:pt modelId="{D03D3FC7-0588-4517-A54C-57F168D45520}" type="parTrans" cxnId="{2D59FEF3-0EC6-4317-B46A-3DEBF268C085}">
      <dgm:prSet/>
      <dgm:spPr/>
      <dgm:t>
        <a:bodyPr/>
        <a:lstStyle/>
        <a:p>
          <a:endParaRPr lang="en-US"/>
        </a:p>
      </dgm:t>
    </dgm:pt>
    <dgm:pt modelId="{BEAFC91C-48B4-4C5D-BFF1-942DF812A657}" type="sibTrans" cxnId="{2D59FEF3-0EC6-4317-B46A-3DEBF268C085}">
      <dgm:prSet/>
      <dgm:spPr/>
      <dgm:t>
        <a:bodyPr/>
        <a:lstStyle/>
        <a:p>
          <a:endParaRPr lang="en-US"/>
        </a:p>
      </dgm:t>
    </dgm:pt>
    <dgm:pt modelId="{44325BDC-54E7-435F-A5D3-02E16C9BE61C}" type="pres">
      <dgm:prSet presAssocID="{60ADADCB-E406-449E-841E-7A34BC4D1B17}" presName="root" presStyleCnt="0">
        <dgm:presLayoutVars>
          <dgm:dir/>
          <dgm:resizeHandles val="exact"/>
        </dgm:presLayoutVars>
      </dgm:prSet>
      <dgm:spPr/>
      <dgm:t>
        <a:bodyPr/>
        <a:lstStyle/>
        <a:p>
          <a:endParaRPr lang="en-CA"/>
        </a:p>
      </dgm:t>
    </dgm:pt>
    <dgm:pt modelId="{40829921-26C6-4390-A0B7-31F8B7734F3B}" type="pres">
      <dgm:prSet presAssocID="{81F9BCFE-392E-4AD1-B051-4C572FCF6A6A}" presName="compNode" presStyleCnt="0"/>
      <dgm:spPr/>
    </dgm:pt>
    <dgm:pt modelId="{F9527FEC-1907-4619-8045-0F76F4635D85}" type="pres">
      <dgm:prSet presAssocID="{81F9BCFE-392E-4AD1-B051-4C572FCF6A6A}" presName="iconRect" presStyleLbl="node1" presStyleIdx="0" presStyleCnt="6" custLinFactNeighborX="-62526" custLinFactNeighborY="-61460"/>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CA"/>
        </a:p>
      </dgm:t>
      <dgm:extLst>
        <a:ext uri="{E40237B7-FDA0-4F09-8148-C483321AD2D9}">
          <dgm14:cNvPr xmlns:dgm14="http://schemas.microsoft.com/office/drawing/2010/diagram" id="0" name="" descr="Checkmark"/>
        </a:ext>
      </dgm:extLst>
    </dgm:pt>
    <dgm:pt modelId="{FD1AF320-9CB3-40E7-9E73-3CB251A7FD57}" type="pres">
      <dgm:prSet presAssocID="{81F9BCFE-392E-4AD1-B051-4C572FCF6A6A}" presName="spaceRect" presStyleCnt="0"/>
      <dgm:spPr/>
    </dgm:pt>
    <dgm:pt modelId="{0672EFAE-237B-4FD6-8FF8-663CA6C7F121}" type="pres">
      <dgm:prSet presAssocID="{81F9BCFE-392E-4AD1-B051-4C572FCF6A6A}" presName="textRect" presStyleLbl="revTx" presStyleIdx="0" presStyleCnt="6" custScaleX="304134" custLinFactNeighborX="1544" custLinFactNeighborY="-53352">
        <dgm:presLayoutVars>
          <dgm:chMax val="1"/>
          <dgm:chPref val="1"/>
        </dgm:presLayoutVars>
      </dgm:prSet>
      <dgm:spPr/>
      <dgm:t>
        <a:bodyPr/>
        <a:lstStyle/>
        <a:p>
          <a:endParaRPr lang="en-CA"/>
        </a:p>
      </dgm:t>
    </dgm:pt>
    <dgm:pt modelId="{7F49B84B-6C5B-467D-B491-2D4E1F343070}" type="pres">
      <dgm:prSet presAssocID="{6E1B65AD-299C-4D55-A25F-4F425ABE262D}" presName="sibTrans" presStyleCnt="0"/>
      <dgm:spPr/>
    </dgm:pt>
    <dgm:pt modelId="{6E5D9DF8-8F5B-41F2-873E-41A147A3999F}" type="pres">
      <dgm:prSet presAssocID="{D2601078-9200-4AA9-8368-ECA95A622137}" presName="compNode" presStyleCnt="0"/>
      <dgm:spPr/>
    </dgm:pt>
    <dgm:pt modelId="{C8DB631D-FE3A-4675-B768-A87F49B000CA}" type="pres">
      <dgm:prSet presAssocID="{D2601078-9200-4AA9-8368-ECA95A622137}" presName="iconRect" presStyleLbl="node1" presStyleIdx="1" presStyleCnt="6" custLinFactNeighborX="65664" custLinFactNeighborY="-7344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CA"/>
        </a:p>
      </dgm:t>
      <dgm:extLst>
        <a:ext uri="{E40237B7-FDA0-4F09-8148-C483321AD2D9}">
          <dgm14:cNvPr xmlns:dgm14="http://schemas.microsoft.com/office/drawing/2010/diagram" id="0" name="" descr="Right Pointing Backhand Index"/>
        </a:ext>
      </dgm:extLst>
    </dgm:pt>
    <dgm:pt modelId="{A0F19A39-808D-43A5-B5F9-2AA4442D7765}" type="pres">
      <dgm:prSet presAssocID="{D2601078-9200-4AA9-8368-ECA95A622137}" presName="spaceRect" presStyleCnt="0"/>
      <dgm:spPr/>
    </dgm:pt>
    <dgm:pt modelId="{9E8D9B39-6AC6-4799-AE12-F456FE7CB56B}" type="pres">
      <dgm:prSet presAssocID="{D2601078-9200-4AA9-8368-ECA95A622137}" presName="textRect" presStyleLbl="revTx" presStyleIdx="1" presStyleCnt="6" custScaleX="310189" custLinFactNeighborX="11129" custLinFactNeighborY="-72638">
        <dgm:presLayoutVars>
          <dgm:chMax val="1"/>
          <dgm:chPref val="1"/>
        </dgm:presLayoutVars>
      </dgm:prSet>
      <dgm:spPr/>
      <dgm:t>
        <a:bodyPr/>
        <a:lstStyle/>
        <a:p>
          <a:endParaRPr lang="en-CA"/>
        </a:p>
      </dgm:t>
    </dgm:pt>
    <dgm:pt modelId="{805CE7F5-188E-449F-8CBB-2FB5550A1FA4}" type="pres">
      <dgm:prSet presAssocID="{1E68E8F3-A693-40B2-AB13-90AC955ED18D}" presName="sibTrans" presStyleCnt="0"/>
      <dgm:spPr/>
    </dgm:pt>
    <dgm:pt modelId="{D9B33178-DCB6-4992-A79B-BCED5C23853F}" type="pres">
      <dgm:prSet presAssocID="{D1EF3D5E-5E90-48EC-AECF-06CA8C5D50E1}" presName="compNode" presStyleCnt="0"/>
      <dgm:spPr/>
    </dgm:pt>
    <dgm:pt modelId="{F31BA76D-E76B-4388-835A-495B54A5623A}" type="pres">
      <dgm:prSet presAssocID="{D1EF3D5E-5E90-48EC-AECF-06CA8C5D50E1}" presName="iconRect" presStyleLbl="node1" presStyleIdx="2" presStyleCnt="6" custLinFactNeighborX="1483" custLinFactNeighborY="-9047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CA"/>
        </a:p>
      </dgm:t>
      <dgm:extLst>
        <a:ext uri="{E40237B7-FDA0-4F09-8148-C483321AD2D9}">
          <dgm14:cNvPr xmlns:dgm14="http://schemas.microsoft.com/office/drawing/2010/diagram" id="0" name="" descr="Airplane"/>
        </a:ext>
      </dgm:extLst>
    </dgm:pt>
    <dgm:pt modelId="{0C9C8462-D04B-4D60-BD3E-8C52602CDF91}" type="pres">
      <dgm:prSet presAssocID="{D1EF3D5E-5E90-48EC-AECF-06CA8C5D50E1}" presName="spaceRect" presStyleCnt="0"/>
      <dgm:spPr/>
    </dgm:pt>
    <dgm:pt modelId="{5E244797-3363-4E07-99A0-54A5BE9D5C04}" type="pres">
      <dgm:prSet presAssocID="{D1EF3D5E-5E90-48EC-AECF-06CA8C5D50E1}" presName="textRect" presStyleLbl="revTx" presStyleIdx="2" presStyleCnt="6" custScaleX="174721" custLinFactNeighborX="-3193" custLinFactNeighborY="-70124">
        <dgm:presLayoutVars>
          <dgm:chMax val="1"/>
          <dgm:chPref val="1"/>
        </dgm:presLayoutVars>
      </dgm:prSet>
      <dgm:spPr/>
      <dgm:t>
        <a:bodyPr/>
        <a:lstStyle/>
        <a:p>
          <a:endParaRPr lang="en-CA"/>
        </a:p>
      </dgm:t>
    </dgm:pt>
    <dgm:pt modelId="{17B44FA7-1414-488C-9B86-05B626C40A21}" type="pres">
      <dgm:prSet presAssocID="{AC059B4B-4E06-4684-8F32-151DAB20398F}" presName="sibTrans" presStyleCnt="0"/>
      <dgm:spPr/>
    </dgm:pt>
    <dgm:pt modelId="{A870C6BF-481A-40BC-9B0F-680C8F06CACA}" type="pres">
      <dgm:prSet presAssocID="{9EE44213-F45D-49E6-B0C8-CE188E012943}" presName="compNode" presStyleCnt="0"/>
      <dgm:spPr/>
    </dgm:pt>
    <dgm:pt modelId="{45D13E2E-55AE-4219-B76B-BABF20EA48D2}" type="pres">
      <dgm:prSet presAssocID="{9EE44213-F45D-49E6-B0C8-CE188E012943}" presName="iconRect" presStyleLbl="node1" presStyleIdx="3" presStyleCnt="6" custLinFactX="-56637" custLinFactY="-7778" custLinFactNeighborX="-100000" custLinFactNeighborY="-100000"/>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CA"/>
        </a:p>
      </dgm:t>
      <dgm:extLst>
        <a:ext uri="{E40237B7-FDA0-4F09-8148-C483321AD2D9}">
          <dgm14:cNvPr xmlns:dgm14="http://schemas.microsoft.com/office/drawing/2010/diagram" id="0" name="" descr="Satellite"/>
        </a:ext>
      </dgm:extLst>
    </dgm:pt>
    <dgm:pt modelId="{88D42FDE-801A-4A97-83E1-28BFE3C0E78B}" type="pres">
      <dgm:prSet presAssocID="{9EE44213-F45D-49E6-B0C8-CE188E012943}" presName="spaceRect" presStyleCnt="0"/>
      <dgm:spPr/>
    </dgm:pt>
    <dgm:pt modelId="{66BF1011-3A47-4044-AAB1-208060D67F54}" type="pres">
      <dgm:prSet presAssocID="{9EE44213-F45D-49E6-B0C8-CE188E012943}" presName="textRect" presStyleLbl="revTx" presStyleIdx="3" presStyleCnt="6" custScaleX="173267" custLinFactNeighborX="-29047" custLinFactNeighborY="-83369">
        <dgm:presLayoutVars>
          <dgm:chMax val="1"/>
          <dgm:chPref val="1"/>
        </dgm:presLayoutVars>
      </dgm:prSet>
      <dgm:spPr/>
      <dgm:t>
        <a:bodyPr/>
        <a:lstStyle/>
        <a:p>
          <a:endParaRPr lang="en-CA"/>
        </a:p>
      </dgm:t>
    </dgm:pt>
    <dgm:pt modelId="{CD4FF6C1-4E08-4050-B08C-5438E9D74653}" type="pres">
      <dgm:prSet presAssocID="{BDBB7F7F-6BD4-41C0-A73E-67DBDA2680CD}" presName="sibTrans" presStyleCnt="0"/>
      <dgm:spPr/>
    </dgm:pt>
    <dgm:pt modelId="{2BB61440-35DB-487E-926C-3FCE7292D28E}" type="pres">
      <dgm:prSet presAssocID="{7A236CD3-E106-4903-B422-3B2E3984E75C}" presName="compNode" presStyleCnt="0"/>
      <dgm:spPr/>
    </dgm:pt>
    <dgm:pt modelId="{9FA0A17E-0F2F-4E3C-81E8-CF1BBEBBACEE}" type="pres">
      <dgm:prSet presAssocID="{7A236CD3-E106-4903-B422-3B2E3984E75C}" presName="iconRect" presStyleLbl="node1" presStyleIdx="4" presStyleCnt="6" custLinFactNeighborX="5275" custLinFactNeighborY="-71420"/>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CA"/>
        </a:p>
      </dgm:t>
      <dgm:extLst>
        <a:ext uri="{E40237B7-FDA0-4F09-8148-C483321AD2D9}">
          <dgm14:cNvPr xmlns:dgm14="http://schemas.microsoft.com/office/drawing/2010/diagram" id="0" name="" descr="Bullseye"/>
        </a:ext>
      </dgm:extLst>
    </dgm:pt>
    <dgm:pt modelId="{500A462B-CD81-4308-AFB8-79296DA8906A}" type="pres">
      <dgm:prSet presAssocID="{7A236CD3-E106-4903-B422-3B2E3984E75C}" presName="spaceRect" presStyleCnt="0"/>
      <dgm:spPr/>
    </dgm:pt>
    <dgm:pt modelId="{0F8B4DA2-EEDD-4394-8A86-6277395B0D1E}" type="pres">
      <dgm:prSet presAssocID="{7A236CD3-E106-4903-B422-3B2E3984E75C}" presName="textRect" presStyleLbl="revTx" presStyleIdx="4" presStyleCnt="6" custScaleX="267968" custLinFactNeighborX="9417" custLinFactNeighborY="-74162">
        <dgm:presLayoutVars>
          <dgm:chMax val="1"/>
          <dgm:chPref val="1"/>
        </dgm:presLayoutVars>
      </dgm:prSet>
      <dgm:spPr/>
      <dgm:t>
        <a:bodyPr/>
        <a:lstStyle/>
        <a:p>
          <a:endParaRPr lang="en-CA"/>
        </a:p>
      </dgm:t>
    </dgm:pt>
    <dgm:pt modelId="{1AB715DC-B1E5-4A74-BCFC-90A900F9A320}" type="pres">
      <dgm:prSet presAssocID="{0FC677D3-DCEF-4736-A1DA-C3B6DC6BE091}" presName="sibTrans" presStyleCnt="0"/>
      <dgm:spPr/>
    </dgm:pt>
    <dgm:pt modelId="{606EF6D1-5CCA-4E2F-AD97-9E2C935D65A5}" type="pres">
      <dgm:prSet presAssocID="{106CF169-C316-414C-9249-08001A37848F}" presName="compNode" presStyleCnt="0"/>
      <dgm:spPr/>
    </dgm:pt>
    <dgm:pt modelId="{69B0D501-DD01-42CE-9F88-D7B60EFF482E}" type="pres">
      <dgm:prSet presAssocID="{106CF169-C316-414C-9249-08001A37848F}" presName="iconRect" presStyleLbl="node1" presStyleIdx="5" presStyleCnt="6" custLinFactNeighborX="71132" custLinFactNeighborY="-59253"/>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CA"/>
        </a:p>
      </dgm:t>
      <dgm:extLst>
        <a:ext uri="{E40237B7-FDA0-4F09-8148-C483321AD2D9}">
          <dgm14:cNvPr xmlns:dgm14="http://schemas.microsoft.com/office/drawing/2010/diagram" id="0" name="" descr="Close"/>
        </a:ext>
      </dgm:extLst>
    </dgm:pt>
    <dgm:pt modelId="{68ADCEE8-327E-4C6A-8181-2690971857C6}" type="pres">
      <dgm:prSet presAssocID="{106CF169-C316-414C-9249-08001A37848F}" presName="spaceRect" presStyleCnt="0"/>
      <dgm:spPr/>
    </dgm:pt>
    <dgm:pt modelId="{DDF91E22-8627-4D49-B24C-5581E0415503}" type="pres">
      <dgm:prSet presAssocID="{106CF169-C316-414C-9249-08001A37848F}" presName="textRect" presStyleLbl="revTx" presStyleIdx="5" presStyleCnt="6" custScaleX="225656" custLinFactNeighborX="37649" custLinFactNeighborY="-71827">
        <dgm:presLayoutVars>
          <dgm:chMax val="1"/>
          <dgm:chPref val="1"/>
        </dgm:presLayoutVars>
      </dgm:prSet>
      <dgm:spPr/>
      <dgm:t>
        <a:bodyPr/>
        <a:lstStyle/>
        <a:p>
          <a:endParaRPr lang="en-CA"/>
        </a:p>
      </dgm:t>
    </dgm:pt>
  </dgm:ptLst>
  <dgm:cxnLst>
    <dgm:cxn modelId="{2B213A9E-FD33-4AD1-8000-A29C118DF49C}" srcId="{60ADADCB-E406-449E-841E-7A34BC4D1B17}" destId="{81F9BCFE-392E-4AD1-B051-4C572FCF6A6A}" srcOrd="0" destOrd="0" parTransId="{9E84B0CC-CF74-4C3B-BFAB-6202D83F1077}" sibTransId="{6E1B65AD-299C-4D55-A25F-4F425ABE262D}"/>
    <dgm:cxn modelId="{191E4259-A046-45A8-A35B-8ED50CEF1800}" type="presOf" srcId="{D2601078-9200-4AA9-8368-ECA95A622137}" destId="{9E8D9B39-6AC6-4799-AE12-F456FE7CB56B}" srcOrd="0" destOrd="0" presId="urn:microsoft.com/office/officeart/2018/2/layout/IconLabelList"/>
    <dgm:cxn modelId="{C112AF9E-027D-401F-8E27-78A820C949F7}" srcId="{60ADADCB-E406-449E-841E-7A34BC4D1B17}" destId="{D2601078-9200-4AA9-8368-ECA95A622137}" srcOrd="1" destOrd="0" parTransId="{8EA39218-D8CC-495F-920E-219386FE62CF}" sibTransId="{1E68E8F3-A693-40B2-AB13-90AC955ED18D}"/>
    <dgm:cxn modelId="{4D918CA9-66A9-4105-A172-99FCE8C099F2}" type="presOf" srcId="{9EE44213-F45D-49E6-B0C8-CE188E012943}" destId="{66BF1011-3A47-4044-AAB1-208060D67F54}" srcOrd="0" destOrd="0" presId="urn:microsoft.com/office/officeart/2018/2/layout/IconLabelList"/>
    <dgm:cxn modelId="{CE0BBE23-BF44-48A0-9DE5-B9F691C3CF1E}" srcId="{60ADADCB-E406-449E-841E-7A34BC4D1B17}" destId="{7A236CD3-E106-4903-B422-3B2E3984E75C}" srcOrd="4" destOrd="0" parTransId="{BF8CAF31-20EA-49E3-8222-9EF3AD18B2B4}" sibTransId="{0FC677D3-DCEF-4736-A1DA-C3B6DC6BE091}"/>
    <dgm:cxn modelId="{CAAAB882-BD06-4904-AF96-D18F7F4BCF5F}" srcId="{60ADADCB-E406-449E-841E-7A34BC4D1B17}" destId="{D1EF3D5E-5E90-48EC-AECF-06CA8C5D50E1}" srcOrd="2" destOrd="0" parTransId="{E9F7F956-153A-49CB-8D93-C1CBD03BCA17}" sibTransId="{AC059B4B-4E06-4684-8F32-151DAB20398F}"/>
    <dgm:cxn modelId="{D5C51D90-0733-4ADE-A868-24335E60ED86}" type="presOf" srcId="{7A236CD3-E106-4903-B422-3B2E3984E75C}" destId="{0F8B4DA2-EEDD-4394-8A86-6277395B0D1E}" srcOrd="0" destOrd="0" presId="urn:microsoft.com/office/officeart/2018/2/layout/IconLabelList"/>
    <dgm:cxn modelId="{E5EB041C-6338-496B-BF35-29DF0654838A}" type="presOf" srcId="{60ADADCB-E406-449E-841E-7A34BC4D1B17}" destId="{44325BDC-54E7-435F-A5D3-02E16C9BE61C}" srcOrd="0" destOrd="0" presId="urn:microsoft.com/office/officeart/2018/2/layout/IconLabelList"/>
    <dgm:cxn modelId="{2D59FEF3-0EC6-4317-B46A-3DEBF268C085}" srcId="{60ADADCB-E406-449E-841E-7A34BC4D1B17}" destId="{106CF169-C316-414C-9249-08001A37848F}" srcOrd="5" destOrd="0" parTransId="{D03D3FC7-0588-4517-A54C-57F168D45520}" sibTransId="{BEAFC91C-48B4-4C5D-BFF1-942DF812A657}"/>
    <dgm:cxn modelId="{A6D5B083-A35B-4F2B-AF11-C0B10F0A3855}" srcId="{60ADADCB-E406-449E-841E-7A34BC4D1B17}" destId="{9EE44213-F45D-49E6-B0C8-CE188E012943}" srcOrd="3" destOrd="0" parTransId="{640C95BB-8D7E-4695-86E0-676DCD214CD4}" sibTransId="{BDBB7F7F-6BD4-41C0-A73E-67DBDA2680CD}"/>
    <dgm:cxn modelId="{B9C9CFB3-3F83-4DA8-9D79-F4CD92BB936E}" type="presOf" srcId="{D1EF3D5E-5E90-48EC-AECF-06CA8C5D50E1}" destId="{5E244797-3363-4E07-99A0-54A5BE9D5C04}" srcOrd="0" destOrd="0" presId="urn:microsoft.com/office/officeart/2018/2/layout/IconLabelList"/>
    <dgm:cxn modelId="{C8421F69-9075-4035-BA35-EF2BB70D247D}" type="presOf" srcId="{81F9BCFE-392E-4AD1-B051-4C572FCF6A6A}" destId="{0672EFAE-237B-4FD6-8FF8-663CA6C7F121}" srcOrd="0" destOrd="0" presId="urn:microsoft.com/office/officeart/2018/2/layout/IconLabelList"/>
    <dgm:cxn modelId="{C319D7D3-33A0-4C0F-B35D-752D8DBBDC29}" type="presOf" srcId="{106CF169-C316-414C-9249-08001A37848F}" destId="{DDF91E22-8627-4D49-B24C-5581E0415503}" srcOrd="0" destOrd="0" presId="urn:microsoft.com/office/officeart/2018/2/layout/IconLabelList"/>
    <dgm:cxn modelId="{6AC19332-0B55-455C-A9EB-598C5BD17642}" type="presParOf" srcId="{44325BDC-54E7-435F-A5D3-02E16C9BE61C}" destId="{40829921-26C6-4390-A0B7-31F8B7734F3B}" srcOrd="0" destOrd="0" presId="urn:microsoft.com/office/officeart/2018/2/layout/IconLabelList"/>
    <dgm:cxn modelId="{ED3F70D4-3FC1-42C4-B9AE-953F9AF0BDD8}" type="presParOf" srcId="{40829921-26C6-4390-A0B7-31F8B7734F3B}" destId="{F9527FEC-1907-4619-8045-0F76F4635D85}" srcOrd="0" destOrd="0" presId="urn:microsoft.com/office/officeart/2018/2/layout/IconLabelList"/>
    <dgm:cxn modelId="{703FC6FC-8A33-407E-A571-DD08F45C9BD3}" type="presParOf" srcId="{40829921-26C6-4390-A0B7-31F8B7734F3B}" destId="{FD1AF320-9CB3-40E7-9E73-3CB251A7FD57}" srcOrd="1" destOrd="0" presId="urn:microsoft.com/office/officeart/2018/2/layout/IconLabelList"/>
    <dgm:cxn modelId="{9698B731-468B-4815-BAA4-17D4CABACB09}" type="presParOf" srcId="{40829921-26C6-4390-A0B7-31F8B7734F3B}" destId="{0672EFAE-237B-4FD6-8FF8-663CA6C7F121}" srcOrd="2" destOrd="0" presId="urn:microsoft.com/office/officeart/2018/2/layout/IconLabelList"/>
    <dgm:cxn modelId="{A7AE5E81-A38E-4717-848B-0E6B30F448A9}" type="presParOf" srcId="{44325BDC-54E7-435F-A5D3-02E16C9BE61C}" destId="{7F49B84B-6C5B-467D-B491-2D4E1F343070}" srcOrd="1" destOrd="0" presId="urn:microsoft.com/office/officeart/2018/2/layout/IconLabelList"/>
    <dgm:cxn modelId="{06F49D45-1326-4851-A2EC-715A9368F351}" type="presParOf" srcId="{44325BDC-54E7-435F-A5D3-02E16C9BE61C}" destId="{6E5D9DF8-8F5B-41F2-873E-41A147A3999F}" srcOrd="2" destOrd="0" presId="urn:microsoft.com/office/officeart/2018/2/layout/IconLabelList"/>
    <dgm:cxn modelId="{C31E5EC8-EFE4-4629-898F-489EB2467771}" type="presParOf" srcId="{6E5D9DF8-8F5B-41F2-873E-41A147A3999F}" destId="{C8DB631D-FE3A-4675-B768-A87F49B000CA}" srcOrd="0" destOrd="0" presId="urn:microsoft.com/office/officeart/2018/2/layout/IconLabelList"/>
    <dgm:cxn modelId="{2F1320CD-65BF-44C1-BB18-7A5E40B4310D}" type="presParOf" srcId="{6E5D9DF8-8F5B-41F2-873E-41A147A3999F}" destId="{A0F19A39-808D-43A5-B5F9-2AA4442D7765}" srcOrd="1" destOrd="0" presId="urn:microsoft.com/office/officeart/2018/2/layout/IconLabelList"/>
    <dgm:cxn modelId="{D649ADFA-96BE-42D2-BA11-942014222696}" type="presParOf" srcId="{6E5D9DF8-8F5B-41F2-873E-41A147A3999F}" destId="{9E8D9B39-6AC6-4799-AE12-F456FE7CB56B}" srcOrd="2" destOrd="0" presId="urn:microsoft.com/office/officeart/2018/2/layout/IconLabelList"/>
    <dgm:cxn modelId="{6728B382-7940-4B99-97D7-E209FE5DC125}" type="presParOf" srcId="{44325BDC-54E7-435F-A5D3-02E16C9BE61C}" destId="{805CE7F5-188E-449F-8CBB-2FB5550A1FA4}" srcOrd="3" destOrd="0" presId="urn:microsoft.com/office/officeart/2018/2/layout/IconLabelList"/>
    <dgm:cxn modelId="{4EE156D6-3AD6-47E9-8AAC-F49600F8FBF2}" type="presParOf" srcId="{44325BDC-54E7-435F-A5D3-02E16C9BE61C}" destId="{D9B33178-DCB6-4992-A79B-BCED5C23853F}" srcOrd="4" destOrd="0" presId="urn:microsoft.com/office/officeart/2018/2/layout/IconLabelList"/>
    <dgm:cxn modelId="{AA125A92-6BC3-4646-8265-492F9D6584F0}" type="presParOf" srcId="{D9B33178-DCB6-4992-A79B-BCED5C23853F}" destId="{F31BA76D-E76B-4388-835A-495B54A5623A}" srcOrd="0" destOrd="0" presId="urn:microsoft.com/office/officeart/2018/2/layout/IconLabelList"/>
    <dgm:cxn modelId="{D93897C6-EF60-4CB2-BD51-EA87ADF6AC23}" type="presParOf" srcId="{D9B33178-DCB6-4992-A79B-BCED5C23853F}" destId="{0C9C8462-D04B-4D60-BD3E-8C52602CDF91}" srcOrd="1" destOrd="0" presId="urn:microsoft.com/office/officeart/2018/2/layout/IconLabelList"/>
    <dgm:cxn modelId="{C346F4C0-28FB-46B8-A4C5-A671A7F50607}" type="presParOf" srcId="{D9B33178-DCB6-4992-A79B-BCED5C23853F}" destId="{5E244797-3363-4E07-99A0-54A5BE9D5C04}" srcOrd="2" destOrd="0" presId="urn:microsoft.com/office/officeart/2018/2/layout/IconLabelList"/>
    <dgm:cxn modelId="{E9603956-A75A-4A5F-AEAD-4A0DBB814B95}" type="presParOf" srcId="{44325BDC-54E7-435F-A5D3-02E16C9BE61C}" destId="{17B44FA7-1414-488C-9B86-05B626C40A21}" srcOrd="5" destOrd="0" presId="urn:microsoft.com/office/officeart/2018/2/layout/IconLabelList"/>
    <dgm:cxn modelId="{D66112DC-95C8-4E23-B4C6-716D85D58B94}" type="presParOf" srcId="{44325BDC-54E7-435F-A5D3-02E16C9BE61C}" destId="{A870C6BF-481A-40BC-9B0F-680C8F06CACA}" srcOrd="6" destOrd="0" presId="urn:microsoft.com/office/officeart/2018/2/layout/IconLabelList"/>
    <dgm:cxn modelId="{74551DF6-6D6D-480B-9A2A-9D52357F8D2B}" type="presParOf" srcId="{A870C6BF-481A-40BC-9B0F-680C8F06CACA}" destId="{45D13E2E-55AE-4219-B76B-BABF20EA48D2}" srcOrd="0" destOrd="0" presId="urn:microsoft.com/office/officeart/2018/2/layout/IconLabelList"/>
    <dgm:cxn modelId="{36A4A59E-5F24-42D3-9C68-8957AF25F54E}" type="presParOf" srcId="{A870C6BF-481A-40BC-9B0F-680C8F06CACA}" destId="{88D42FDE-801A-4A97-83E1-28BFE3C0E78B}" srcOrd="1" destOrd="0" presId="urn:microsoft.com/office/officeart/2018/2/layout/IconLabelList"/>
    <dgm:cxn modelId="{FD01C2AA-16D8-4A30-A1AA-C08C85098BBF}" type="presParOf" srcId="{A870C6BF-481A-40BC-9B0F-680C8F06CACA}" destId="{66BF1011-3A47-4044-AAB1-208060D67F54}" srcOrd="2" destOrd="0" presId="urn:microsoft.com/office/officeart/2018/2/layout/IconLabelList"/>
    <dgm:cxn modelId="{10872465-9FB4-439D-930C-3F5EA1B4CCEA}" type="presParOf" srcId="{44325BDC-54E7-435F-A5D3-02E16C9BE61C}" destId="{CD4FF6C1-4E08-4050-B08C-5438E9D74653}" srcOrd="7" destOrd="0" presId="urn:microsoft.com/office/officeart/2018/2/layout/IconLabelList"/>
    <dgm:cxn modelId="{DA71E6FC-03D0-4067-86D5-4512B71012D8}" type="presParOf" srcId="{44325BDC-54E7-435F-A5D3-02E16C9BE61C}" destId="{2BB61440-35DB-487E-926C-3FCE7292D28E}" srcOrd="8" destOrd="0" presId="urn:microsoft.com/office/officeart/2018/2/layout/IconLabelList"/>
    <dgm:cxn modelId="{EAF1EA24-F65E-4452-B88C-19D2D95EF145}" type="presParOf" srcId="{2BB61440-35DB-487E-926C-3FCE7292D28E}" destId="{9FA0A17E-0F2F-4E3C-81E8-CF1BBEBBACEE}" srcOrd="0" destOrd="0" presId="urn:microsoft.com/office/officeart/2018/2/layout/IconLabelList"/>
    <dgm:cxn modelId="{E1EED39A-F6B9-43FB-B454-C0A3B17C26C7}" type="presParOf" srcId="{2BB61440-35DB-487E-926C-3FCE7292D28E}" destId="{500A462B-CD81-4308-AFB8-79296DA8906A}" srcOrd="1" destOrd="0" presId="urn:microsoft.com/office/officeart/2018/2/layout/IconLabelList"/>
    <dgm:cxn modelId="{497A8FAD-540D-4CD1-BBF6-A3C471189CD9}" type="presParOf" srcId="{2BB61440-35DB-487E-926C-3FCE7292D28E}" destId="{0F8B4DA2-EEDD-4394-8A86-6277395B0D1E}" srcOrd="2" destOrd="0" presId="urn:microsoft.com/office/officeart/2018/2/layout/IconLabelList"/>
    <dgm:cxn modelId="{0FB2FF0E-8C73-45CD-BFB9-5C6E747BDEEE}" type="presParOf" srcId="{44325BDC-54E7-435F-A5D3-02E16C9BE61C}" destId="{1AB715DC-B1E5-4A74-BCFC-90A900F9A320}" srcOrd="9" destOrd="0" presId="urn:microsoft.com/office/officeart/2018/2/layout/IconLabelList"/>
    <dgm:cxn modelId="{2EE2B37C-7B43-433B-B4FC-607DA04936A9}" type="presParOf" srcId="{44325BDC-54E7-435F-A5D3-02E16C9BE61C}" destId="{606EF6D1-5CCA-4E2F-AD97-9E2C935D65A5}" srcOrd="10" destOrd="0" presId="urn:microsoft.com/office/officeart/2018/2/layout/IconLabelList"/>
    <dgm:cxn modelId="{CA02DA4C-C3AC-4244-B1F1-F229FC107E6D}" type="presParOf" srcId="{606EF6D1-5CCA-4E2F-AD97-9E2C935D65A5}" destId="{69B0D501-DD01-42CE-9F88-D7B60EFF482E}" srcOrd="0" destOrd="0" presId="urn:microsoft.com/office/officeart/2018/2/layout/IconLabelList"/>
    <dgm:cxn modelId="{EDF84089-23BD-44F5-AC55-6276D9D9037B}" type="presParOf" srcId="{606EF6D1-5CCA-4E2F-AD97-9E2C935D65A5}" destId="{68ADCEE8-327E-4C6A-8181-2690971857C6}" srcOrd="1" destOrd="0" presId="urn:microsoft.com/office/officeart/2018/2/layout/IconLabelList"/>
    <dgm:cxn modelId="{54AFBD6C-BAEC-444D-A263-935AEF719D14}" type="presParOf" srcId="{606EF6D1-5CCA-4E2F-AD97-9E2C935D65A5}" destId="{DDF91E22-8627-4D49-B24C-5581E041550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E834B-0B3C-4731-93F7-920598D3C7C2}">
      <dsp:nvSpPr>
        <dsp:cNvPr id="0" name=""/>
        <dsp:cNvSpPr/>
      </dsp:nvSpPr>
      <dsp:spPr>
        <a:xfrm>
          <a:off x="582645" y="1178"/>
          <a:ext cx="2174490" cy="13046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Category I</a:t>
          </a:r>
        </a:p>
      </dsp:txBody>
      <dsp:txXfrm>
        <a:off x="582645" y="1178"/>
        <a:ext cx="2174490" cy="1304694"/>
      </dsp:txXfrm>
    </dsp:sp>
    <dsp:sp modelId="{17E6C9F1-5FC4-4FB6-B23E-6DBDBC528CBD}">
      <dsp:nvSpPr>
        <dsp:cNvPr id="0" name=""/>
        <dsp:cNvSpPr/>
      </dsp:nvSpPr>
      <dsp:spPr>
        <a:xfrm>
          <a:off x="2974584" y="1178"/>
          <a:ext cx="2174490" cy="130469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minima of 200’ DH</a:t>
          </a:r>
        </a:p>
      </dsp:txBody>
      <dsp:txXfrm>
        <a:off x="2974584" y="1178"/>
        <a:ext cx="2174490" cy="1304694"/>
      </dsp:txXfrm>
    </dsp:sp>
    <dsp:sp modelId="{65AD93B6-479B-4A79-A7FD-E070CED0FCBF}">
      <dsp:nvSpPr>
        <dsp:cNvPr id="0" name=""/>
        <dsp:cNvSpPr/>
      </dsp:nvSpPr>
      <dsp:spPr>
        <a:xfrm>
          <a:off x="5366524" y="1178"/>
          <a:ext cx="2174490" cy="130469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With visual 2,600 feet</a:t>
          </a:r>
        </a:p>
      </dsp:txBody>
      <dsp:txXfrm>
        <a:off x="5366524" y="1178"/>
        <a:ext cx="2174490" cy="1304694"/>
      </dsp:txXfrm>
    </dsp:sp>
    <dsp:sp modelId="{C04C8CB6-90DC-4296-906A-E75A76F4207A}">
      <dsp:nvSpPr>
        <dsp:cNvPr id="0" name=""/>
        <dsp:cNvSpPr/>
      </dsp:nvSpPr>
      <dsp:spPr>
        <a:xfrm>
          <a:off x="7758464" y="1178"/>
          <a:ext cx="2174490" cy="130469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Or runway visual range of 18,000 feet</a:t>
          </a:r>
        </a:p>
      </dsp:txBody>
      <dsp:txXfrm>
        <a:off x="7758464" y="1178"/>
        <a:ext cx="2174490" cy="1304694"/>
      </dsp:txXfrm>
    </dsp:sp>
    <dsp:sp modelId="{8EF08C8F-B191-49CE-ACCA-13543A7A9B71}">
      <dsp:nvSpPr>
        <dsp:cNvPr id="0" name=""/>
        <dsp:cNvSpPr/>
      </dsp:nvSpPr>
      <dsp:spPr>
        <a:xfrm>
          <a:off x="582645" y="1523321"/>
          <a:ext cx="2174490" cy="130469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Category II</a:t>
          </a:r>
        </a:p>
      </dsp:txBody>
      <dsp:txXfrm>
        <a:off x="582645" y="1523321"/>
        <a:ext cx="2174490" cy="1304694"/>
      </dsp:txXfrm>
    </dsp:sp>
    <dsp:sp modelId="{1D782190-8C83-40C8-9BDF-8916AEAB19CA}">
      <dsp:nvSpPr>
        <dsp:cNvPr id="0" name=""/>
        <dsp:cNvSpPr/>
      </dsp:nvSpPr>
      <dsp:spPr>
        <a:xfrm>
          <a:off x="2974584" y="1523321"/>
          <a:ext cx="2174490" cy="13046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Minima of 100’ DH</a:t>
          </a:r>
        </a:p>
      </dsp:txBody>
      <dsp:txXfrm>
        <a:off x="2974584" y="1523321"/>
        <a:ext cx="2174490" cy="1304694"/>
      </dsp:txXfrm>
    </dsp:sp>
    <dsp:sp modelId="{92C3F557-77A6-479E-942C-FEFA61E6E780}">
      <dsp:nvSpPr>
        <dsp:cNvPr id="0" name=""/>
        <dsp:cNvSpPr/>
      </dsp:nvSpPr>
      <dsp:spPr>
        <a:xfrm>
          <a:off x="5366524" y="1523321"/>
          <a:ext cx="2174490" cy="130469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RVR 980 – 1,150 feet</a:t>
          </a:r>
        </a:p>
      </dsp:txBody>
      <dsp:txXfrm>
        <a:off x="5366524" y="1523321"/>
        <a:ext cx="2174490" cy="1304694"/>
      </dsp:txXfrm>
    </dsp:sp>
    <dsp:sp modelId="{02C41CA2-88C2-4F46-9FBD-D031741A7F67}">
      <dsp:nvSpPr>
        <dsp:cNvPr id="0" name=""/>
        <dsp:cNvSpPr/>
      </dsp:nvSpPr>
      <dsp:spPr>
        <a:xfrm>
          <a:off x="7758464" y="1523321"/>
          <a:ext cx="2174490" cy="130469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Depending on the category of aircraft</a:t>
          </a:r>
        </a:p>
      </dsp:txBody>
      <dsp:txXfrm>
        <a:off x="7758464" y="1523321"/>
        <a:ext cx="2174490" cy="1304694"/>
      </dsp:txXfrm>
    </dsp:sp>
    <dsp:sp modelId="{0E5D01B9-9C13-445B-AC6F-36B3E31AE4B9}">
      <dsp:nvSpPr>
        <dsp:cNvPr id="0" name=""/>
        <dsp:cNvSpPr/>
      </dsp:nvSpPr>
      <dsp:spPr>
        <a:xfrm>
          <a:off x="582645" y="3045465"/>
          <a:ext cx="2174490" cy="130469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Category III</a:t>
          </a:r>
        </a:p>
      </dsp:txBody>
      <dsp:txXfrm>
        <a:off x="582645" y="3045465"/>
        <a:ext cx="2174490" cy="1304694"/>
      </dsp:txXfrm>
    </dsp:sp>
    <dsp:sp modelId="{1F680B67-36AC-4CBE-8064-9E3A0CDFF7D3}">
      <dsp:nvSpPr>
        <dsp:cNvPr id="0" name=""/>
        <dsp:cNvSpPr/>
      </dsp:nvSpPr>
      <dsp:spPr>
        <a:xfrm>
          <a:off x="2974584" y="3045465"/>
          <a:ext cx="2174490" cy="130469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Minima of 100’ DH RVR 660 feet</a:t>
          </a:r>
        </a:p>
      </dsp:txBody>
      <dsp:txXfrm>
        <a:off x="2974584" y="3045465"/>
        <a:ext cx="2174490" cy="1304694"/>
      </dsp:txXfrm>
    </dsp:sp>
    <dsp:sp modelId="{60149AA0-0932-41E2-B898-A97FC5078BC6}">
      <dsp:nvSpPr>
        <dsp:cNvPr id="0" name=""/>
        <dsp:cNvSpPr/>
      </dsp:nvSpPr>
      <dsp:spPr>
        <a:xfrm>
          <a:off x="5366524" y="3045465"/>
          <a:ext cx="2174490" cy="13046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Cat III A 50’ DH RVR 660 feet</a:t>
          </a:r>
        </a:p>
      </dsp:txBody>
      <dsp:txXfrm>
        <a:off x="5366524" y="3045465"/>
        <a:ext cx="2174490" cy="1304694"/>
      </dsp:txXfrm>
    </dsp:sp>
    <dsp:sp modelId="{A56BD247-6A35-4041-AF29-5B6BDD318DAA}">
      <dsp:nvSpPr>
        <dsp:cNvPr id="0" name=""/>
        <dsp:cNvSpPr/>
      </dsp:nvSpPr>
      <dsp:spPr>
        <a:xfrm>
          <a:off x="7758464" y="3045465"/>
          <a:ext cx="2174490" cy="130469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Cat III B 50’ DH RVR 246’ </a:t>
          </a:r>
        </a:p>
      </dsp:txBody>
      <dsp:txXfrm>
        <a:off x="775846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7FEC-1907-4619-8045-0F76F4635D85}">
      <dsp:nvSpPr>
        <dsp:cNvPr id="0" name=""/>
        <dsp:cNvSpPr/>
      </dsp:nvSpPr>
      <dsp:spPr>
        <a:xfrm>
          <a:off x="1748880" y="187830"/>
          <a:ext cx="613828" cy="61382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72EFAE-237B-4FD6-8FF8-663CA6C7F121}">
      <dsp:nvSpPr>
        <dsp:cNvPr id="0" name=""/>
        <dsp:cNvSpPr/>
      </dsp:nvSpPr>
      <dsp:spPr>
        <a:xfrm>
          <a:off x="386368" y="973026"/>
          <a:ext cx="4148577" cy="981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kern="1200" dirty="0"/>
            <a:t>ELTs transmits a digital signal on 406 </a:t>
          </a:r>
          <a:r>
            <a:rPr lang="en-US" sz="1400" kern="1200" dirty="0" err="1"/>
            <a:t>MHz.</a:t>
          </a:r>
          <a:r>
            <a:rPr lang="en-US" sz="1400" kern="1200" dirty="0"/>
            <a:t> A 406 MHz beacon is uniquely coded and therefore identifiable to the aircraft in which it is installed. It transmits bout half a second every 55 seconds. A 121.5 MHz beacon transmits continuously. </a:t>
          </a:r>
        </a:p>
      </dsp:txBody>
      <dsp:txXfrm>
        <a:off x="386368" y="973026"/>
        <a:ext cx="4148577" cy="981737"/>
      </dsp:txXfrm>
    </dsp:sp>
    <dsp:sp modelId="{C8DB631D-FE3A-4675-B768-A87F49B000CA}">
      <dsp:nvSpPr>
        <dsp:cNvPr id="0" name=""/>
        <dsp:cNvSpPr/>
      </dsp:nvSpPr>
      <dsp:spPr>
        <a:xfrm>
          <a:off x="6964332" y="114275"/>
          <a:ext cx="613828" cy="61382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8D9B39-6AC6-4799-AE12-F456FE7CB56B}">
      <dsp:nvSpPr>
        <dsp:cNvPr id="0" name=""/>
        <dsp:cNvSpPr/>
      </dsp:nvSpPr>
      <dsp:spPr>
        <a:xfrm>
          <a:off x="4904402" y="783688"/>
          <a:ext cx="4231171" cy="981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kern="1200" dirty="0"/>
            <a:t>The ELTs in use in general aviation aircraft contain a crash activation sensor (G-switch) which is designed to detect abnormal deceleration characteristics of a crash and automatically activate the transmitter. They are constructed to survive that crash and to transmit a signal for at least 48 hours at a wide range of ambient temperatures. The ELT is activated if subjected to a force of 5 G’s to 7 G’s for 11 milliseconds. </a:t>
          </a:r>
        </a:p>
      </dsp:txBody>
      <dsp:txXfrm>
        <a:off x="4904402" y="783688"/>
        <a:ext cx="4231171" cy="981737"/>
      </dsp:txXfrm>
    </dsp:sp>
    <dsp:sp modelId="{F31BA76D-E76B-4388-835A-495B54A5623A}">
      <dsp:nvSpPr>
        <dsp:cNvPr id="0" name=""/>
        <dsp:cNvSpPr/>
      </dsp:nvSpPr>
      <dsp:spPr>
        <a:xfrm>
          <a:off x="10116319" y="9703"/>
          <a:ext cx="613828" cy="61382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244797-3363-4E07-99A0-54A5BE9D5C04}">
      <dsp:nvSpPr>
        <dsp:cNvPr id="0" name=""/>
        <dsp:cNvSpPr/>
      </dsp:nvSpPr>
      <dsp:spPr>
        <a:xfrm>
          <a:off x="9178924" y="808369"/>
          <a:ext cx="2383303" cy="981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kern="1200" dirty="0"/>
            <a:t>Aircrafts except from having ELTs are those that operate only within 25 miles of their home airport. </a:t>
          </a:r>
        </a:p>
      </dsp:txBody>
      <dsp:txXfrm>
        <a:off x="9178924" y="808369"/>
        <a:ext cx="2383303" cy="981737"/>
      </dsp:txXfrm>
    </dsp:sp>
    <dsp:sp modelId="{45D13E2E-55AE-4219-B76B-BABF20EA48D2}">
      <dsp:nvSpPr>
        <dsp:cNvPr id="0" name=""/>
        <dsp:cNvSpPr/>
      </dsp:nvSpPr>
      <dsp:spPr>
        <a:xfrm>
          <a:off x="1111768" y="2157985"/>
          <a:ext cx="613828" cy="61382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BF1011-3A47-4044-AAB1-208060D67F54}">
      <dsp:nvSpPr>
        <dsp:cNvPr id="0" name=""/>
        <dsp:cNvSpPr/>
      </dsp:nvSpPr>
      <dsp:spPr>
        <a:xfrm>
          <a:off x="802209" y="2932805"/>
          <a:ext cx="2363470" cy="981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kern="1200" dirty="0"/>
            <a:t>A system of orbiting geostationary satellites is used to detect and locate ELT signals.  </a:t>
          </a:r>
        </a:p>
      </dsp:txBody>
      <dsp:txXfrm>
        <a:off x="802209" y="2932805"/>
        <a:ext cx="2363470" cy="981737"/>
      </dsp:txXfrm>
    </dsp:sp>
    <dsp:sp modelId="{9FA0A17E-0F2F-4E3C-81E8-CF1BBEBBACEE}">
      <dsp:nvSpPr>
        <dsp:cNvPr id="0" name=""/>
        <dsp:cNvSpPr/>
      </dsp:nvSpPr>
      <dsp:spPr>
        <a:xfrm>
          <a:off x="5353701" y="2381160"/>
          <a:ext cx="613828" cy="613828"/>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8B4DA2-EEDD-4394-8A86-6277395B0D1E}">
      <dsp:nvSpPr>
        <dsp:cNvPr id="0" name=""/>
        <dsp:cNvSpPr/>
      </dsp:nvSpPr>
      <dsp:spPr>
        <a:xfrm>
          <a:off x="3929063" y="3023194"/>
          <a:ext cx="3655251" cy="981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kern="1200" dirty="0"/>
            <a:t>406 MHz beacons have a superior performance capabilities over 121.5 MHz transmitters. They transmit a stronger signal, are more accurate, verifiable and traceable. They provide global coverage, where 121.5 MHz units provide regional coverage.</a:t>
          </a:r>
        </a:p>
      </dsp:txBody>
      <dsp:txXfrm>
        <a:off x="3929063" y="3023194"/>
        <a:ext cx="3655251" cy="981737"/>
      </dsp:txXfrm>
    </dsp:sp>
    <dsp:sp modelId="{69B0D501-DD01-42CE-9F88-D7B60EFF482E}">
      <dsp:nvSpPr>
        <dsp:cNvPr id="0" name=""/>
        <dsp:cNvSpPr/>
      </dsp:nvSpPr>
      <dsp:spPr>
        <a:xfrm>
          <a:off x="9363330" y="2455845"/>
          <a:ext cx="613828" cy="613828"/>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F91E22-8627-4D49-B24C-5581E0415503}">
      <dsp:nvSpPr>
        <dsp:cNvPr id="0" name=""/>
        <dsp:cNvSpPr/>
      </dsp:nvSpPr>
      <dsp:spPr>
        <a:xfrm>
          <a:off x="8208127" y="3046118"/>
          <a:ext cx="3078088" cy="981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kern="1200" dirty="0"/>
            <a:t>ELT transmitter should be placed as high as possible on a level surface with no obstruction between it and the horizon. The antenna should be vertical. </a:t>
          </a:r>
        </a:p>
      </dsp:txBody>
      <dsp:txXfrm>
        <a:off x="8208127" y="3046118"/>
        <a:ext cx="3078088" cy="9817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E1BFB-37EE-4A02-81B3-BA3DB8FCF0F3}" type="datetimeFigureOut">
              <a:rPr lang="en-CA" smtClean="0"/>
              <a:t>2019-01-10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1C26B-9699-4FE7-A53E-AF190C2AF523}" type="slidenum">
              <a:rPr lang="en-CA" smtClean="0"/>
              <a:t>‹#›</a:t>
            </a:fld>
            <a:endParaRPr lang="en-CA"/>
          </a:p>
        </p:txBody>
      </p:sp>
    </p:spTree>
    <p:extLst>
      <p:ext uri="{BB962C8B-B14F-4D97-AF65-F5344CB8AC3E}">
        <p14:creationId xmlns:p14="http://schemas.microsoft.com/office/powerpoint/2010/main" val="369354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2655B-FAC6-4FE3-856C-2765E144D3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EEC9FD4E-1DE3-4E8B-859C-C98EE0CFB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51F43127-C0A2-4DD7-8D71-A7C9825187A0}"/>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5" name="Footer Placeholder 4">
            <a:extLst>
              <a:ext uri="{FF2B5EF4-FFF2-40B4-BE49-F238E27FC236}">
                <a16:creationId xmlns:a16="http://schemas.microsoft.com/office/drawing/2014/main" xmlns="" id="{F59B1100-A9D2-4A55-9904-E8785E9B8A2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F312F218-E912-48D8-9078-4598C54AD0BF}"/>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399071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9940F-0C19-40E0-8B03-400AD81D72B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426F7F06-6050-4A93-8529-BBA249F755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0A24EB4E-BA7B-48A6-B5B8-49FB242D904E}"/>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5" name="Footer Placeholder 4">
            <a:extLst>
              <a:ext uri="{FF2B5EF4-FFF2-40B4-BE49-F238E27FC236}">
                <a16:creationId xmlns:a16="http://schemas.microsoft.com/office/drawing/2014/main" xmlns="" id="{98EDF674-4A64-40C4-A008-CFBEA073CF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9EF277A3-9249-4D54-89BA-FF67D289BB8F}"/>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419154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1229D3-32FE-434B-B354-D490CC9841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AAD3AEE6-9A7C-4C4E-B1D3-3BB5CDC69D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2A5042B5-3FBB-46A9-9433-6A3DBB12AD5F}"/>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5" name="Footer Placeholder 4">
            <a:extLst>
              <a:ext uri="{FF2B5EF4-FFF2-40B4-BE49-F238E27FC236}">
                <a16:creationId xmlns:a16="http://schemas.microsoft.com/office/drawing/2014/main" xmlns="" id="{1F547818-F1D6-4734-92B1-13351F95B1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7395944E-6CAB-483F-8B2D-2E17C292F8C2}"/>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158961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3034B7-99FA-4005-9992-1509A80D29A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91FE4983-4650-4538-8816-012C809078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BD37EDB9-F195-4647-AA88-70DE63FF4CCC}"/>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5" name="Footer Placeholder 4">
            <a:extLst>
              <a:ext uri="{FF2B5EF4-FFF2-40B4-BE49-F238E27FC236}">
                <a16:creationId xmlns:a16="http://schemas.microsoft.com/office/drawing/2014/main" xmlns="" id="{3E3899B5-5F6C-45CD-A1B6-A400BF2611B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80A78D34-8B43-4B16-B0EA-0831CDF50D89}"/>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2401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48DF42-8CEF-4D84-903B-DAEC44336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BA986759-94C8-4AD1-9E01-3D3DA18F8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284BD77-961E-433C-A9DE-8794A921F9D6}"/>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5" name="Footer Placeholder 4">
            <a:extLst>
              <a:ext uri="{FF2B5EF4-FFF2-40B4-BE49-F238E27FC236}">
                <a16:creationId xmlns:a16="http://schemas.microsoft.com/office/drawing/2014/main" xmlns="" id="{0D3067C5-447F-439A-8D91-B0A9694EEB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9B842791-BA68-44A6-8A52-BF79F7CC2DDE}"/>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227440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AB769-3332-442C-95C9-9D68400B4E1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4B513CB8-D219-4098-BDEA-18954A6ACF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E2744C02-60A4-48A5-94D7-BA49A3A0FF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57FED744-34C3-474D-A790-1E3F0D0945E2}"/>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6" name="Footer Placeholder 5">
            <a:extLst>
              <a:ext uri="{FF2B5EF4-FFF2-40B4-BE49-F238E27FC236}">
                <a16:creationId xmlns:a16="http://schemas.microsoft.com/office/drawing/2014/main" xmlns="" id="{7C1182B1-E794-49F9-BB82-F73AE9FAE78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4BBA838C-A834-4D7C-8BC6-A871132F390C}"/>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154119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450EC-0ED7-4AD3-9E00-98D8AE52B88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650A957C-FE76-40FE-99FF-E6B9F189DF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6B4C497-991B-46F6-9149-0EFA6C9D23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33670D46-F4D4-410A-80F2-0C7E4183A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12613CB-767B-4E76-A014-AB75D0B217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D665AF6C-1D5D-41BC-ACB2-4865FF70D84E}"/>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8" name="Footer Placeholder 7">
            <a:extLst>
              <a:ext uri="{FF2B5EF4-FFF2-40B4-BE49-F238E27FC236}">
                <a16:creationId xmlns:a16="http://schemas.microsoft.com/office/drawing/2014/main" xmlns="" id="{A0A1ECCC-D40E-4114-9377-9874D55B0C1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xmlns="" id="{7A11883E-D494-40C6-B602-5502ED9C5984}"/>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3327168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D4A93-EC45-49EB-9F03-CDD53C9C383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A2F97F29-7DA0-4805-B45C-0F6BA15B63A9}"/>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4" name="Footer Placeholder 3">
            <a:extLst>
              <a:ext uri="{FF2B5EF4-FFF2-40B4-BE49-F238E27FC236}">
                <a16:creationId xmlns:a16="http://schemas.microsoft.com/office/drawing/2014/main" xmlns="" id="{E328F9FF-6D7C-4F06-B393-5FD3D3ABEC5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xmlns="" id="{8ECA7EF8-CD7E-43D5-A550-4C30D5D586DD}"/>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174424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86C0608-5D6C-40FB-8C44-193D4DB328E3}"/>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3" name="Footer Placeholder 2">
            <a:extLst>
              <a:ext uri="{FF2B5EF4-FFF2-40B4-BE49-F238E27FC236}">
                <a16:creationId xmlns:a16="http://schemas.microsoft.com/office/drawing/2014/main" xmlns="" id="{F6AF3426-1349-4DEB-A30F-5CB54FBCAA5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xmlns="" id="{A8DF7ABF-6440-4358-B68E-757789D8F075}"/>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20859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4E25C-AF11-4CDD-A77D-32D04A113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77C96A6A-C5AC-49E2-9E6D-D005146F5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2DF83C5B-5BEA-4E09-A424-AAC03D694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37E2B2-272E-49D4-9A37-16B9861D7057}"/>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6" name="Footer Placeholder 5">
            <a:extLst>
              <a:ext uri="{FF2B5EF4-FFF2-40B4-BE49-F238E27FC236}">
                <a16:creationId xmlns:a16="http://schemas.microsoft.com/office/drawing/2014/main" xmlns="" id="{353CFEFE-06B1-4ABE-B3D8-1B552A160E2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D8C2E2B5-3298-4ED3-B2FC-3FB5182F9D0C}"/>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239929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06B06E-AD27-42F9-AEFE-31CDC29E4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758DCFDC-94E4-48FA-B436-CDCBB07E2E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5060478C-1CB0-48A1-8E50-7C0CCD745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A971283-D258-49A8-913A-88CAEDBF748F}"/>
              </a:ext>
            </a:extLst>
          </p:cNvPr>
          <p:cNvSpPr>
            <a:spLocks noGrp="1"/>
          </p:cNvSpPr>
          <p:nvPr>
            <p:ph type="dt" sz="half" idx="10"/>
          </p:nvPr>
        </p:nvSpPr>
        <p:spPr/>
        <p:txBody>
          <a:bodyPr/>
          <a:lstStyle/>
          <a:p>
            <a:fld id="{01A169E0-D716-4768-A1EA-AB63E17AD458}" type="datetimeFigureOut">
              <a:rPr lang="en-CA" smtClean="0"/>
              <a:t>2019-01-10</a:t>
            </a:fld>
            <a:endParaRPr lang="en-CA"/>
          </a:p>
        </p:txBody>
      </p:sp>
      <p:sp>
        <p:nvSpPr>
          <p:cNvPr id="6" name="Footer Placeholder 5">
            <a:extLst>
              <a:ext uri="{FF2B5EF4-FFF2-40B4-BE49-F238E27FC236}">
                <a16:creationId xmlns:a16="http://schemas.microsoft.com/office/drawing/2014/main" xmlns="" id="{9C9032D1-BBA9-4248-93FB-51EFCA105D1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9D9C0DEF-B944-4156-B5A8-002791FE3155}"/>
              </a:ext>
            </a:extLst>
          </p:cNvPr>
          <p:cNvSpPr>
            <a:spLocks noGrp="1"/>
          </p:cNvSpPr>
          <p:nvPr>
            <p:ph type="sldNum" sz="quarter" idx="12"/>
          </p:nvPr>
        </p:nvSpPr>
        <p:spPr/>
        <p:txBody>
          <a:bodyPr/>
          <a:lstStyle/>
          <a:p>
            <a:fld id="{D2674AB0-E0A5-4D74-8E44-CE4EB05E71AB}" type="slidenum">
              <a:rPr lang="en-CA" smtClean="0"/>
              <a:t>‹#›</a:t>
            </a:fld>
            <a:endParaRPr lang="en-CA"/>
          </a:p>
        </p:txBody>
      </p:sp>
    </p:spTree>
    <p:extLst>
      <p:ext uri="{BB962C8B-B14F-4D97-AF65-F5344CB8AC3E}">
        <p14:creationId xmlns:p14="http://schemas.microsoft.com/office/powerpoint/2010/main" val="2043582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D14E8A-918B-41DE-9BA8-DE34C0652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F5AD148C-D257-4046-8B82-5DE4CD8E3B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B0A9F4CC-1453-4211-B32A-5B8207B291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169E0-D716-4768-A1EA-AB63E17AD458}" type="datetimeFigureOut">
              <a:rPr lang="en-CA" smtClean="0"/>
              <a:t>2019-01-10</a:t>
            </a:fld>
            <a:endParaRPr lang="en-CA"/>
          </a:p>
        </p:txBody>
      </p:sp>
      <p:sp>
        <p:nvSpPr>
          <p:cNvPr id="5" name="Footer Placeholder 4">
            <a:extLst>
              <a:ext uri="{FF2B5EF4-FFF2-40B4-BE49-F238E27FC236}">
                <a16:creationId xmlns:a16="http://schemas.microsoft.com/office/drawing/2014/main" xmlns="" id="{46CAFCC2-621B-4A8F-AC35-4118B61F98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xmlns="" id="{9691891B-62DC-4FE4-8B08-46F8EC210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74AB0-E0A5-4D74-8E44-CE4EB05E71AB}" type="slidenum">
              <a:rPr lang="en-CA" smtClean="0"/>
              <a:t>‹#›</a:t>
            </a:fld>
            <a:endParaRPr lang="en-CA"/>
          </a:p>
        </p:txBody>
      </p:sp>
    </p:spTree>
    <p:extLst>
      <p:ext uri="{BB962C8B-B14F-4D97-AF65-F5344CB8AC3E}">
        <p14:creationId xmlns:p14="http://schemas.microsoft.com/office/powerpoint/2010/main" val="3498649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ca/imgres?imgurl=https://upload.wikimedia.org/wikipedia/commons/3/32/Vor_indicator.png&amp;imgrefurl=https://en.wikipedia.org/wiki/Course_deviation_indicator&amp;docid=wR1dwnHke4uXsM&amp;tbnid=JKP1yXqXP6uVVM:&amp;vet=10ahUKEwif0JKgtp3fAhV0NH0KHcU5BjEQMwhBKAMwAw..i&amp;w=200&amp;h=196&amp;bih=1070&amp;biw=2133&amp;q=omni%20indicator&amp;ved=0ahUKEwif0JKgtp3fAhV0NH0KHcU5BjEQMwhBKAMwAw&amp;iact=mrc&amp;uact=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2BD70C-C4A0-46C4-9518-A731098B4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F97319E-398B-496A-85A7-2C0854DEA194}"/>
              </a:ext>
            </a:extLst>
          </p:cNvPr>
          <p:cNvSpPr>
            <a:spLocks noGrp="1"/>
          </p:cNvSpPr>
          <p:nvPr>
            <p:ph type="ctrTitle"/>
          </p:nvPr>
        </p:nvSpPr>
        <p:spPr>
          <a:xfrm>
            <a:off x="6072445" y="3640254"/>
            <a:ext cx="5319433" cy="2076333"/>
          </a:xfrm>
        </p:spPr>
        <p:txBody>
          <a:bodyPr anchor="t">
            <a:normAutofit/>
          </a:bodyPr>
          <a:lstStyle/>
          <a:p>
            <a:pPr algn="l"/>
            <a:r>
              <a:rPr lang="en-CA" sz="4800">
                <a:solidFill>
                  <a:schemeClr val="bg1"/>
                </a:solidFill>
              </a:rPr>
              <a:t>RADIO NAVIGATION</a:t>
            </a:r>
          </a:p>
        </p:txBody>
      </p:sp>
      <p:sp>
        <p:nvSpPr>
          <p:cNvPr id="3" name="Subtitle 2">
            <a:extLst>
              <a:ext uri="{FF2B5EF4-FFF2-40B4-BE49-F238E27FC236}">
                <a16:creationId xmlns:a16="http://schemas.microsoft.com/office/drawing/2014/main" xmlns="" id="{A55A12CF-B81B-496E-90F1-42B3C62B5B35}"/>
              </a:ext>
            </a:extLst>
          </p:cNvPr>
          <p:cNvSpPr>
            <a:spLocks noGrp="1"/>
          </p:cNvSpPr>
          <p:nvPr>
            <p:ph type="subTitle" idx="1"/>
          </p:nvPr>
        </p:nvSpPr>
        <p:spPr>
          <a:xfrm>
            <a:off x="6072446" y="2668075"/>
            <a:ext cx="5319431" cy="972180"/>
          </a:xfrm>
        </p:spPr>
        <p:txBody>
          <a:bodyPr anchor="b">
            <a:normAutofit/>
          </a:bodyPr>
          <a:lstStyle/>
          <a:p>
            <a:pPr algn="l"/>
            <a:r>
              <a:rPr lang="en-CA" sz="2000">
                <a:solidFill>
                  <a:schemeClr val="bg1"/>
                </a:solidFill>
              </a:rPr>
              <a:t>Ground School </a:t>
            </a:r>
          </a:p>
        </p:txBody>
      </p:sp>
      <p:sp>
        <p:nvSpPr>
          <p:cNvPr id="12" name="Freeform: Shape 11">
            <a:extLst>
              <a:ext uri="{FF2B5EF4-FFF2-40B4-BE49-F238E27FC236}">
                <a16:creationId xmlns:a16="http://schemas.microsoft.com/office/drawing/2014/main" xmlns="" id="{39B74A45-BDDD-4892-B8C0-B290C0944F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C516C73E-9465-4C9E-9B86-9E58FB326B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Radio">
            <a:extLst>
              <a:ext uri="{FF2B5EF4-FFF2-40B4-BE49-F238E27FC236}">
                <a16:creationId xmlns:a16="http://schemas.microsoft.com/office/drawing/2014/main" xmlns="" id="{B579D56E-CAA4-4D36-8EEF-D84F6B7A1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0941" y="1301551"/>
            <a:ext cx="3440610" cy="3440610"/>
          </a:xfrm>
          <a:prstGeom prst="rect">
            <a:avLst/>
          </a:prstGeom>
        </p:spPr>
      </p:pic>
      <p:pic>
        <p:nvPicPr>
          <p:cNvPr id="11" name="officeArt object">
            <a:extLst>
              <a:ext uri="{FF2B5EF4-FFF2-40B4-BE49-F238E27FC236}">
                <a16:creationId xmlns:a16="http://schemas.microsoft.com/office/drawing/2014/main" xmlns="" id="{0F0412A3-FD45-474C-B46D-2229D01C2868}"/>
              </a:ext>
            </a:extLst>
          </p:cNvPr>
          <p:cNvPicPr/>
          <p:nvPr/>
        </p:nvPicPr>
        <p:blipFill>
          <a:blip r:embed="rId4">
            <a:extLst/>
          </a:blip>
          <a:srcRect/>
          <a:stretch>
            <a:fillRect/>
          </a:stretch>
        </p:blipFill>
        <p:spPr>
          <a:xfrm>
            <a:off x="0" y="278690"/>
            <a:ext cx="4102108" cy="1078792"/>
          </a:xfrm>
          <a:prstGeom prst="rect">
            <a:avLst/>
          </a:prstGeom>
          <a:ln w="12700" cap="flat">
            <a:noFill/>
            <a:miter lim="400000"/>
          </a:ln>
          <a:effectLst/>
        </p:spPr>
      </p:pic>
    </p:spTree>
    <p:extLst>
      <p:ext uri="{BB962C8B-B14F-4D97-AF65-F5344CB8AC3E}">
        <p14:creationId xmlns:p14="http://schemas.microsoft.com/office/powerpoint/2010/main" val="650978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3A9011C-2D88-4929-8352-8FCC401A681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HOW TO USE </a:t>
            </a:r>
            <a:r>
              <a:rPr lang="en-US" sz="5800" kern="1200" dirty="0" err="1">
                <a:solidFill>
                  <a:schemeClr val="tx1"/>
                </a:solidFill>
                <a:latin typeface="+mj-lt"/>
                <a:ea typeface="+mj-ea"/>
                <a:cs typeface="+mj-cs"/>
              </a:rPr>
              <a:t>VOR</a:t>
            </a:r>
            <a:r>
              <a:rPr lang="en-US" sz="5800"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xmlns="" id="{B208D32E-9D29-492B-9720-8AE1413ABB7C}"/>
              </a:ext>
            </a:extLst>
          </p:cNvPr>
          <p:cNvSpPr>
            <a:spLocks noGrp="1"/>
          </p:cNvSpPr>
          <p:nvPr>
            <p:ph idx="1"/>
          </p:nvPr>
        </p:nvSpPr>
        <p:spPr>
          <a:xfrm>
            <a:off x="1524000" y="4256436"/>
            <a:ext cx="9144000" cy="1600818"/>
          </a:xfrm>
        </p:spPr>
        <p:txBody>
          <a:bodyPr vert="horz" lIns="91440" tIns="45720" rIns="91440" bIns="45720" rtlCol="0">
            <a:normAutofit/>
          </a:bodyPr>
          <a:lstStyle/>
          <a:p>
            <a:pPr marL="0" indent="0" algn="ctr">
              <a:buNone/>
            </a:pPr>
            <a:r>
              <a:rPr lang="en-US" sz="2400" kern="1200" dirty="0">
                <a:solidFill>
                  <a:schemeClr val="accent1"/>
                </a:solidFill>
                <a:latin typeface="+mn-lt"/>
                <a:ea typeface="+mn-ea"/>
                <a:cs typeface="+mn-cs"/>
              </a:rPr>
              <a:t>Examples on board. </a:t>
            </a:r>
          </a:p>
        </p:txBody>
      </p:sp>
      <p:cxnSp>
        <p:nvCxnSpPr>
          <p:cNvPr id="12" name="Straight Connector 11">
            <a:extLst>
              <a:ext uri="{FF2B5EF4-FFF2-40B4-BE49-F238E27FC236}">
                <a16:creationId xmlns:a16="http://schemas.microsoft.com/office/drawing/2014/main" xmlns=""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9048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4190D0F-EED8-46D7-8619-DF384A79EC82}"/>
              </a:ext>
            </a:extLst>
          </p:cNvPr>
          <p:cNvSpPr>
            <a:spLocks noGrp="1"/>
          </p:cNvSpPr>
          <p:nvPr>
            <p:ph type="title"/>
          </p:nvPr>
        </p:nvSpPr>
        <p:spPr>
          <a:xfrm>
            <a:off x="7770737" y="2105360"/>
            <a:ext cx="3805228" cy="1953456"/>
          </a:xfrm>
        </p:spPr>
        <p:txBody>
          <a:bodyPr>
            <a:normAutofit/>
          </a:bodyPr>
          <a:lstStyle/>
          <a:p>
            <a:pPr algn="ctr"/>
            <a:r>
              <a:rPr lang="en-CA" dirty="0">
                <a:solidFill>
                  <a:schemeClr val="accent1"/>
                </a:solidFill>
              </a:rPr>
              <a:t>TACAN (TACTICAL AIR NAVIGATION) </a:t>
            </a:r>
          </a:p>
        </p:txBody>
      </p:sp>
      <p:sp>
        <p:nvSpPr>
          <p:cNvPr id="3" name="Content Placeholder 2">
            <a:extLst>
              <a:ext uri="{FF2B5EF4-FFF2-40B4-BE49-F238E27FC236}">
                <a16:creationId xmlns:a16="http://schemas.microsoft.com/office/drawing/2014/main" xmlns="" id="{5039F015-11FD-40E2-B120-AB516CCF329F}"/>
              </a:ext>
            </a:extLst>
          </p:cNvPr>
          <p:cNvSpPr>
            <a:spLocks noGrp="1"/>
          </p:cNvSpPr>
          <p:nvPr>
            <p:ph idx="1"/>
          </p:nvPr>
        </p:nvSpPr>
        <p:spPr>
          <a:xfrm>
            <a:off x="857266" y="963877"/>
            <a:ext cx="6377769" cy="4930246"/>
          </a:xfrm>
        </p:spPr>
        <p:txBody>
          <a:bodyPr anchor="ctr">
            <a:normAutofit/>
          </a:bodyPr>
          <a:lstStyle/>
          <a:p>
            <a:r>
              <a:rPr lang="en-CA" sz="1800" b="1" dirty="0"/>
              <a:t>TACAN </a:t>
            </a:r>
            <a:r>
              <a:rPr lang="en-CA" sz="1800" dirty="0"/>
              <a:t>operates in the UHF 960 to 1,215 MHZ band. Although it is primarily a military system, civil airplanes possessing the appropriate equipment may use it as a navigational aid. It combines the functions of civil VOR and DME ( distance measuring equipment) and therefore indicates to the pilot the azimuth, or direction, of the station to which the equipment is tuned and also its slant distance in nautical miles. Its use requires special TACAN equipment installed. </a:t>
            </a:r>
          </a:p>
          <a:p>
            <a:pPr marL="0" indent="0">
              <a:buNone/>
            </a:pPr>
            <a:endParaRPr lang="en-CA" sz="2400" dirty="0"/>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269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58A0B81-3BAC-4A36-86D0-A251761EC3C0}"/>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VORTAC</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8CF7ECC-F1C0-423A-966E-C513D70B6D28}"/>
              </a:ext>
            </a:extLst>
          </p:cNvPr>
          <p:cNvSpPr>
            <a:spLocks noGrp="1"/>
          </p:cNvSpPr>
          <p:nvPr>
            <p:ph idx="1"/>
          </p:nvPr>
        </p:nvSpPr>
        <p:spPr>
          <a:xfrm>
            <a:off x="4976031" y="963877"/>
            <a:ext cx="6377769" cy="4930246"/>
          </a:xfrm>
        </p:spPr>
        <p:txBody>
          <a:bodyPr anchor="ctr">
            <a:normAutofit/>
          </a:bodyPr>
          <a:lstStyle/>
          <a:p>
            <a:r>
              <a:rPr lang="en-CA" sz="1800" dirty="0"/>
              <a:t>In the past TACAN was a separate navigation system providing azimuth and distance guidance to military airplanes. </a:t>
            </a:r>
          </a:p>
          <a:p>
            <a:r>
              <a:rPr lang="en-CA" sz="1800" dirty="0"/>
              <a:t>VOR/DME was a system designed to provide similar information to civil airplanes. </a:t>
            </a:r>
          </a:p>
          <a:p>
            <a:r>
              <a:rPr lang="en-CA" sz="1800" dirty="0"/>
              <a:t>It was found to be practical to combine them into a unified system by installing TACAN facilities at existing VOR stations, thereby brining all air traffic, both military and civil, under one common control using coincidental facilities operating from the same geographical locations. The collocated facilities are called </a:t>
            </a:r>
            <a:r>
              <a:rPr lang="en-CA" sz="1800" dirty="0" err="1"/>
              <a:t>VORTAC’s</a:t>
            </a:r>
            <a:r>
              <a:rPr lang="en-CA" sz="1800" dirty="0"/>
              <a:t>. </a:t>
            </a:r>
          </a:p>
        </p:txBody>
      </p:sp>
    </p:spTree>
    <p:extLst>
      <p:ext uri="{BB962C8B-B14F-4D97-AF65-F5344CB8AC3E}">
        <p14:creationId xmlns:p14="http://schemas.microsoft.com/office/powerpoint/2010/main" val="165581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249B6F9-CDB0-4C4E-89F9-0DF85878478C}"/>
              </a:ext>
            </a:extLst>
          </p:cNvPr>
          <p:cNvSpPr>
            <a:spLocks noGrp="1"/>
          </p:cNvSpPr>
          <p:nvPr>
            <p:ph type="title"/>
          </p:nvPr>
        </p:nvSpPr>
        <p:spPr>
          <a:xfrm>
            <a:off x="838200" y="963877"/>
            <a:ext cx="3494362" cy="4930246"/>
          </a:xfrm>
        </p:spPr>
        <p:txBody>
          <a:bodyPr>
            <a:normAutofit/>
          </a:bodyPr>
          <a:lstStyle/>
          <a:p>
            <a:pPr algn="r"/>
            <a:r>
              <a:rPr lang="en-CA">
                <a:solidFill>
                  <a:schemeClr val="accent1"/>
                </a:solidFill>
              </a:rPr>
              <a:t>HORIZONTAL SITUATION INDICATOR (HSI)</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5E11E0E-F023-447F-92ED-026F651D207B}"/>
              </a:ext>
            </a:extLst>
          </p:cNvPr>
          <p:cNvSpPr>
            <a:spLocks noGrp="1"/>
          </p:cNvSpPr>
          <p:nvPr>
            <p:ph idx="1"/>
          </p:nvPr>
        </p:nvSpPr>
        <p:spPr>
          <a:xfrm>
            <a:off x="4849198" y="963877"/>
            <a:ext cx="7021237" cy="5399978"/>
          </a:xfrm>
        </p:spPr>
        <p:txBody>
          <a:bodyPr anchor="ctr">
            <a:normAutofit lnSpcReduction="10000"/>
          </a:bodyPr>
          <a:lstStyle/>
          <a:p>
            <a:r>
              <a:rPr lang="en-CA" sz="1800" dirty="0"/>
              <a:t>Also known as the navigation situation display (</a:t>
            </a:r>
            <a:r>
              <a:rPr lang="en-CA" sz="1800" dirty="0" err="1"/>
              <a:t>NSD</a:t>
            </a:r>
            <a:r>
              <a:rPr lang="en-CA" sz="1800" dirty="0"/>
              <a:t>) or the pictorial navigation indicator (</a:t>
            </a:r>
            <a:r>
              <a:rPr lang="en-CA" sz="1800" dirty="0" err="1"/>
              <a:t>PNI</a:t>
            </a:r>
            <a:r>
              <a:rPr lang="en-CA" sz="1800" dirty="0"/>
              <a:t>), is an instrument that combines the display of a heading indicator( or directional gyro) with the display of the omni indicator. </a:t>
            </a:r>
          </a:p>
          <a:p>
            <a:r>
              <a:rPr lang="en-CA" sz="1800" dirty="0"/>
              <a:t>The instrument enables the pilot to visualize the aircrafts position with reference to the selected radial by giving current heading, selected course, course deviation, station position and, when on an instrument approach, position relative to the glideslope and localizer. </a:t>
            </a:r>
          </a:p>
          <a:p>
            <a:r>
              <a:rPr lang="en-US" sz="1800" dirty="0"/>
              <a:t>T</a:t>
            </a:r>
            <a:r>
              <a:rPr lang="en-CA" sz="1800" dirty="0"/>
              <a:t>he compass system of the </a:t>
            </a:r>
            <a:r>
              <a:rPr lang="en-CA" sz="1800" dirty="0" err="1"/>
              <a:t>HSI</a:t>
            </a:r>
            <a:r>
              <a:rPr lang="en-CA" sz="1800" dirty="0"/>
              <a:t> may be simple gyroscopic heading indicator which must be set to correspond to the magnetic compass prior to take-off and must be adjusted during flight to correct for precession. The somewhat more expensive models of </a:t>
            </a:r>
            <a:r>
              <a:rPr lang="en-CA" sz="1800" dirty="0" err="1"/>
              <a:t>HSI</a:t>
            </a:r>
            <a:r>
              <a:rPr lang="en-CA" sz="1800" dirty="0"/>
              <a:t> incorporate a slaved compass system. </a:t>
            </a:r>
          </a:p>
          <a:p>
            <a:r>
              <a:rPr lang="en-US" sz="1800" dirty="0"/>
              <a:t>A</a:t>
            </a:r>
            <a:r>
              <a:rPr lang="en-CA" sz="1800" dirty="0"/>
              <a:t> flux detector is mounted somewhere in the aircraft where the magnetic influences are least. It senses any movement of the aircraft with reference to magnetic north and automatically corrects any precession errors in the </a:t>
            </a:r>
            <a:r>
              <a:rPr lang="en-CA" sz="1800" dirty="0" err="1"/>
              <a:t>HSI</a:t>
            </a:r>
            <a:r>
              <a:rPr lang="en-CA" sz="1800" dirty="0"/>
              <a:t>. </a:t>
            </a:r>
          </a:p>
          <a:p>
            <a:endParaRPr lang="en-CA" sz="1800" dirty="0"/>
          </a:p>
          <a:p>
            <a:pPr marL="0" indent="0">
              <a:buNone/>
            </a:pPr>
            <a:r>
              <a:rPr lang="en-CA" sz="1800" dirty="0"/>
              <a:t> </a:t>
            </a:r>
          </a:p>
          <a:p>
            <a:endParaRPr lang="en-CA" sz="1500" dirty="0"/>
          </a:p>
        </p:txBody>
      </p:sp>
    </p:spTree>
    <p:extLst>
      <p:ext uri="{BB962C8B-B14F-4D97-AF65-F5344CB8AC3E}">
        <p14:creationId xmlns:p14="http://schemas.microsoft.com/office/powerpoint/2010/main" val="219297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BA043C-1391-4DAA-88CD-D4812A0FACAA}"/>
              </a:ext>
            </a:extLst>
          </p:cNvPr>
          <p:cNvSpPr>
            <a:spLocks noGrp="1"/>
          </p:cNvSpPr>
          <p:nvPr>
            <p:ph type="title"/>
          </p:nvPr>
        </p:nvSpPr>
        <p:spPr>
          <a:xfrm>
            <a:off x="7859437" y="957695"/>
            <a:ext cx="3494362" cy="4930246"/>
          </a:xfrm>
        </p:spPr>
        <p:txBody>
          <a:bodyPr>
            <a:normAutofit/>
          </a:bodyPr>
          <a:lstStyle/>
          <a:p>
            <a:pPr algn="r"/>
            <a:r>
              <a:rPr lang="en-CA" dirty="0">
                <a:solidFill>
                  <a:schemeClr val="accent1"/>
                </a:solidFill>
              </a:rPr>
              <a:t>HORIZONTAL SITUATION INDICATOR (</a:t>
            </a:r>
            <a:r>
              <a:rPr lang="en-CA" dirty="0" err="1">
                <a:solidFill>
                  <a:schemeClr val="accent1"/>
                </a:solidFill>
              </a:rPr>
              <a:t>HSI</a:t>
            </a:r>
            <a:r>
              <a:rPr lang="en-CA" dirty="0">
                <a:solidFill>
                  <a:schemeClr val="accent1"/>
                </a:solidFill>
              </a:rPr>
              <a:t>)</a:t>
            </a:r>
          </a:p>
        </p:txBody>
      </p:sp>
      <p:sp>
        <p:nvSpPr>
          <p:cNvPr id="3" name="Content Placeholder 2">
            <a:extLst>
              <a:ext uri="{FF2B5EF4-FFF2-40B4-BE49-F238E27FC236}">
                <a16:creationId xmlns:a16="http://schemas.microsoft.com/office/drawing/2014/main" xmlns="" id="{FA59B690-413F-4CA6-B7DB-B346256EE8A8}"/>
              </a:ext>
            </a:extLst>
          </p:cNvPr>
          <p:cNvSpPr>
            <a:spLocks noGrp="1"/>
          </p:cNvSpPr>
          <p:nvPr>
            <p:ph idx="1"/>
          </p:nvPr>
        </p:nvSpPr>
        <p:spPr>
          <a:xfrm>
            <a:off x="131777" y="1223938"/>
            <a:ext cx="7416794" cy="4930246"/>
          </a:xfrm>
        </p:spPr>
        <p:txBody>
          <a:bodyPr anchor="ctr">
            <a:normAutofit fontScale="92500" lnSpcReduction="20000"/>
          </a:bodyPr>
          <a:lstStyle/>
          <a:p>
            <a:r>
              <a:rPr lang="en-US" sz="1600" dirty="0"/>
              <a:t>The azimuth card knob- is used to set the gyroscopically controlled azimuth card and to correct for precession. </a:t>
            </a:r>
          </a:p>
          <a:p>
            <a:r>
              <a:rPr lang="en-US" sz="1600" dirty="0"/>
              <a:t>The heading bug- can be set manually by the pilot as a reminder of the heading they want to maintain or of the next heading to be flown. </a:t>
            </a:r>
          </a:p>
          <a:p>
            <a:r>
              <a:rPr lang="en-US" sz="1600" dirty="0"/>
              <a:t>The course set knob- controls the position of the course arrow. The pilot sets this arrow manually to the desired radial of the </a:t>
            </a:r>
            <a:r>
              <a:rPr lang="en-US" sz="1600" dirty="0" err="1"/>
              <a:t>VOR</a:t>
            </a:r>
            <a:r>
              <a:rPr lang="en-US" sz="1600" dirty="0"/>
              <a:t> to which the omni receiver is tuned. </a:t>
            </a:r>
          </a:p>
          <a:p>
            <a:r>
              <a:rPr lang="en-US" sz="1600" dirty="0"/>
              <a:t>Course deviation indicator (CDI)-  acts as the Centre portion of the course arrow.</a:t>
            </a:r>
          </a:p>
          <a:p>
            <a:r>
              <a:rPr lang="en-US" sz="1600" dirty="0"/>
              <a:t>In </a:t>
            </a:r>
            <a:r>
              <a:rPr lang="en-US" sz="1600" dirty="0" err="1"/>
              <a:t>VOR</a:t>
            </a:r>
            <a:r>
              <a:rPr lang="en-US" sz="1600" dirty="0"/>
              <a:t> use, each dot represents 5 degrees. The CDI indicates that the aircraft is off course 5 degrees to the left of the radial and must alter course to the right to Intercept the 240 </a:t>
            </a:r>
            <a:r>
              <a:rPr lang="en-US" sz="1600" dirty="0">
                <a:cs typeface="Arial" panose="020B0604020202020204" pitchFamily="34" charset="0"/>
              </a:rPr>
              <a:t>̊ radial.</a:t>
            </a:r>
          </a:p>
          <a:p>
            <a:r>
              <a:rPr lang="en-US" sz="1600" dirty="0">
                <a:cs typeface="Arial" panose="020B0604020202020204" pitchFamily="34" charset="0"/>
              </a:rPr>
              <a:t>The station indicator consists of two white arrows aligned with the course arrow.</a:t>
            </a:r>
          </a:p>
          <a:p>
            <a:r>
              <a:rPr lang="en-US" sz="1600" dirty="0">
                <a:cs typeface="Arial" panose="020B0604020202020204" pitchFamily="34" charset="0"/>
              </a:rPr>
              <a:t>A glideslope indicator is also incorporated into the left side of the </a:t>
            </a:r>
            <a:r>
              <a:rPr lang="en-US" sz="1600" dirty="0" err="1">
                <a:cs typeface="Arial" panose="020B0604020202020204" pitchFamily="34" charset="0"/>
              </a:rPr>
              <a:t>HSI</a:t>
            </a:r>
            <a:r>
              <a:rPr lang="en-US" sz="1600" dirty="0">
                <a:cs typeface="Arial" panose="020B0604020202020204" pitchFamily="34" charset="0"/>
              </a:rPr>
              <a:t>. It consists of an arrowhead that moves up and down, showing the vertical position of the aircraft with reference to the glideslope. </a:t>
            </a:r>
          </a:p>
          <a:p>
            <a:r>
              <a:rPr lang="en-US" sz="1600" dirty="0">
                <a:cs typeface="Arial" panose="020B0604020202020204" pitchFamily="34" charset="0"/>
              </a:rPr>
              <a:t> The </a:t>
            </a:r>
            <a:r>
              <a:rPr lang="en-US" sz="1600" dirty="0" err="1">
                <a:cs typeface="Arial" panose="020B0604020202020204" pitchFamily="34" charset="0"/>
              </a:rPr>
              <a:t>HSI</a:t>
            </a:r>
            <a:r>
              <a:rPr lang="en-US" sz="1600" dirty="0">
                <a:cs typeface="Arial" panose="020B0604020202020204" pitchFamily="34" charset="0"/>
              </a:rPr>
              <a:t> may be coupled with an area navigation system. When steering commands are generated by this system, the words </a:t>
            </a:r>
            <a:r>
              <a:rPr lang="en-US" sz="1600" dirty="0" err="1">
                <a:cs typeface="Arial" panose="020B0604020202020204" pitchFamily="34" charset="0"/>
              </a:rPr>
              <a:t>RNAV</a:t>
            </a:r>
            <a:r>
              <a:rPr lang="en-US" sz="1600" dirty="0">
                <a:cs typeface="Arial" panose="020B0604020202020204" pitchFamily="34" charset="0"/>
              </a:rPr>
              <a:t> appear in the lower right of the </a:t>
            </a:r>
            <a:r>
              <a:rPr lang="en-US" sz="1600" dirty="0" err="1">
                <a:cs typeface="Arial" panose="020B0604020202020204" pitchFamily="34" charset="0"/>
              </a:rPr>
              <a:t>HSI</a:t>
            </a:r>
            <a:r>
              <a:rPr lang="en-US" sz="1600" dirty="0">
                <a:cs typeface="Arial" panose="020B0604020202020204" pitchFamily="34" charset="0"/>
              </a:rPr>
              <a:t> display. </a:t>
            </a:r>
          </a:p>
          <a:p>
            <a:r>
              <a:rPr lang="en-US" sz="1600" dirty="0">
                <a:cs typeface="Arial" panose="020B0604020202020204" pitchFamily="34" charset="0"/>
              </a:rPr>
              <a:t>The </a:t>
            </a:r>
            <a:r>
              <a:rPr lang="en-US" sz="1600" dirty="0" err="1">
                <a:cs typeface="Arial" panose="020B0604020202020204" pitchFamily="34" charset="0"/>
              </a:rPr>
              <a:t>HSI</a:t>
            </a:r>
            <a:r>
              <a:rPr lang="en-US" sz="1600" dirty="0">
                <a:cs typeface="Arial" panose="020B0604020202020204" pitchFamily="34" charset="0"/>
              </a:rPr>
              <a:t> also incorporates a red heading flag that appears in the middle of the instrument to indicate loss of electrical power of failure of the azimuth card to track the gyro or slaved system. A nav warning sign appears at the lower right of the display whenever the navigation signal from the tuned </a:t>
            </a:r>
            <a:r>
              <a:rPr lang="en-US" sz="1600" dirty="0" err="1">
                <a:cs typeface="Arial" panose="020B0604020202020204" pitchFamily="34" charset="0"/>
              </a:rPr>
              <a:t>VOR</a:t>
            </a:r>
            <a:r>
              <a:rPr lang="en-US" sz="1600" dirty="0">
                <a:cs typeface="Arial" panose="020B0604020202020204" pitchFamily="34" charset="0"/>
              </a:rPr>
              <a:t> is not being received or is too weak for reliable navigation. </a:t>
            </a:r>
            <a:endParaRPr lang="en-CA" sz="1600" dirty="0"/>
          </a:p>
          <a:p>
            <a:endParaRPr lang="en-CA" sz="1300" dirty="0"/>
          </a:p>
        </p:txBody>
      </p:sp>
      <p:cxnSp>
        <p:nvCxnSpPr>
          <p:cNvPr id="17" name="Straight Connector 16">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706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35FFA4B-294E-45CE-85AF-BF9FF1BF96A9}"/>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RADIO BEACONS </a:t>
            </a:r>
            <a:endParaRPr lang="en-CA" dirty="0">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643E59D-7117-49B2-A618-9984C4E82987}"/>
              </a:ext>
            </a:extLst>
          </p:cNvPr>
          <p:cNvSpPr>
            <a:spLocks noGrp="1"/>
          </p:cNvSpPr>
          <p:nvPr>
            <p:ph idx="1"/>
          </p:nvPr>
        </p:nvSpPr>
        <p:spPr>
          <a:xfrm>
            <a:off x="4849199" y="963877"/>
            <a:ext cx="6504602" cy="4930246"/>
          </a:xfrm>
        </p:spPr>
        <p:txBody>
          <a:bodyPr anchor="ctr">
            <a:normAutofit/>
          </a:bodyPr>
          <a:lstStyle/>
          <a:p>
            <a:pPr marL="0" indent="0">
              <a:buNone/>
            </a:pPr>
            <a:r>
              <a:rPr lang="en-US" sz="1800" b="1" dirty="0"/>
              <a:t>Non- Directional Beacons (</a:t>
            </a:r>
            <a:r>
              <a:rPr lang="en-US" sz="1800" b="1" dirty="0" err="1"/>
              <a:t>NDB</a:t>
            </a:r>
            <a:r>
              <a:rPr lang="en-US" sz="1800" b="1" dirty="0"/>
              <a:t>):</a:t>
            </a:r>
          </a:p>
          <a:p>
            <a:r>
              <a:rPr lang="en-US" sz="1800" dirty="0"/>
              <a:t>Low powered non-directional beacons operate mostly in the 190-415 and 510-535 </a:t>
            </a:r>
            <a:r>
              <a:rPr lang="en-US" sz="1800" dirty="0" err="1"/>
              <a:t>KHz</a:t>
            </a:r>
            <a:r>
              <a:rPr lang="en-US" sz="1800" dirty="0"/>
              <a:t> band. They are installed at certain locations near airports to assist with instrument approach and holding pattern procedures.</a:t>
            </a:r>
          </a:p>
          <a:p>
            <a:r>
              <a:rPr lang="en-US" sz="1800" dirty="0"/>
              <a:t>They are installed to enable an aircraft to home to the localizer and to track the approach course by means of </a:t>
            </a:r>
            <a:r>
              <a:rPr lang="en-US" sz="1800" dirty="0" err="1"/>
              <a:t>ADF</a:t>
            </a:r>
            <a:r>
              <a:rPr lang="en-US" sz="1800" dirty="0"/>
              <a:t>. For this reason they are sometimes called compass locators. </a:t>
            </a:r>
          </a:p>
          <a:p>
            <a:pPr marL="0" indent="0">
              <a:buNone/>
            </a:pPr>
            <a:r>
              <a:rPr lang="en-US" sz="1800" b="1" dirty="0"/>
              <a:t>Fan marker beacon:</a:t>
            </a:r>
          </a:p>
          <a:p>
            <a:r>
              <a:rPr lang="en-US" sz="1800" dirty="0"/>
              <a:t>Fan markers broadcast a signal that is elliptical in shape and has its major dimension at right angles to the localizer course. They are located on localizer facility courses to identify a designated position along the course.</a:t>
            </a:r>
          </a:p>
          <a:p>
            <a:r>
              <a:rPr lang="en-US" sz="1800" dirty="0"/>
              <a:t>Fan markers are coded and emit an audible high-pitched tone. They activate the white light on the marker beacon receiver in the aircraft. </a:t>
            </a:r>
          </a:p>
        </p:txBody>
      </p:sp>
    </p:spTree>
    <p:extLst>
      <p:ext uri="{BB962C8B-B14F-4D97-AF65-F5344CB8AC3E}">
        <p14:creationId xmlns:p14="http://schemas.microsoft.com/office/powerpoint/2010/main" val="379313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6155BA1-8DBB-4987-A50A-0F60795D9DA9}"/>
              </a:ext>
            </a:extLst>
          </p:cNvPr>
          <p:cNvSpPr>
            <a:spLocks noGrp="1"/>
          </p:cNvSpPr>
          <p:nvPr>
            <p:ph type="title"/>
          </p:nvPr>
        </p:nvSpPr>
        <p:spPr>
          <a:xfrm>
            <a:off x="7859437" y="957695"/>
            <a:ext cx="3494362" cy="4930246"/>
          </a:xfrm>
        </p:spPr>
        <p:txBody>
          <a:bodyPr>
            <a:normAutofit/>
          </a:bodyPr>
          <a:lstStyle/>
          <a:p>
            <a:pPr algn="r"/>
            <a:r>
              <a:rPr lang="en-US" dirty="0">
                <a:solidFill>
                  <a:schemeClr val="accent1"/>
                </a:solidFill>
              </a:rPr>
              <a:t>INSTRUMENT LANDING (ILS)</a:t>
            </a:r>
            <a:endParaRPr lang="en-CA" dirty="0">
              <a:solidFill>
                <a:schemeClr val="accent1"/>
              </a:solidFill>
            </a:endParaRPr>
          </a:p>
        </p:txBody>
      </p:sp>
      <p:sp>
        <p:nvSpPr>
          <p:cNvPr id="3" name="Content Placeholder 2">
            <a:extLst>
              <a:ext uri="{FF2B5EF4-FFF2-40B4-BE49-F238E27FC236}">
                <a16:creationId xmlns:a16="http://schemas.microsoft.com/office/drawing/2014/main" xmlns="" id="{526838E4-561D-4919-8851-0BE450FEED80}"/>
              </a:ext>
            </a:extLst>
          </p:cNvPr>
          <p:cNvSpPr>
            <a:spLocks noGrp="1"/>
          </p:cNvSpPr>
          <p:nvPr>
            <p:ph idx="1"/>
          </p:nvPr>
        </p:nvSpPr>
        <p:spPr>
          <a:xfrm>
            <a:off x="321564" y="963877"/>
            <a:ext cx="6913471" cy="4930246"/>
          </a:xfrm>
        </p:spPr>
        <p:txBody>
          <a:bodyPr anchor="ctr">
            <a:normAutofit/>
          </a:bodyPr>
          <a:lstStyle/>
          <a:p>
            <a:r>
              <a:rPr lang="en-US" sz="1800" dirty="0"/>
              <a:t>Is a method of guiding a pilot through the overcast to a landing by means of visual reference to the instruments in the cockpit. The system provides alignment and descent information about the approach path of the aircraft as it descends towards the runway. </a:t>
            </a:r>
          </a:p>
          <a:p>
            <a:r>
              <a:rPr lang="en-US" sz="1800" dirty="0"/>
              <a:t>The system consists of a localizer, a glide path transmitter and non-directional beacon along the approach path. </a:t>
            </a:r>
          </a:p>
          <a:p>
            <a:r>
              <a:rPr lang="en-US" sz="1800" b="1" dirty="0"/>
              <a:t>The localizer: </a:t>
            </a:r>
            <a:r>
              <a:rPr lang="en-US" sz="1800" dirty="0"/>
              <a:t>transmits a radio beam whose purpose is to keep the pilot lined up with the centerline of the runway. It is located at the far end of the runway and operates in the VHF frequency band between 108.1 and 111.9 </a:t>
            </a:r>
            <a:r>
              <a:rPr lang="en-US" sz="1800" dirty="0" err="1"/>
              <a:t>MHz.</a:t>
            </a:r>
            <a:r>
              <a:rPr lang="en-US" sz="1800" dirty="0"/>
              <a:t> </a:t>
            </a:r>
          </a:p>
          <a:p>
            <a:r>
              <a:rPr lang="en-US" sz="1800" b="1" dirty="0"/>
              <a:t>The glide path transmitter: </a:t>
            </a:r>
            <a:r>
              <a:rPr lang="en-US" sz="1800" dirty="0"/>
              <a:t>situated about 1,000 feet from the approach end of the runway and is offset approximately 400 feet from the runway centerline. It operates in the UHF frequency band between 329.3 and 335.0 </a:t>
            </a:r>
            <a:r>
              <a:rPr lang="en-US" sz="1800" dirty="0" err="1"/>
              <a:t>MHz.</a:t>
            </a:r>
            <a:r>
              <a:rPr lang="en-US" sz="1800" dirty="0"/>
              <a:t> Each glide path frequency is paired with a corresponding VHF localizer frequency. The center of the glide path beam is aligned with the center of the localizer beam and extends about 1 </a:t>
            </a:r>
            <a:r>
              <a:rPr lang="en-US" sz="1800" dirty="0">
                <a:cs typeface="Arial" panose="020B0604020202020204" pitchFamily="34" charset="0"/>
              </a:rPr>
              <a:t>̊ above or below the center. The glide path projection is normally set at an angle of 3 ̊ from the horizontal. </a:t>
            </a:r>
            <a:endParaRPr lang="en-CA" sz="1800" dirty="0"/>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263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5AE43C-56F1-47B5-B958-8C962F00433D}"/>
              </a:ext>
            </a:extLst>
          </p:cNvPr>
          <p:cNvSpPr>
            <a:spLocks noGrp="1"/>
          </p:cNvSpPr>
          <p:nvPr>
            <p:ph type="title"/>
          </p:nvPr>
        </p:nvSpPr>
        <p:spPr>
          <a:xfrm>
            <a:off x="838200" y="365125"/>
            <a:ext cx="10515600" cy="1325563"/>
          </a:xfrm>
        </p:spPr>
        <p:txBody>
          <a:bodyPr>
            <a:normAutofit/>
          </a:bodyPr>
          <a:lstStyle/>
          <a:p>
            <a:r>
              <a:rPr lang="en-US" dirty="0"/>
              <a:t>ILS</a:t>
            </a:r>
            <a:endParaRPr lang="en-CA" dirty="0"/>
          </a:p>
        </p:txBody>
      </p:sp>
      <p:graphicFrame>
        <p:nvGraphicFramePr>
          <p:cNvPr id="5" name="Content Placeholder 2">
            <a:extLst>
              <a:ext uri="{FF2B5EF4-FFF2-40B4-BE49-F238E27FC236}">
                <a16:creationId xmlns:a16="http://schemas.microsoft.com/office/drawing/2014/main" xmlns="" id="{997787D1-9053-485F-B652-BBD943DBB57D}"/>
              </a:ext>
            </a:extLst>
          </p:cNvPr>
          <p:cNvGraphicFramePr>
            <a:graphicFrameLocks noGrp="1"/>
          </p:cNvGraphicFramePr>
          <p:nvPr>
            <p:ph idx="1"/>
            <p:extLst>
              <p:ext uri="{D42A27DB-BD31-4B8C-83A1-F6EECF244321}">
                <p14:modId xmlns:p14="http://schemas.microsoft.com/office/powerpoint/2010/main" val="881992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0723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CCAE834B-0B3C-4731-93F7-920598D3C7C2}"/>
                                            </p:graphicEl>
                                          </p:spTgt>
                                        </p:tgtEl>
                                        <p:attrNameLst>
                                          <p:attrName>style.visibility</p:attrName>
                                        </p:attrNameLst>
                                      </p:cBhvr>
                                      <p:to>
                                        <p:strVal val="visible"/>
                                      </p:to>
                                    </p:set>
                                    <p:animEffect transition="in" filter="fade">
                                      <p:cBhvr>
                                        <p:cTn id="7" dur="500"/>
                                        <p:tgtEl>
                                          <p:spTgt spid="5">
                                            <p:graphicEl>
                                              <a:dgm id="{CCAE834B-0B3C-4731-93F7-920598D3C7C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7E6C9F1-5FC4-4FB6-B23E-6DBDBC528CBD}"/>
                                            </p:graphicEl>
                                          </p:spTgt>
                                        </p:tgtEl>
                                        <p:attrNameLst>
                                          <p:attrName>style.visibility</p:attrName>
                                        </p:attrNameLst>
                                      </p:cBhvr>
                                      <p:to>
                                        <p:strVal val="visible"/>
                                      </p:to>
                                    </p:set>
                                    <p:animEffect transition="in" filter="fade">
                                      <p:cBhvr>
                                        <p:cTn id="12" dur="500"/>
                                        <p:tgtEl>
                                          <p:spTgt spid="5">
                                            <p:graphicEl>
                                              <a:dgm id="{17E6C9F1-5FC4-4FB6-B23E-6DBDBC528CB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65AD93B6-479B-4A79-A7FD-E070CED0FCBF}"/>
                                            </p:graphicEl>
                                          </p:spTgt>
                                        </p:tgtEl>
                                        <p:attrNameLst>
                                          <p:attrName>style.visibility</p:attrName>
                                        </p:attrNameLst>
                                      </p:cBhvr>
                                      <p:to>
                                        <p:strVal val="visible"/>
                                      </p:to>
                                    </p:set>
                                    <p:animEffect transition="in" filter="fade">
                                      <p:cBhvr>
                                        <p:cTn id="17" dur="500"/>
                                        <p:tgtEl>
                                          <p:spTgt spid="5">
                                            <p:graphicEl>
                                              <a:dgm id="{65AD93B6-479B-4A79-A7FD-E070CED0FCB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C04C8CB6-90DC-4296-906A-E75A76F4207A}"/>
                                            </p:graphicEl>
                                          </p:spTgt>
                                        </p:tgtEl>
                                        <p:attrNameLst>
                                          <p:attrName>style.visibility</p:attrName>
                                        </p:attrNameLst>
                                      </p:cBhvr>
                                      <p:to>
                                        <p:strVal val="visible"/>
                                      </p:to>
                                    </p:set>
                                    <p:animEffect transition="in" filter="fade">
                                      <p:cBhvr>
                                        <p:cTn id="22" dur="500"/>
                                        <p:tgtEl>
                                          <p:spTgt spid="5">
                                            <p:graphicEl>
                                              <a:dgm id="{C04C8CB6-90DC-4296-906A-E75A76F4207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8EF08C8F-B191-49CE-ACCA-13543A7A9B71}"/>
                                            </p:graphicEl>
                                          </p:spTgt>
                                        </p:tgtEl>
                                        <p:attrNameLst>
                                          <p:attrName>style.visibility</p:attrName>
                                        </p:attrNameLst>
                                      </p:cBhvr>
                                      <p:to>
                                        <p:strVal val="visible"/>
                                      </p:to>
                                    </p:set>
                                    <p:animEffect transition="in" filter="fade">
                                      <p:cBhvr>
                                        <p:cTn id="27" dur="500"/>
                                        <p:tgtEl>
                                          <p:spTgt spid="5">
                                            <p:graphicEl>
                                              <a:dgm id="{8EF08C8F-B191-49CE-ACCA-13543A7A9B7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1D782190-8C83-40C8-9BDF-8916AEAB19CA}"/>
                                            </p:graphicEl>
                                          </p:spTgt>
                                        </p:tgtEl>
                                        <p:attrNameLst>
                                          <p:attrName>style.visibility</p:attrName>
                                        </p:attrNameLst>
                                      </p:cBhvr>
                                      <p:to>
                                        <p:strVal val="visible"/>
                                      </p:to>
                                    </p:set>
                                    <p:animEffect transition="in" filter="fade">
                                      <p:cBhvr>
                                        <p:cTn id="32" dur="500"/>
                                        <p:tgtEl>
                                          <p:spTgt spid="5">
                                            <p:graphicEl>
                                              <a:dgm id="{1D782190-8C83-40C8-9BDF-8916AEAB19C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92C3F557-77A6-479E-942C-FEFA61E6E780}"/>
                                            </p:graphicEl>
                                          </p:spTgt>
                                        </p:tgtEl>
                                        <p:attrNameLst>
                                          <p:attrName>style.visibility</p:attrName>
                                        </p:attrNameLst>
                                      </p:cBhvr>
                                      <p:to>
                                        <p:strVal val="visible"/>
                                      </p:to>
                                    </p:set>
                                    <p:animEffect transition="in" filter="fade">
                                      <p:cBhvr>
                                        <p:cTn id="37" dur="500"/>
                                        <p:tgtEl>
                                          <p:spTgt spid="5">
                                            <p:graphicEl>
                                              <a:dgm id="{92C3F557-77A6-479E-942C-FEFA61E6E78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02C41CA2-88C2-4F46-9FBD-D031741A7F67}"/>
                                            </p:graphicEl>
                                          </p:spTgt>
                                        </p:tgtEl>
                                        <p:attrNameLst>
                                          <p:attrName>style.visibility</p:attrName>
                                        </p:attrNameLst>
                                      </p:cBhvr>
                                      <p:to>
                                        <p:strVal val="visible"/>
                                      </p:to>
                                    </p:set>
                                    <p:animEffect transition="in" filter="fade">
                                      <p:cBhvr>
                                        <p:cTn id="42" dur="500"/>
                                        <p:tgtEl>
                                          <p:spTgt spid="5">
                                            <p:graphicEl>
                                              <a:dgm id="{02C41CA2-88C2-4F46-9FBD-D031741A7F6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0E5D01B9-9C13-445B-AC6F-36B3E31AE4B9}"/>
                                            </p:graphicEl>
                                          </p:spTgt>
                                        </p:tgtEl>
                                        <p:attrNameLst>
                                          <p:attrName>style.visibility</p:attrName>
                                        </p:attrNameLst>
                                      </p:cBhvr>
                                      <p:to>
                                        <p:strVal val="visible"/>
                                      </p:to>
                                    </p:set>
                                    <p:animEffect transition="in" filter="fade">
                                      <p:cBhvr>
                                        <p:cTn id="47" dur="500"/>
                                        <p:tgtEl>
                                          <p:spTgt spid="5">
                                            <p:graphicEl>
                                              <a:dgm id="{0E5D01B9-9C13-445B-AC6F-36B3E31AE4B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1F680B67-36AC-4CBE-8064-9E3A0CDFF7D3}"/>
                                            </p:graphicEl>
                                          </p:spTgt>
                                        </p:tgtEl>
                                        <p:attrNameLst>
                                          <p:attrName>style.visibility</p:attrName>
                                        </p:attrNameLst>
                                      </p:cBhvr>
                                      <p:to>
                                        <p:strVal val="visible"/>
                                      </p:to>
                                    </p:set>
                                    <p:animEffect transition="in" filter="fade">
                                      <p:cBhvr>
                                        <p:cTn id="52" dur="500"/>
                                        <p:tgtEl>
                                          <p:spTgt spid="5">
                                            <p:graphicEl>
                                              <a:dgm id="{1F680B67-36AC-4CBE-8064-9E3A0CDFF7D3}"/>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graphicEl>
                                              <a:dgm id="{60149AA0-0932-41E2-B898-A97FC5078BC6}"/>
                                            </p:graphicEl>
                                          </p:spTgt>
                                        </p:tgtEl>
                                        <p:attrNameLst>
                                          <p:attrName>style.visibility</p:attrName>
                                        </p:attrNameLst>
                                      </p:cBhvr>
                                      <p:to>
                                        <p:strVal val="visible"/>
                                      </p:to>
                                    </p:set>
                                    <p:animEffect transition="in" filter="fade">
                                      <p:cBhvr>
                                        <p:cTn id="57" dur="500"/>
                                        <p:tgtEl>
                                          <p:spTgt spid="5">
                                            <p:graphicEl>
                                              <a:dgm id="{60149AA0-0932-41E2-B898-A97FC5078BC6}"/>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graphicEl>
                                              <a:dgm id="{A56BD247-6A35-4041-AF29-5B6BDD318DAA}"/>
                                            </p:graphicEl>
                                          </p:spTgt>
                                        </p:tgtEl>
                                        <p:attrNameLst>
                                          <p:attrName>style.visibility</p:attrName>
                                        </p:attrNameLst>
                                      </p:cBhvr>
                                      <p:to>
                                        <p:strVal val="visible"/>
                                      </p:to>
                                    </p:set>
                                    <p:animEffect transition="in" filter="fade">
                                      <p:cBhvr>
                                        <p:cTn id="62" dur="500"/>
                                        <p:tgtEl>
                                          <p:spTgt spid="5">
                                            <p:graphicEl>
                                              <a:dgm id="{A56BD247-6A35-4041-AF29-5B6BDD318D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DBA370-47E0-4829-868D-ECC6D2F8A0AE}"/>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MICROWAVE LANDING SYSTEM (MLS)</a:t>
            </a:r>
            <a:endParaRPr lang="en-CA">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A25992F7-881D-4F8D-BE84-9073CBE22A1C}"/>
              </a:ext>
            </a:extLst>
          </p:cNvPr>
          <p:cNvSpPr>
            <a:spLocks noGrp="1"/>
          </p:cNvSpPr>
          <p:nvPr>
            <p:ph idx="1"/>
          </p:nvPr>
        </p:nvSpPr>
        <p:spPr>
          <a:xfrm>
            <a:off x="4751746" y="1185549"/>
            <a:ext cx="7118679" cy="4930246"/>
          </a:xfrm>
        </p:spPr>
        <p:txBody>
          <a:bodyPr anchor="ctr">
            <a:normAutofit lnSpcReduction="10000"/>
          </a:bodyPr>
          <a:lstStyle/>
          <a:p>
            <a:r>
              <a:rPr lang="en-US" sz="1800" dirty="0"/>
              <a:t>Is designed to provide precise navigation guidance in the form of alignment and descent information to aircraft on approach to and landing a runway. </a:t>
            </a:r>
          </a:p>
          <a:p>
            <a:r>
              <a:rPr lang="en-US" sz="1800" dirty="0"/>
              <a:t>MLS is considered more reliable and more accurate system than ILS and it can be installed at sites where, because of difficult terrain, excessive site preparation or shortage of frequencies, ILS is not practical. </a:t>
            </a:r>
          </a:p>
          <a:p>
            <a:r>
              <a:rPr lang="en-US" sz="1800" dirty="0"/>
              <a:t>MLS transmits two scanning beams, one lateral and one vertical, to provide a variety of approach paths for different types of aircrafts. </a:t>
            </a:r>
          </a:p>
          <a:p>
            <a:r>
              <a:rPr lang="en-US" sz="1800" dirty="0"/>
              <a:t>The approach azimuth guidance transmitter radiates a lateral scanning beam which sweeps from left to right of the extended center line of the runway. The sweep is normally 40 </a:t>
            </a:r>
            <a:r>
              <a:rPr lang="en-US" sz="1800" dirty="0">
                <a:cs typeface="Arial" panose="020B0604020202020204" pitchFamily="34" charset="0"/>
              </a:rPr>
              <a:t>̊ to either side but can be adjusted to suit local terrain or other requirements. </a:t>
            </a:r>
            <a:endParaRPr lang="en-US" sz="1800" dirty="0"/>
          </a:p>
          <a:p>
            <a:r>
              <a:rPr lang="en-US" sz="1800" dirty="0"/>
              <a:t>The elevation guidance transmitter radiates a fan shaped beam which sweeps up and down through the azimuth coverage area. In its up and down sweep, the beam covers an angle of 15 </a:t>
            </a:r>
            <a:r>
              <a:rPr lang="en-US" sz="1800" dirty="0">
                <a:cs typeface="Arial" panose="020B0604020202020204" pitchFamily="34" charset="0"/>
              </a:rPr>
              <a:t>̊ from the horizontal.</a:t>
            </a:r>
          </a:p>
          <a:p>
            <a:r>
              <a:rPr lang="en-US" sz="1800" dirty="0">
                <a:cs typeface="Arial" panose="020B0604020202020204" pitchFamily="34" charset="0"/>
              </a:rPr>
              <a:t>The MLS receiver control unit in the aircraft permits the pilot to choose an approach path from 40 ̊ left to 40 ̊ right of the center line of the runway and a descent angle from 1 ̊ to 15 ̊. </a:t>
            </a:r>
          </a:p>
          <a:p>
            <a:pPr marL="0" indent="0">
              <a:buNone/>
            </a:pPr>
            <a:endParaRPr lang="en-CA" sz="1500" dirty="0"/>
          </a:p>
        </p:txBody>
      </p:sp>
    </p:spTree>
    <p:extLst>
      <p:ext uri="{BB962C8B-B14F-4D97-AF65-F5344CB8AC3E}">
        <p14:creationId xmlns:p14="http://schemas.microsoft.com/office/powerpoint/2010/main" val="1690865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75F2EEA-B253-48C6-BF15-35092894512E}"/>
              </a:ext>
            </a:extLst>
          </p:cNvPr>
          <p:cNvSpPr>
            <a:spLocks noGrp="1"/>
          </p:cNvSpPr>
          <p:nvPr>
            <p:ph type="title"/>
          </p:nvPr>
        </p:nvSpPr>
        <p:spPr>
          <a:xfrm>
            <a:off x="7859437" y="957695"/>
            <a:ext cx="3494362" cy="4930246"/>
          </a:xfrm>
        </p:spPr>
        <p:txBody>
          <a:bodyPr>
            <a:normAutofit/>
          </a:bodyPr>
          <a:lstStyle/>
          <a:p>
            <a:pPr algn="r"/>
            <a:r>
              <a:rPr lang="en-US">
                <a:solidFill>
                  <a:schemeClr val="accent1"/>
                </a:solidFill>
              </a:rPr>
              <a:t>MICROWAVE LANDING SYSTEM (MLS)</a:t>
            </a:r>
            <a:endParaRPr lang="en-CA">
              <a:solidFill>
                <a:schemeClr val="accent1"/>
              </a:solidFill>
            </a:endParaRPr>
          </a:p>
        </p:txBody>
      </p:sp>
      <p:sp>
        <p:nvSpPr>
          <p:cNvPr id="3" name="Content Placeholder 2">
            <a:extLst>
              <a:ext uri="{FF2B5EF4-FFF2-40B4-BE49-F238E27FC236}">
                <a16:creationId xmlns:a16="http://schemas.microsoft.com/office/drawing/2014/main" xmlns="" id="{2FE25749-C949-486B-A20B-9F3DC8C957C0}"/>
              </a:ext>
            </a:extLst>
          </p:cNvPr>
          <p:cNvSpPr>
            <a:spLocks noGrp="1"/>
          </p:cNvSpPr>
          <p:nvPr>
            <p:ph idx="1"/>
          </p:nvPr>
        </p:nvSpPr>
        <p:spPr>
          <a:xfrm>
            <a:off x="556112" y="997450"/>
            <a:ext cx="7068778" cy="4930246"/>
          </a:xfrm>
        </p:spPr>
        <p:txBody>
          <a:bodyPr anchor="ctr">
            <a:normAutofit/>
          </a:bodyPr>
          <a:lstStyle/>
          <a:p>
            <a:endParaRPr lang="en-US" sz="1800" dirty="0"/>
          </a:p>
          <a:p>
            <a:r>
              <a:rPr lang="en-US" sz="1800" dirty="0"/>
              <a:t>At every MLS installation, a minimum glide path angle is established that provides clearance of terrain and other approach boundaries. This number is transmitted as digital data and is the lowest glide path angle that can be selected. </a:t>
            </a:r>
          </a:p>
          <a:p>
            <a:r>
              <a:rPr lang="en-US" sz="1800" dirty="0"/>
              <a:t>The MLS can be expanded to also incorporate a back-azimuth guidance that transmits a beam to provide lateral guidance for missed approach and departure navigation. The lateral coverage is limited to 20 </a:t>
            </a:r>
            <a:r>
              <a:rPr lang="en-US" sz="1800" dirty="0">
                <a:cs typeface="Arial" panose="020B0604020202020204" pitchFamily="34" charset="0"/>
              </a:rPr>
              <a:t>̊ either side of the centerline. The range is about 5 n.m. up to about 5,000 feet. </a:t>
            </a:r>
            <a:endParaRPr lang="en-US" sz="1800" dirty="0"/>
          </a:p>
          <a:p>
            <a:r>
              <a:rPr lang="en-US" sz="1800" dirty="0"/>
              <a:t>MLS transmits in the C-band frequency range of 5,031 to 5,091 </a:t>
            </a:r>
            <a:r>
              <a:rPr lang="en-US" sz="1800" dirty="0" err="1"/>
              <a:t>MHz.</a:t>
            </a:r>
            <a:r>
              <a:rPr lang="en-US" sz="1800" dirty="0"/>
              <a:t> MLS identification is a four-letter designated starting with the letter M.</a:t>
            </a:r>
          </a:p>
          <a:p>
            <a:r>
              <a:rPr lang="en-US" sz="1800" dirty="0"/>
              <a:t>Range information can be displayed on conventional </a:t>
            </a:r>
            <a:r>
              <a:rPr lang="en-US" sz="1800" dirty="0" err="1"/>
              <a:t>DME</a:t>
            </a:r>
            <a:r>
              <a:rPr lang="en-US" sz="1800" dirty="0"/>
              <a:t> receivers. </a:t>
            </a:r>
          </a:p>
          <a:p>
            <a:r>
              <a:rPr lang="en-US" sz="1800" dirty="0"/>
              <a:t>The great advantage of MLS is flexibility. It allows curved and segmented approaches, selectable glide path angles, accurate 3-D positioning of the aircraft in space, the establishment of boundaries to ensure clearance and departure phases and VTOL and STOL operations. </a:t>
            </a:r>
          </a:p>
          <a:p>
            <a:endParaRPr lang="en-CA" sz="1500" dirty="0"/>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830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9270E-0AAC-477B-BEB1-DC1495ADD987}"/>
              </a:ext>
            </a:extLst>
          </p:cNvPr>
          <p:cNvSpPr>
            <a:spLocks noGrp="1"/>
          </p:cNvSpPr>
          <p:nvPr>
            <p:ph type="title"/>
          </p:nvPr>
        </p:nvSpPr>
        <p:spPr>
          <a:xfrm>
            <a:off x="586530" y="365125"/>
            <a:ext cx="11353800" cy="1325563"/>
          </a:xfrm>
        </p:spPr>
        <p:txBody>
          <a:bodyPr/>
          <a:lstStyle/>
          <a:p>
            <a:r>
              <a:rPr lang="en-CA" dirty="0"/>
              <a:t>VHF OMNIRANGE NAVIGATION SYSTEM (VOR)</a:t>
            </a:r>
          </a:p>
        </p:txBody>
      </p:sp>
      <p:sp>
        <p:nvSpPr>
          <p:cNvPr id="3" name="Content Placeholder 2">
            <a:extLst>
              <a:ext uri="{FF2B5EF4-FFF2-40B4-BE49-F238E27FC236}">
                <a16:creationId xmlns:a16="http://schemas.microsoft.com/office/drawing/2014/main" xmlns="" id="{C5C13A2E-20B7-4F7F-9F50-6C86E511408F}"/>
              </a:ext>
            </a:extLst>
          </p:cNvPr>
          <p:cNvSpPr>
            <a:spLocks noGrp="1"/>
          </p:cNvSpPr>
          <p:nvPr>
            <p:ph idx="1"/>
          </p:nvPr>
        </p:nvSpPr>
        <p:spPr/>
        <p:txBody>
          <a:bodyPr>
            <a:normAutofit/>
          </a:bodyPr>
          <a:lstStyle/>
          <a:p>
            <a:r>
              <a:rPr lang="en-CA" sz="1800" dirty="0"/>
              <a:t>Most widely used means of radio navigation, Very high frequency.</a:t>
            </a:r>
          </a:p>
          <a:p>
            <a:r>
              <a:rPr lang="en-CA" sz="1800" dirty="0"/>
              <a:t>The omnirange system functions in the static free VHF frequency band between 108.10 and 117.95 </a:t>
            </a:r>
            <a:r>
              <a:rPr lang="en-CA" sz="1800" dirty="0" err="1"/>
              <a:t>MHz.</a:t>
            </a:r>
            <a:endParaRPr lang="en-CA" sz="1800" dirty="0"/>
          </a:p>
          <a:p>
            <a:r>
              <a:rPr lang="en-CA" sz="1800" dirty="0"/>
              <a:t>Puts out two signals . One of the signals is non-directional. It has a constants phase throughout its 360 </a:t>
            </a:r>
            <a:r>
              <a:rPr lang="en-CA" sz="1800" dirty="0">
                <a:cs typeface="Arial" panose="020B0604020202020204" pitchFamily="34" charset="0"/>
              </a:rPr>
              <a:t>̊ of azimuth. It is transmitted at a rate of 30 times a second. It is called a reference phase.</a:t>
            </a:r>
          </a:p>
          <a:p>
            <a:r>
              <a:rPr lang="en-CA" sz="1800" dirty="0">
                <a:cs typeface="Arial" panose="020B0604020202020204" pitchFamily="34" charset="0"/>
              </a:rPr>
              <a:t>The other signal rotates at a rate of 30 times per second. It is called variable phase.</a:t>
            </a:r>
          </a:p>
          <a:p>
            <a:r>
              <a:rPr lang="en-CA" sz="1800" dirty="0">
                <a:cs typeface="Arial" panose="020B0604020202020204" pitchFamily="34" charset="0"/>
              </a:rPr>
              <a:t>The principle of the omnirange is based on the phase difference between the two transmitted signals. By measuring the time it takes the rotating signal to sweep from north to where it reaches the receiving equipment in the aircraft . </a:t>
            </a:r>
          </a:p>
          <a:p>
            <a:r>
              <a:rPr lang="en-CA" sz="1800" dirty="0">
                <a:cs typeface="Arial" panose="020B0604020202020204" pitchFamily="34" charset="0"/>
              </a:rPr>
              <a:t>The time difference between reference phase and variable phase is the mag direction. </a:t>
            </a:r>
          </a:p>
          <a:p>
            <a:r>
              <a:rPr lang="en-CA" sz="1800" dirty="0">
                <a:cs typeface="Arial" panose="020B0604020202020204" pitchFamily="34" charset="0"/>
              </a:rPr>
              <a:t>Refer to radicals: </a:t>
            </a:r>
            <a:endParaRPr lang="en-CA" sz="1800" dirty="0"/>
          </a:p>
        </p:txBody>
      </p:sp>
      <p:cxnSp>
        <p:nvCxnSpPr>
          <p:cNvPr id="5" name="Straight Connector 4">
            <a:extLst>
              <a:ext uri="{FF2B5EF4-FFF2-40B4-BE49-F238E27FC236}">
                <a16:creationId xmlns:a16="http://schemas.microsoft.com/office/drawing/2014/main" xmlns="" id="{255EE645-E016-41F1-A59D-E15A9396E677}"/>
              </a:ext>
            </a:extLst>
          </p:cNvPr>
          <p:cNvCxnSpPr/>
          <p:nvPr/>
        </p:nvCxnSpPr>
        <p:spPr>
          <a:xfrm>
            <a:off x="3615655" y="4924338"/>
            <a:ext cx="0" cy="1057012"/>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xmlns="" id="{58F61FA5-01A6-4B0B-85B2-7A3A0A27E08D}"/>
              </a:ext>
            </a:extLst>
          </p:cNvPr>
          <p:cNvCxnSpPr/>
          <p:nvPr/>
        </p:nvCxnSpPr>
        <p:spPr>
          <a:xfrm>
            <a:off x="2990675" y="5469622"/>
            <a:ext cx="1249959" cy="0"/>
          </a:xfrm>
          <a:prstGeom prst="line">
            <a:avLst/>
          </a:prstGeom>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xmlns="" id="{BCD37D9C-E5D0-4444-B05C-2DBFA8D405C1}"/>
              </a:ext>
            </a:extLst>
          </p:cNvPr>
          <p:cNvSpPr txBox="1"/>
          <p:nvPr/>
        </p:nvSpPr>
        <p:spPr>
          <a:xfrm>
            <a:off x="3334624" y="4641402"/>
            <a:ext cx="780176" cy="369332"/>
          </a:xfrm>
          <a:prstGeom prst="rect">
            <a:avLst/>
          </a:prstGeom>
          <a:noFill/>
        </p:spPr>
        <p:txBody>
          <a:bodyPr wrap="square" rtlCol="0">
            <a:spAutoFit/>
          </a:bodyPr>
          <a:lstStyle/>
          <a:p>
            <a:r>
              <a:rPr lang="en-CA" dirty="0"/>
              <a:t>360 </a:t>
            </a:r>
          </a:p>
        </p:txBody>
      </p:sp>
      <p:sp>
        <p:nvSpPr>
          <p:cNvPr id="9" name="TextBox 8">
            <a:extLst>
              <a:ext uri="{FF2B5EF4-FFF2-40B4-BE49-F238E27FC236}">
                <a16:creationId xmlns:a16="http://schemas.microsoft.com/office/drawing/2014/main" xmlns="" id="{A3539E49-2C1F-40DD-A688-02261DDA35AA}"/>
              </a:ext>
            </a:extLst>
          </p:cNvPr>
          <p:cNvSpPr txBox="1"/>
          <p:nvPr/>
        </p:nvSpPr>
        <p:spPr>
          <a:xfrm>
            <a:off x="2441198" y="5284956"/>
            <a:ext cx="721450" cy="369332"/>
          </a:xfrm>
          <a:prstGeom prst="rect">
            <a:avLst/>
          </a:prstGeom>
          <a:noFill/>
        </p:spPr>
        <p:txBody>
          <a:bodyPr wrap="square" rtlCol="0">
            <a:spAutoFit/>
          </a:bodyPr>
          <a:lstStyle/>
          <a:p>
            <a:r>
              <a:rPr lang="en-CA" dirty="0"/>
              <a:t>270 </a:t>
            </a:r>
          </a:p>
        </p:txBody>
      </p:sp>
      <p:sp>
        <p:nvSpPr>
          <p:cNvPr id="12" name="TextBox 11">
            <a:extLst>
              <a:ext uri="{FF2B5EF4-FFF2-40B4-BE49-F238E27FC236}">
                <a16:creationId xmlns:a16="http://schemas.microsoft.com/office/drawing/2014/main" xmlns="" id="{8A0CC18F-ABEA-45A4-A0C0-772D958A72BC}"/>
              </a:ext>
            </a:extLst>
          </p:cNvPr>
          <p:cNvSpPr txBox="1"/>
          <p:nvPr/>
        </p:nvSpPr>
        <p:spPr>
          <a:xfrm>
            <a:off x="4181912" y="5285173"/>
            <a:ext cx="897622" cy="369332"/>
          </a:xfrm>
          <a:prstGeom prst="rect">
            <a:avLst/>
          </a:prstGeom>
          <a:noFill/>
        </p:spPr>
        <p:txBody>
          <a:bodyPr wrap="square" rtlCol="0">
            <a:spAutoFit/>
          </a:bodyPr>
          <a:lstStyle/>
          <a:p>
            <a:r>
              <a:rPr lang="en-CA" dirty="0"/>
              <a:t>090</a:t>
            </a:r>
          </a:p>
        </p:txBody>
      </p:sp>
      <p:sp>
        <p:nvSpPr>
          <p:cNvPr id="13" name="TextBox 12">
            <a:extLst>
              <a:ext uri="{FF2B5EF4-FFF2-40B4-BE49-F238E27FC236}">
                <a16:creationId xmlns:a16="http://schemas.microsoft.com/office/drawing/2014/main" xmlns="" id="{F79EEC25-4959-4C27-B3C5-61ED93379A87}"/>
              </a:ext>
            </a:extLst>
          </p:cNvPr>
          <p:cNvSpPr txBox="1"/>
          <p:nvPr/>
        </p:nvSpPr>
        <p:spPr>
          <a:xfrm>
            <a:off x="3334624" y="5942568"/>
            <a:ext cx="914400" cy="369332"/>
          </a:xfrm>
          <a:prstGeom prst="rect">
            <a:avLst/>
          </a:prstGeom>
          <a:noFill/>
        </p:spPr>
        <p:txBody>
          <a:bodyPr wrap="square" rtlCol="0">
            <a:spAutoFit/>
          </a:bodyPr>
          <a:lstStyle/>
          <a:p>
            <a:r>
              <a:rPr lang="en-CA" dirty="0"/>
              <a:t>180</a:t>
            </a:r>
          </a:p>
        </p:txBody>
      </p:sp>
      <p:sp>
        <p:nvSpPr>
          <p:cNvPr id="14" name="TextBox 13">
            <a:extLst>
              <a:ext uri="{FF2B5EF4-FFF2-40B4-BE49-F238E27FC236}">
                <a16:creationId xmlns:a16="http://schemas.microsoft.com/office/drawing/2014/main" xmlns="" id="{8AFFCB92-2668-4EDE-AE37-2CB58747DBDC}"/>
              </a:ext>
            </a:extLst>
          </p:cNvPr>
          <p:cNvSpPr txBox="1"/>
          <p:nvPr/>
        </p:nvSpPr>
        <p:spPr>
          <a:xfrm>
            <a:off x="5150840" y="5284956"/>
            <a:ext cx="4118987" cy="646331"/>
          </a:xfrm>
          <a:prstGeom prst="rect">
            <a:avLst/>
          </a:prstGeom>
          <a:noFill/>
        </p:spPr>
        <p:txBody>
          <a:bodyPr wrap="square" rtlCol="0">
            <a:spAutoFit/>
          </a:bodyPr>
          <a:lstStyle/>
          <a:p>
            <a:r>
              <a:rPr lang="en-CA" dirty="0"/>
              <a:t>Radical- from station</a:t>
            </a:r>
          </a:p>
          <a:p>
            <a:r>
              <a:rPr lang="en-CA" dirty="0"/>
              <a:t>Course- to station</a:t>
            </a:r>
          </a:p>
        </p:txBody>
      </p:sp>
    </p:spTree>
    <p:extLst>
      <p:ext uri="{BB962C8B-B14F-4D97-AF65-F5344CB8AC3E}">
        <p14:creationId xmlns:p14="http://schemas.microsoft.com/office/powerpoint/2010/main" val="1967964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80B7328-8754-49B4-89E2-F37F7D9DCCFA}"/>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AUTOMATIC DIRECTION FINDER (</a:t>
            </a:r>
            <a:r>
              <a:rPr lang="en-CA" dirty="0" err="1">
                <a:solidFill>
                  <a:schemeClr val="accent1"/>
                </a:solidFill>
              </a:rPr>
              <a:t>ADF</a:t>
            </a:r>
            <a:r>
              <a:rPr lang="en-CA" dirty="0">
                <a:solidFill>
                  <a:schemeClr val="accent1"/>
                </a:solidFill>
              </a:rPr>
              <a:t>)</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3FC1AFF-7B28-4862-BEB8-FC8DD373FA2A}"/>
              </a:ext>
            </a:extLst>
          </p:cNvPr>
          <p:cNvSpPr>
            <a:spLocks noGrp="1"/>
          </p:cNvSpPr>
          <p:nvPr>
            <p:ph idx="1"/>
          </p:nvPr>
        </p:nvSpPr>
        <p:spPr>
          <a:xfrm>
            <a:off x="4654303" y="1255416"/>
            <a:ext cx="7216133" cy="5282544"/>
          </a:xfrm>
        </p:spPr>
        <p:txBody>
          <a:bodyPr anchor="ctr">
            <a:normAutofit lnSpcReduction="10000"/>
          </a:bodyPr>
          <a:lstStyle/>
          <a:p>
            <a:r>
              <a:rPr lang="en-CA" sz="1800" dirty="0"/>
              <a:t>Is very useful aid to aerial navigation. It can be used for homing to or finding direction from any station that broadcasts in the low and medium frequency radio bands. </a:t>
            </a:r>
          </a:p>
          <a:p>
            <a:r>
              <a:rPr lang="en-CA" sz="1800" dirty="0"/>
              <a:t>An </a:t>
            </a:r>
            <a:r>
              <a:rPr lang="en-CA" sz="1800" dirty="0" err="1"/>
              <a:t>ADF</a:t>
            </a:r>
            <a:r>
              <a:rPr lang="en-CA" sz="1800" dirty="0"/>
              <a:t> receiver is able to pick up stations at considerable distances. </a:t>
            </a:r>
          </a:p>
          <a:p>
            <a:r>
              <a:rPr lang="en-CA" sz="1800" dirty="0"/>
              <a:t>The </a:t>
            </a:r>
            <a:r>
              <a:rPr lang="en-CA" sz="1800" dirty="0" err="1"/>
              <a:t>ADF</a:t>
            </a:r>
            <a:r>
              <a:rPr lang="en-CA" sz="1800" dirty="0"/>
              <a:t> system consists of an </a:t>
            </a:r>
            <a:r>
              <a:rPr lang="en-CA" sz="1800" dirty="0" err="1"/>
              <a:t>ADF</a:t>
            </a:r>
            <a:r>
              <a:rPr lang="en-CA" sz="1800" dirty="0"/>
              <a:t> receiver, a loop antenna, a sense antenna and a bearing indicator. </a:t>
            </a:r>
          </a:p>
          <a:p>
            <a:r>
              <a:rPr lang="en-CA" sz="1800" b="1" dirty="0"/>
              <a:t>Two antennas are required for </a:t>
            </a:r>
            <a:r>
              <a:rPr lang="en-CA" sz="1800" b="1" dirty="0" err="1"/>
              <a:t>ADF</a:t>
            </a:r>
            <a:r>
              <a:rPr lang="en-CA" sz="1800" b="1" dirty="0"/>
              <a:t> operation. </a:t>
            </a:r>
          </a:p>
          <a:p>
            <a:pPr marL="342900" indent="-342900">
              <a:buFont typeface="+mj-lt"/>
              <a:buAutoNum type="arabicPeriod"/>
            </a:pPr>
            <a:r>
              <a:rPr lang="en-CA" sz="1800" b="1" dirty="0"/>
              <a:t>Sense antenna- </a:t>
            </a:r>
            <a:r>
              <a:rPr lang="en-CA" sz="1800" dirty="0"/>
              <a:t>is a non directional antenna that has the capability of providing directional information. Usually a long wire installed on the top of the aircraft, stretching from an insulator near the top of the fuselage back to the stabilizer.</a:t>
            </a:r>
          </a:p>
          <a:p>
            <a:pPr marL="342900" indent="-342900">
              <a:buFont typeface="+mj-lt"/>
              <a:buAutoNum type="arabicPeriod"/>
            </a:pPr>
            <a:r>
              <a:rPr lang="en-CA" sz="1800" b="1" dirty="0"/>
              <a:t>Loop antenna- </a:t>
            </a:r>
            <a:r>
              <a:rPr lang="en-CA" sz="1800" dirty="0"/>
              <a:t>senses magnetic bearing from the aircraft to the station. A metal ring enclosing coils of insulated wires, is usually contained within a streamlined housing mounted well forward on the underside of the fuselage. </a:t>
            </a:r>
          </a:p>
          <a:p>
            <a:r>
              <a:rPr lang="en-CA" sz="1800" dirty="0"/>
              <a:t>Modern </a:t>
            </a:r>
            <a:r>
              <a:rPr lang="en-CA" sz="1800" dirty="0" err="1"/>
              <a:t>ADF</a:t>
            </a:r>
            <a:r>
              <a:rPr lang="en-CA" sz="1800" dirty="0"/>
              <a:t> receivers are digital tuned providing rapid and precise tuning to any desired frequency. They receive stations throughout the low and medium frequency band. </a:t>
            </a:r>
          </a:p>
          <a:p>
            <a:endParaRPr lang="en-CA" sz="1500" dirty="0"/>
          </a:p>
          <a:p>
            <a:endParaRPr lang="en-CA" sz="1500" dirty="0"/>
          </a:p>
        </p:txBody>
      </p:sp>
    </p:spTree>
    <p:extLst>
      <p:ext uri="{BB962C8B-B14F-4D97-AF65-F5344CB8AC3E}">
        <p14:creationId xmlns:p14="http://schemas.microsoft.com/office/powerpoint/2010/main" val="28375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C35B8-6538-4BD0-BFF1-A44348FA812D}"/>
              </a:ext>
            </a:extLst>
          </p:cNvPr>
          <p:cNvSpPr>
            <a:spLocks noGrp="1"/>
          </p:cNvSpPr>
          <p:nvPr>
            <p:ph type="title"/>
          </p:nvPr>
        </p:nvSpPr>
        <p:spPr>
          <a:xfrm>
            <a:off x="1780246" y="681035"/>
            <a:ext cx="9026236" cy="540039"/>
          </a:xfrm>
        </p:spPr>
        <p:txBody>
          <a:bodyPr>
            <a:normAutofit fontScale="90000"/>
          </a:bodyPr>
          <a:lstStyle/>
          <a:p>
            <a:r>
              <a:rPr lang="en-CA" dirty="0">
                <a:solidFill>
                  <a:schemeClr val="accent1"/>
                </a:solidFill>
              </a:rPr>
              <a:t>AUTOMATIC DIRECTION FINDER (</a:t>
            </a:r>
            <a:r>
              <a:rPr lang="en-CA" dirty="0" err="1">
                <a:solidFill>
                  <a:schemeClr val="accent1"/>
                </a:solidFill>
              </a:rPr>
              <a:t>ADF</a:t>
            </a:r>
            <a:r>
              <a:rPr lang="en-CA" dirty="0">
                <a:solidFill>
                  <a:schemeClr val="accent1"/>
                </a:solidFill>
              </a:rPr>
              <a:t>)</a:t>
            </a:r>
            <a:endParaRPr lang="en-CA" dirty="0"/>
          </a:p>
        </p:txBody>
      </p:sp>
      <p:sp>
        <p:nvSpPr>
          <p:cNvPr id="3" name="Content Placeholder 2">
            <a:extLst>
              <a:ext uri="{FF2B5EF4-FFF2-40B4-BE49-F238E27FC236}">
                <a16:creationId xmlns:a16="http://schemas.microsoft.com/office/drawing/2014/main" xmlns="" id="{DA27B756-9A3F-4F4C-860D-12991298389A}"/>
              </a:ext>
            </a:extLst>
          </p:cNvPr>
          <p:cNvSpPr>
            <a:spLocks noGrp="1"/>
          </p:cNvSpPr>
          <p:nvPr>
            <p:ph idx="1"/>
          </p:nvPr>
        </p:nvSpPr>
        <p:spPr>
          <a:xfrm>
            <a:off x="838200" y="2506662"/>
            <a:ext cx="10515600" cy="4351338"/>
          </a:xfrm>
        </p:spPr>
        <p:txBody>
          <a:bodyPr>
            <a:normAutofit/>
          </a:bodyPr>
          <a:lstStyle/>
          <a:p>
            <a:r>
              <a:rPr lang="en-CA" sz="1800" dirty="0"/>
              <a:t>An </a:t>
            </a:r>
            <a:r>
              <a:rPr lang="en-CA" sz="1800" dirty="0" err="1"/>
              <a:t>ADF</a:t>
            </a:r>
            <a:r>
              <a:rPr lang="en-CA" sz="1800" dirty="0"/>
              <a:t> bearing indicator incorporates a bearing pointer and an azimuth dial which is graduated in degrees from 0 to 360. </a:t>
            </a:r>
          </a:p>
          <a:p>
            <a:r>
              <a:rPr lang="en-CA" sz="1800" dirty="0"/>
              <a:t>Some indicators have a fixed card, others have a movable card. </a:t>
            </a:r>
          </a:p>
          <a:p>
            <a:r>
              <a:rPr lang="en-CA" sz="1800" dirty="0"/>
              <a:t>With a bearing indicator with a moveable card, the pilot is able to rotate the azimuth card so that it corresponds with the heading of the aircraft indicated by the heading indicator and the magnetic compass. </a:t>
            </a:r>
          </a:p>
          <a:p>
            <a:r>
              <a:rPr lang="en-CA" sz="1800" dirty="0"/>
              <a:t>With a bearing indicator with a fixed card, the nose of the aircraft is always oriented to 0 on the bearing indicator, regardless of the actual magnetic heading on the aircraft. </a:t>
            </a:r>
          </a:p>
          <a:p>
            <a:pPr marL="0" indent="0">
              <a:buNone/>
            </a:pPr>
            <a:endParaRPr lang="en-CA" sz="1800" dirty="0"/>
          </a:p>
        </p:txBody>
      </p:sp>
      <p:pic>
        <p:nvPicPr>
          <p:cNvPr id="5" name="Picture 4" descr="A white and black clock&#10;&#10;Description automatically generated">
            <a:extLst>
              <a:ext uri="{FF2B5EF4-FFF2-40B4-BE49-F238E27FC236}">
                <a16:creationId xmlns:a16="http://schemas.microsoft.com/office/drawing/2014/main" xmlns="" id="{0C333800-23F0-4C90-BB71-09917EEA3318}"/>
              </a:ext>
            </a:extLst>
          </p:cNvPr>
          <p:cNvPicPr>
            <a:picLocks noChangeAspect="1"/>
          </p:cNvPicPr>
          <p:nvPr/>
        </p:nvPicPr>
        <p:blipFill rotWithShape="1">
          <a:blip r:embed="rId2">
            <a:extLst>
              <a:ext uri="{28A0092B-C50C-407E-A947-70E740481C1C}">
                <a14:useLocalDpi xmlns:a14="http://schemas.microsoft.com/office/drawing/2010/main" val="0"/>
              </a:ext>
            </a:extLst>
          </a:blip>
          <a:srcRect l="13098" t="4463" r="19010" b="2550"/>
          <a:stretch/>
        </p:blipFill>
        <p:spPr>
          <a:xfrm>
            <a:off x="265483" y="165963"/>
            <a:ext cx="1514763" cy="1570181"/>
          </a:xfrm>
          <a:prstGeom prst="rect">
            <a:avLst/>
          </a:prstGeom>
        </p:spPr>
      </p:pic>
      <p:pic>
        <p:nvPicPr>
          <p:cNvPr id="7" name="Picture 6" descr="A black and white photo of a clock&#10;&#10;Description automatically generated">
            <a:extLst>
              <a:ext uri="{FF2B5EF4-FFF2-40B4-BE49-F238E27FC236}">
                <a16:creationId xmlns:a16="http://schemas.microsoft.com/office/drawing/2014/main" xmlns="" id="{61882DCE-4B2D-452D-A997-8B5CC207697C}"/>
              </a:ext>
            </a:extLst>
          </p:cNvPr>
          <p:cNvPicPr>
            <a:picLocks noChangeAspect="1"/>
          </p:cNvPicPr>
          <p:nvPr/>
        </p:nvPicPr>
        <p:blipFill rotWithShape="1">
          <a:blip r:embed="rId3">
            <a:extLst>
              <a:ext uri="{28A0092B-C50C-407E-A947-70E740481C1C}">
                <a14:useLocalDpi xmlns:a14="http://schemas.microsoft.com/office/drawing/2010/main" val="0"/>
              </a:ext>
            </a:extLst>
          </a:blip>
          <a:srcRect l="17040" t="4927" r="9016" b="6427"/>
          <a:stretch/>
        </p:blipFill>
        <p:spPr>
          <a:xfrm>
            <a:off x="10092495" y="285166"/>
            <a:ext cx="1261305" cy="1308683"/>
          </a:xfrm>
          <a:prstGeom prst="flowChartConnector">
            <a:avLst/>
          </a:prstGeom>
        </p:spPr>
      </p:pic>
      <p:sp>
        <p:nvSpPr>
          <p:cNvPr id="8" name="TextBox 7">
            <a:extLst>
              <a:ext uri="{FF2B5EF4-FFF2-40B4-BE49-F238E27FC236}">
                <a16:creationId xmlns:a16="http://schemas.microsoft.com/office/drawing/2014/main" xmlns="" id="{A2990434-5547-4C6E-AD50-C1601240A7A7}"/>
              </a:ext>
            </a:extLst>
          </p:cNvPr>
          <p:cNvSpPr txBox="1"/>
          <p:nvPr/>
        </p:nvSpPr>
        <p:spPr>
          <a:xfrm>
            <a:off x="9532610" y="1728108"/>
            <a:ext cx="2153014" cy="261610"/>
          </a:xfrm>
          <a:prstGeom prst="rect">
            <a:avLst/>
          </a:prstGeom>
          <a:noFill/>
        </p:spPr>
        <p:txBody>
          <a:bodyPr wrap="square" rtlCol="0">
            <a:spAutoFit/>
          </a:bodyPr>
          <a:lstStyle/>
          <a:p>
            <a:r>
              <a:rPr lang="en-CA" sz="1100" dirty="0" err="1"/>
              <a:t>ADF</a:t>
            </a:r>
            <a:r>
              <a:rPr lang="en-CA" sz="1100" dirty="0"/>
              <a:t> Bearing Indicator (Fixed Card)</a:t>
            </a:r>
          </a:p>
        </p:txBody>
      </p:sp>
      <p:sp>
        <p:nvSpPr>
          <p:cNvPr id="9" name="TextBox 8">
            <a:extLst>
              <a:ext uri="{FF2B5EF4-FFF2-40B4-BE49-F238E27FC236}">
                <a16:creationId xmlns:a16="http://schemas.microsoft.com/office/drawing/2014/main" xmlns="" id="{31C8DAA6-D0B5-42C7-8F35-90963E1217D0}"/>
              </a:ext>
            </a:extLst>
          </p:cNvPr>
          <p:cNvSpPr txBox="1"/>
          <p:nvPr/>
        </p:nvSpPr>
        <p:spPr>
          <a:xfrm>
            <a:off x="265483" y="1800145"/>
            <a:ext cx="2734812" cy="261610"/>
          </a:xfrm>
          <a:prstGeom prst="rect">
            <a:avLst/>
          </a:prstGeom>
          <a:noFill/>
        </p:spPr>
        <p:txBody>
          <a:bodyPr wrap="square" rtlCol="0">
            <a:spAutoFit/>
          </a:bodyPr>
          <a:lstStyle/>
          <a:p>
            <a:r>
              <a:rPr lang="en-CA" sz="1100" dirty="0" err="1"/>
              <a:t>ADF</a:t>
            </a:r>
            <a:r>
              <a:rPr lang="en-CA" sz="1100" dirty="0"/>
              <a:t> Bearing Indicator (Moveable Card) </a:t>
            </a:r>
          </a:p>
        </p:txBody>
      </p:sp>
    </p:spTree>
    <p:extLst>
      <p:ext uri="{BB962C8B-B14F-4D97-AF65-F5344CB8AC3E}">
        <p14:creationId xmlns:p14="http://schemas.microsoft.com/office/powerpoint/2010/main" val="393696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BBB76-A03A-455B-9E5E-2DD448C712A3}"/>
              </a:ext>
            </a:extLst>
          </p:cNvPr>
          <p:cNvSpPr>
            <a:spLocks noGrp="1"/>
          </p:cNvSpPr>
          <p:nvPr>
            <p:ph type="title"/>
          </p:nvPr>
        </p:nvSpPr>
        <p:spPr>
          <a:xfrm>
            <a:off x="863957" y="584066"/>
            <a:ext cx="10515600" cy="247271"/>
          </a:xfrm>
        </p:spPr>
        <p:txBody>
          <a:bodyPr>
            <a:normAutofit fontScale="90000"/>
          </a:bodyPr>
          <a:lstStyle/>
          <a:p>
            <a:r>
              <a:rPr lang="en-CA" dirty="0"/>
              <a:t>INACCURACIES OF THE </a:t>
            </a:r>
            <a:r>
              <a:rPr lang="en-CA" dirty="0" err="1"/>
              <a:t>ADF</a:t>
            </a:r>
            <a:r>
              <a:rPr lang="en-CA" dirty="0"/>
              <a:t> SYSTEM </a:t>
            </a:r>
          </a:p>
        </p:txBody>
      </p:sp>
      <p:sp>
        <p:nvSpPr>
          <p:cNvPr id="3" name="Content Placeholder 2">
            <a:extLst>
              <a:ext uri="{FF2B5EF4-FFF2-40B4-BE49-F238E27FC236}">
                <a16:creationId xmlns:a16="http://schemas.microsoft.com/office/drawing/2014/main" xmlns="" id="{EC82EA72-EF6E-49E1-BD66-DAEFD2A57FF9}"/>
              </a:ext>
            </a:extLst>
          </p:cNvPr>
          <p:cNvSpPr>
            <a:spLocks noGrp="1"/>
          </p:cNvSpPr>
          <p:nvPr>
            <p:ph idx="1"/>
          </p:nvPr>
        </p:nvSpPr>
        <p:spPr>
          <a:xfrm>
            <a:off x="592428" y="1263090"/>
            <a:ext cx="10515600" cy="4351338"/>
          </a:xfrm>
        </p:spPr>
        <p:txBody>
          <a:bodyPr>
            <a:normAutofit fontScale="92500" lnSpcReduction="20000"/>
          </a:bodyPr>
          <a:lstStyle/>
          <a:p>
            <a:r>
              <a:rPr lang="en-CA" sz="1600" b="1" dirty="0"/>
              <a:t>Quadrantal Error: </a:t>
            </a:r>
            <a:r>
              <a:rPr lang="en-CA" sz="1600" dirty="0"/>
              <a:t>Caused by refraction, or bending of the incoming radio waves by the metal structure of the aircraft. Quadrantal error is minimal at the cardinal points of the aircraft and maximum bearings in between. </a:t>
            </a:r>
          </a:p>
          <a:p>
            <a:r>
              <a:rPr lang="en-CA" sz="1600" b="1" dirty="0"/>
              <a:t>Night effect: </a:t>
            </a:r>
            <a:r>
              <a:rPr lang="en-CA" sz="1600" dirty="0"/>
              <a:t>The low and medium frequency radio bands produce both ground and sky waves. The </a:t>
            </a:r>
            <a:r>
              <a:rPr lang="en-CA" sz="1600" dirty="0" err="1"/>
              <a:t>ADF</a:t>
            </a:r>
            <a:r>
              <a:rPr lang="en-CA" sz="1600" dirty="0"/>
              <a:t> homes on the ground waves. At night, sky waves are much stronger than in the daytime since at night they are most reflected by the ionosphere. The bearing indicator will swing rapidly as the sky wave changes. This is called night effect. Within some minimum distance of the station, the night effect usually disappears. Much larger errors are possible due to propagation disturbances caused by sunrise and sunset. Bearings taken between one hour before sunset and one hour after sunrise may be very inaccurate. Night effect is more noticeable over land than over sea. It is also more pronounced at the higher frequencies so that homing on a broadcast station will be more affected than on an </a:t>
            </a:r>
            <a:r>
              <a:rPr lang="en-CA" sz="1600" dirty="0" err="1"/>
              <a:t>NDB</a:t>
            </a:r>
            <a:r>
              <a:rPr lang="en-CA" sz="1600" dirty="0"/>
              <a:t> beacon. In order to minimize night effect, choose a station to home on with a low frequency. </a:t>
            </a:r>
          </a:p>
          <a:p>
            <a:r>
              <a:rPr lang="en-CA" sz="1600" b="1" dirty="0"/>
              <a:t>Coastal effect- </a:t>
            </a:r>
            <a:r>
              <a:rPr lang="en-CA" sz="1600" dirty="0"/>
              <a:t>as radio waves pass from land to water, their direction of travel is changed. This is known as shoreline effect. A bearing taken on an inland station from an aircraft over water is inaccurate if it makes an angle less than 30 </a:t>
            </a:r>
            <a:r>
              <a:rPr lang="en-CA" sz="1600" dirty="0">
                <a:cs typeface="Arial" panose="020B0604020202020204" pitchFamily="34" charset="0"/>
              </a:rPr>
              <a:t>̊  with the shoreline. </a:t>
            </a:r>
          </a:p>
          <a:p>
            <a:r>
              <a:rPr lang="en-US" sz="1600" b="1" dirty="0">
                <a:cs typeface="Arial" panose="020B0604020202020204" pitchFamily="34" charset="0"/>
              </a:rPr>
              <a:t>Mountain</a:t>
            </a:r>
            <a:r>
              <a:rPr lang="en-CA" sz="1600" b="1" dirty="0">
                <a:cs typeface="Arial" panose="020B0604020202020204" pitchFamily="34" charset="0"/>
              </a:rPr>
              <a:t> effect- </a:t>
            </a:r>
            <a:r>
              <a:rPr lang="en-CA" sz="1600" dirty="0">
                <a:cs typeface="Arial" panose="020B0604020202020204" pitchFamily="34" charset="0"/>
              </a:rPr>
              <a:t>In mountain terrain, the signal is reflected off the side of mountains. The signal that arrives at the </a:t>
            </a:r>
            <a:r>
              <a:rPr lang="en-CA" sz="1600" dirty="0" err="1">
                <a:cs typeface="Arial" panose="020B0604020202020204" pitchFamily="34" charset="0"/>
              </a:rPr>
              <a:t>ADF</a:t>
            </a:r>
            <a:r>
              <a:rPr lang="en-CA" sz="1600" dirty="0">
                <a:cs typeface="Arial" panose="020B0604020202020204" pitchFamily="34" charset="0"/>
              </a:rPr>
              <a:t> loop antenna may not, therefore, be coming directly from the station. Erroneous and fluctuating bearings may be registered on the </a:t>
            </a:r>
            <a:r>
              <a:rPr lang="en-CA" sz="1600" dirty="0" err="1">
                <a:cs typeface="Arial" panose="020B0604020202020204" pitchFamily="34" charset="0"/>
              </a:rPr>
              <a:t>ADF</a:t>
            </a:r>
            <a:r>
              <a:rPr lang="en-CA" sz="1600" dirty="0">
                <a:cs typeface="Arial" panose="020B0604020202020204" pitchFamily="34" charset="0"/>
              </a:rPr>
              <a:t> bearing indicator. </a:t>
            </a:r>
          </a:p>
          <a:p>
            <a:r>
              <a:rPr lang="en-US" sz="1600" b="1" dirty="0">
                <a:cs typeface="Arial" panose="020B0604020202020204" pitchFamily="34" charset="0"/>
              </a:rPr>
              <a:t>O</a:t>
            </a:r>
            <a:r>
              <a:rPr lang="en-CA" sz="1600" b="1" dirty="0">
                <a:cs typeface="Arial" panose="020B0604020202020204" pitchFamily="34" charset="0"/>
              </a:rPr>
              <a:t>re Deposits- </a:t>
            </a:r>
            <a:r>
              <a:rPr lang="en-CA" sz="1600" dirty="0">
                <a:cs typeface="Arial" panose="020B0604020202020204" pitchFamily="34" charset="0"/>
              </a:rPr>
              <a:t>ore deposits will sometimes cause the needle of the </a:t>
            </a:r>
            <a:r>
              <a:rPr lang="en-CA" sz="1600" dirty="0" err="1">
                <a:cs typeface="Arial" panose="020B0604020202020204" pitchFamily="34" charset="0"/>
              </a:rPr>
              <a:t>ADF</a:t>
            </a:r>
            <a:r>
              <a:rPr lang="en-CA" sz="1600" dirty="0">
                <a:cs typeface="Arial" panose="020B0604020202020204" pitchFamily="34" charset="0"/>
              </a:rPr>
              <a:t> to deflect off course.</a:t>
            </a:r>
          </a:p>
          <a:p>
            <a:r>
              <a:rPr lang="en-CA" sz="1600" b="1" dirty="0">
                <a:cs typeface="Arial" panose="020B0604020202020204" pitchFamily="34" charset="0"/>
              </a:rPr>
              <a:t>Ice and Sleet- </a:t>
            </a:r>
            <a:r>
              <a:rPr lang="en-CA" sz="1600" dirty="0">
                <a:cs typeface="Arial" panose="020B0604020202020204" pitchFamily="34" charset="0"/>
              </a:rPr>
              <a:t>accumulation  of ice and sleet on the antennae tends to produce erroneous readings of the </a:t>
            </a:r>
            <a:r>
              <a:rPr lang="en-CA" sz="1600" dirty="0" err="1">
                <a:cs typeface="Arial" panose="020B0604020202020204" pitchFamily="34" charset="0"/>
              </a:rPr>
              <a:t>ADF</a:t>
            </a:r>
            <a:r>
              <a:rPr lang="en-CA" sz="1600" dirty="0">
                <a:cs typeface="Arial" panose="020B0604020202020204" pitchFamily="34" charset="0"/>
              </a:rPr>
              <a:t> needle and also reduce signal strength </a:t>
            </a:r>
          </a:p>
          <a:p>
            <a:r>
              <a:rPr lang="en-US" sz="1600" b="1" dirty="0">
                <a:cs typeface="Arial" panose="020B0604020202020204" pitchFamily="34" charset="0"/>
              </a:rPr>
              <a:t>P</a:t>
            </a:r>
            <a:r>
              <a:rPr lang="en-CA" sz="1600" b="1" dirty="0">
                <a:cs typeface="Arial" panose="020B0604020202020204" pitchFamily="34" charset="0"/>
              </a:rPr>
              <a:t>recipitation Static-  </a:t>
            </a:r>
            <a:r>
              <a:rPr lang="en-CA" sz="1600" dirty="0">
                <a:cs typeface="Arial" panose="020B0604020202020204" pitchFamily="34" charset="0"/>
              </a:rPr>
              <a:t>When flying in heavy rain or snow, static may be encountered on the low and medium frequency bands. This static may be severe enough to interfere with the pointing capabilities of the bearing indicator needle. Reception of the audio signal may be so poor that identification of the station is impossible. Precipitation static can be lessened by reducing the airspeed of the aircraft. </a:t>
            </a:r>
            <a:endParaRPr lang="en-CA" sz="1600" dirty="0"/>
          </a:p>
          <a:p>
            <a:endParaRPr lang="en-CA" sz="1800" b="1" dirty="0"/>
          </a:p>
          <a:p>
            <a:endParaRPr lang="en-CA" sz="1800" dirty="0"/>
          </a:p>
          <a:p>
            <a:endParaRPr lang="en-CA" sz="1800" dirty="0"/>
          </a:p>
          <a:p>
            <a:pPr marL="0" indent="0">
              <a:buNone/>
            </a:pPr>
            <a:endParaRPr lang="en-CA" sz="1800" dirty="0"/>
          </a:p>
        </p:txBody>
      </p:sp>
    </p:spTree>
    <p:extLst>
      <p:ext uri="{BB962C8B-B14F-4D97-AF65-F5344CB8AC3E}">
        <p14:creationId xmlns:p14="http://schemas.microsoft.com/office/powerpoint/2010/main" val="34882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9E93E7-E770-45FC-82C3-095B43FBDED7}"/>
              </a:ext>
            </a:extLst>
          </p:cNvPr>
          <p:cNvSpPr>
            <a:spLocks noGrp="1"/>
          </p:cNvSpPr>
          <p:nvPr>
            <p:ph type="title"/>
          </p:nvPr>
        </p:nvSpPr>
        <p:spPr>
          <a:xfrm>
            <a:off x="1524000" y="2245809"/>
            <a:ext cx="9144000" cy="1564716"/>
          </a:xfrm>
        </p:spPr>
        <p:txBody>
          <a:bodyPr vert="horz" lIns="91440" tIns="45720" rIns="91440" bIns="45720" rtlCol="0" anchor="b">
            <a:normAutofit/>
          </a:bodyPr>
          <a:lstStyle/>
          <a:p>
            <a:r>
              <a:rPr lang="en-US" sz="4800" kern="1200" dirty="0">
                <a:solidFill>
                  <a:schemeClr val="tx1"/>
                </a:solidFill>
                <a:latin typeface="+mj-lt"/>
                <a:ea typeface="+mj-ea"/>
                <a:cs typeface="+mj-cs"/>
              </a:rPr>
              <a:t>HOW TO USE </a:t>
            </a:r>
            <a:r>
              <a:rPr lang="en-US" sz="4800" kern="1200" dirty="0" err="1">
                <a:solidFill>
                  <a:schemeClr val="tx1"/>
                </a:solidFill>
                <a:latin typeface="+mj-lt"/>
                <a:ea typeface="+mj-ea"/>
                <a:cs typeface="+mj-cs"/>
              </a:rPr>
              <a:t>ADF</a:t>
            </a:r>
            <a:r>
              <a:rPr lang="en-US" sz="4800"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xmlns="" id="{9DD5B521-4837-4D8F-BA77-E9F8D74417F0}"/>
              </a:ext>
            </a:extLst>
          </p:cNvPr>
          <p:cNvSpPr>
            <a:spLocks noGrp="1"/>
          </p:cNvSpPr>
          <p:nvPr>
            <p:ph idx="1"/>
          </p:nvPr>
        </p:nvSpPr>
        <p:spPr>
          <a:xfrm>
            <a:off x="1524000" y="3947050"/>
            <a:ext cx="9144000" cy="572583"/>
          </a:xfrm>
        </p:spPr>
        <p:txBody>
          <a:bodyPr vert="horz" lIns="91440" tIns="45720" rIns="91440" bIns="45720" rtlCol="0">
            <a:normAutofit/>
          </a:bodyPr>
          <a:lstStyle/>
          <a:p>
            <a:pPr marL="0" indent="0">
              <a:buNone/>
            </a:pPr>
            <a:r>
              <a:rPr lang="en-US" sz="2000" kern="1200" dirty="0">
                <a:solidFill>
                  <a:schemeClr val="tx1"/>
                </a:solidFill>
                <a:latin typeface="+mn-lt"/>
                <a:ea typeface="+mn-ea"/>
                <a:cs typeface="+mn-cs"/>
              </a:rPr>
              <a:t>Examples on board. </a:t>
            </a:r>
          </a:p>
        </p:txBody>
      </p:sp>
      <p:sp>
        <p:nvSpPr>
          <p:cNvPr id="8" name="Freeform 14">
            <a:extLst>
              <a:ext uri="{FF2B5EF4-FFF2-40B4-BE49-F238E27FC236}">
                <a16:creationId xmlns:a16="http://schemas.microsoft.com/office/drawing/2014/main" xmlns="" id="{C66F2F30-5DC0-44A0-BFA6-E12F46ED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xmlns="" id="{85872F57-7F42-4F97-8391-DDC8D0054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xmlns="" id="{04DC2037-48A0-4F22-B9D4-8EAEBC780A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xmlns="" id="{0006CBFD-ADA0-43D1-9332-9C34CA1C76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xmlns="" id="{2B931666-F28F-45F3-A074-66D2272D58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4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11815572-FA5A-464B-9EE7-2BB6D2B72BBC}"/>
              </a:ext>
            </a:extLst>
          </p:cNvPr>
          <p:cNvSpPr>
            <a:spLocks noGrp="1"/>
          </p:cNvSpPr>
          <p:nvPr>
            <p:ph type="title"/>
          </p:nvPr>
        </p:nvSpPr>
        <p:spPr>
          <a:xfrm>
            <a:off x="3057237" y="365125"/>
            <a:ext cx="8491296" cy="1325563"/>
          </a:xfrm>
        </p:spPr>
        <p:txBody>
          <a:bodyPr>
            <a:normAutofit/>
          </a:bodyPr>
          <a:lstStyle/>
          <a:p>
            <a:r>
              <a:rPr lang="en-US" dirty="0"/>
              <a:t>RADIO MAGNETIC INDICATOR (</a:t>
            </a:r>
            <a:r>
              <a:rPr lang="en-US" dirty="0" err="1"/>
              <a:t>RMI</a:t>
            </a:r>
            <a:r>
              <a:rPr lang="en-US" dirty="0"/>
              <a:t>)</a:t>
            </a:r>
            <a:endParaRPr lang="en-CA" dirty="0"/>
          </a:p>
        </p:txBody>
      </p:sp>
      <p:pic>
        <p:nvPicPr>
          <p:cNvPr id="5" name="Picture 4" descr="A white and black clock&#10;&#10;Description automatically generated">
            <a:extLst>
              <a:ext uri="{FF2B5EF4-FFF2-40B4-BE49-F238E27FC236}">
                <a16:creationId xmlns:a16="http://schemas.microsoft.com/office/drawing/2014/main" xmlns="" id="{77A0A8AA-CFDE-4C95-8B04-1EE177B43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 y="1753020"/>
            <a:ext cx="3425957" cy="3351479"/>
          </a:xfrm>
          <a:prstGeom prst="rect">
            <a:avLst/>
          </a:prstGeom>
        </p:spPr>
      </p:pic>
      <p:sp>
        <p:nvSpPr>
          <p:cNvPr id="3" name="Content Placeholder 2">
            <a:extLst>
              <a:ext uri="{FF2B5EF4-FFF2-40B4-BE49-F238E27FC236}">
                <a16:creationId xmlns:a16="http://schemas.microsoft.com/office/drawing/2014/main" xmlns="" id="{80532D72-55F9-403F-AAD0-60C18DFB7261}"/>
              </a:ext>
            </a:extLst>
          </p:cNvPr>
          <p:cNvSpPr>
            <a:spLocks noGrp="1"/>
          </p:cNvSpPr>
          <p:nvPr>
            <p:ph idx="1"/>
          </p:nvPr>
        </p:nvSpPr>
        <p:spPr>
          <a:xfrm>
            <a:off x="4193310" y="1690688"/>
            <a:ext cx="7429114" cy="4154361"/>
          </a:xfrm>
        </p:spPr>
        <p:txBody>
          <a:bodyPr>
            <a:normAutofit lnSpcReduction="10000"/>
          </a:bodyPr>
          <a:lstStyle/>
          <a:p>
            <a:r>
              <a:rPr lang="en-US" sz="1800" dirty="0"/>
              <a:t>An instrument that combines the directional function of a heading indicator with an indicator which points to a specific selected navaid. </a:t>
            </a:r>
          </a:p>
          <a:p>
            <a:r>
              <a:rPr lang="en-US" sz="1800" dirty="0"/>
              <a:t>The development of the radio magnetic indicator was a natural outgrowth of the introduction of </a:t>
            </a:r>
            <a:r>
              <a:rPr lang="en-US" sz="1800" dirty="0" err="1"/>
              <a:t>ADF</a:t>
            </a:r>
            <a:r>
              <a:rPr lang="en-US" sz="1800" dirty="0"/>
              <a:t> and is a valuable instrument because it tends to reduce pilot workload.  </a:t>
            </a:r>
          </a:p>
          <a:p>
            <a:r>
              <a:rPr lang="en-US" sz="1800" dirty="0"/>
              <a:t>The rotating compass card of the </a:t>
            </a:r>
            <a:r>
              <a:rPr lang="en-US" sz="1800" dirty="0" err="1"/>
              <a:t>RMI</a:t>
            </a:r>
            <a:r>
              <a:rPr lang="en-US" sz="1800" dirty="0"/>
              <a:t> is controlled by a remotely mounted slaved compass so that the magnetic heading of the aircraft relative to magnetic north is always presented under the index at the 12 o’ clock position of the instrument. </a:t>
            </a:r>
          </a:p>
          <a:p>
            <a:r>
              <a:rPr lang="en-US" sz="1800" dirty="0"/>
              <a:t>The bearing indicator needles of the </a:t>
            </a:r>
            <a:r>
              <a:rPr lang="en-US" sz="1800" dirty="0" err="1"/>
              <a:t>RMI</a:t>
            </a:r>
            <a:r>
              <a:rPr lang="en-US" sz="1800" dirty="0"/>
              <a:t> always point to the navigational facility and therefore display magnetic bearing to the station. </a:t>
            </a:r>
          </a:p>
          <a:p>
            <a:r>
              <a:rPr lang="en-US" sz="1800" dirty="0"/>
              <a:t>Most radio magnetic indicators use two indicator needles, one of which is tied to the </a:t>
            </a:r>
            <a:r>
              <a:rPr lang="en-US" sz="1800" dirty="0" err="1"/>
              <a:t>ADF</a:t>
            </a:r>
            <a:r>
              <a:rPr lang="en-US" sz="1800" dirty="0"/>
              <a:t> receiver while the other responds to signals from the </a:t>
            </a:r>
            <a:r>
              <a:rPr lang="en-US" sz="1800" dirty="0" err="1"/>
              <a:t>VOR</a:t>
            </a:r>
            <a:r>
              <a:rPr lang="en-US" sz="1800" dirty="0"/>
              <a:t> receiver. Each needle points to the station to which its complimentary nav receiver is tuned. Usually the </a:t>
            </a:r>
            <a:r>
              <a:rPr lang="en-US" sz="1800" dirty="0" err="1"/>
              <a:t>ADF</a:t>
            </a:r>
            <a:r>
              <a:rPr lang="en-US" sz="1800" dirty="0"/>
              <a:t> information is displayed on the double bar pointer and the </a:t>
            </a:r>
            <a:r>
              <a:rPr lang="en-US" sz="1800" dirty="0" err="1"/>
              <a:t>VOR</a:t>
            </a:r>
            <a:r>
              <a:rPr lang="en-US" sz="1800" dirty="0"/>
              <a:t> information on the single bar pointer. </a:t>
            </a:r>
            <a:endParaRPr lang="en-CA" sz="1800" dirty="0"/>
          </a:p>
        </p:txBody>
      </p:sp>
    </p:spTree>
    <p:extLst>
      <p:ext uri="{BB962C8B-B14F-4D97-AF65-F5344CB8AC3E}">
        <p14:creationId xmlns:p14="http://schemas.microsoft.com/office/powerpoint/2010/main" val="1115468173"/>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F2C4ADE-DFAC-4C90-ABED-FCA12DFB1942}"/>
              </a:ext>
            </a:extLst>
          </p:cNvPr>
          <p:cNvSpPr>
            <a:spLocks noGrp="1"/>
          </p:cNvSpPr>
          <p:nvPr>
            <p:ph type="title"/>
          </p:nvPr>
        </p:nvSpPr>
        <p:spPr>
          <a:xfrm>
            <a:off x="6392598" y="640263"/>
            <a:ext cx="5221266" cy="1344975"/>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FLIGHT DIRECTOR </a:t>
            </a:r>
          </a:p>
        </p:txBody>
      </p:sp>
      <p:pic>
        <p:nvPicPr>
          <p:cNvPr id="5" name="Content Placeholder 4" descr="A picture containing device, watch, meter&#10;&#10;Description automatically generated">
            <a:extLst>
              <a:ext uri="{FF2B5EF4-FFF2-40B4-BE49-F238E27FC236}">
                <a16:creationId xmlns:a16="http://schemas.microsoft.com/office/drawing/2014/main" xmlns="" id="{F1142F71-D28A-4D91-9ED4-D7689E0564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84"/>
          <a:stretch/>
        </p:blipFill>
        <p:spPr>
          <a:xfrm>
            <a:off x="1561921" y="484632"/>
            <a:ext cx="2972158" cy="5733287"/>
          </a:xfrm>
          <a:prstGeom prst="rect">
            <a:avLst/>
          </a:prstGeom>
        </p:spPr>
      </p:pic>
      <p:sp>
        <p:nvSpPr>
          <p:cNvPr id="6" name="TextBox 5">
            <a:extLst>
              <a:ext uri="{FF2B5EF4-FFF2-40B4-BE49-F238E27FC236}">
                <a16:creationId xmlns:a16="http://schemas.microsoft.com/office/drawing/2014/main" xmlns="" id="{41701D08-C92A-439B-A953-2F2A7748BB04}"/>
              </a:ext>
            </a:extLst>
          </p:cNvPr>
          <p:cNvSpPr txBox="1"/>
          <p:nvPr/>
        </p:nvSpPr>
        <p:spPr>
          <a:xfrm>
            <a:off x="6391903" y="2121763"/>
            <a:ext cx="5235490"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The two instruments that provide this visual display are a horizontal situation indicator(HIS) and an attitude director indicator(ADI).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Usually the flight director installation is combined with an autopilot system. The entire package is then known as a flight control system.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In the photo it displays a readout of the selected </a:t>
            </a:r>
            <a:r>
              <a:rPr lang="en-US" dirty="0" err="1"/>
              <a:t>VOR</a:t>
            </a:r>
            <a:r>
              <a:rPr lang="en-US" dirty="0"/>
              <a:t> radial and a </a:t>
            </a:r>
            <a:r>
              <a:rPr lang="en-US" dirty="0" err="1"/>
              <a:t>DME</a:t>
            </a:r>
            <a:r>
              <a:rPr lang="en-US" dirty="0"/>
              <a:t> readout of distance to the station.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39170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xmlns="" id="{B547373F-AF2E-4907-B442-9F902B387F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59F0514-A689-4B7F-BB0A-3334BB2E0201}"/>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a:solidFill>
                  <a:schemeClr val="bg1"/>
                </a:solidFill>
              </a:rPr>
              <a:t>AREA NAVIGATION </a:t>
            </a:r>
          </a:p>
        </p:txBody>
      </p:sp>
      <p:sp>
        <p:nvSpPr>
          <p:cNvPr id="4" name="TextBox 3">
            <a:extLst>
              <a:ext uri="{FF2B5EF4-FFF2-40B4-BE49-F238E27FC236}">
                <a16:creationId xmlns:a16="http://schemas.microsoft.com/office/drawing/2014/main" xmlns="" id="{1F725306-4447-4F37-BE4B-BFAA21850FEA}"/>
              </a:ext>
            </a:extLst>
          </p:cNvPr>
          <p:cNvSpPr txBox="1"/>
          <p:nvPr/>
        </p:nvSpPr>
        <p:spPr>
          <a:xfrm>
            <a:off x="4516773" y="224931"/>
            <a:ext cx="6170802" cy="2308324"/>
          </a:xfrm>
          <a:prstGeom prst="rect">
            <a:avLst/>
          </a:prstGeom>
          <a:noFill/>
        </p:spPr>
        <p:txBody>
          <a:bodyPr wrap="square" rtlCol="0">
            <a:spAutoFit/>
          </a:bodyPr>
          <a:lstStyle/>
          <a:p>
            <a:r>
              <a:rPr lang="en-CA" b="1" dirty="0" err="1"/>
              <a:t>RNAV</a:t>
            </a:r>
            <a:r>
              <a:rPr lang="en-CA" b="1" dirty="0"/>
              <a:t>-</a:t>
            </a:r>
            <a:r>
              <a:rPr lang="en-CA" dirty="0"/>
              <a:t> by freeing the pilot from the need to fly directly to and away from radio navigation facilities, has provided greater lateral freedom for aircraft and, at the same time, allowed for more complete use of the airspace. As a result, flight distances can be minimized , traffic congestion decreased and traffic flow at terminal areas can be expedited. Instrument approaches, within certain limits, can be made at airports without local instrument landing systems. </a:t>
            </a:r>
          </a:p>
        </p:txBody>
      </p:sp>
      <p:sp>
        <p:nvSpPr>
          <p:cNvPr id="5" name="TextBox 4">
            <a:extLst>
              <a:ext uri="{FF2B5EF4-FFF2-40B4-BE49-F238E27FC236}">
                <a16:creationId xmlns:a16="http://schemas.microsoft.com/office/drawing/2014/main" xmlns="" id="{5EC3A0B4-DA16-4A49-8CA8-36CDD5C9575E}"/>
              </a:ext>
            </a:extLst>
          </p:cNvPr>
          <p:cNvSpPr txBox="1"/>
          <p:nvPr/>
        </p:nvSpPr>
        <p:spPr>
          <a:xfrm>
            <a:off x="318782" y="3641099"/>
            <a:ext cx="9244668" cy="2585323"/>
          </a:xfrm>
          <a:prstGeom prst="rect">
            <a:avLst/>
          </a:prstGeom>
          <a:noFill/>
        </p:spPr>
        <p:txBody>
          <a:bodyPr wrap="square" rtlCol="0">
            <a:spAutoFit/>
          </a:bodyPr>
          <a:lstStyle/>
          <a:p>
            <a:pPr marL="285750" indent="-285750">
              <a:buFont typeface="Wingdings" panose="05000000000000000000" pitchFamily="2" charset="2"/>
              <a:buChar char="Ø"/>
            </a:pPr>
            <a:r>
              <a:rPr lang="en-CA" dirty="0"/>
              <a:t>In addition to the </a:t>
            </a:r>
            <a:r>
              <a:rPr lang="en-CA" dirty="0" err="1"/>
              <a:t>RNAV</a:t>
            </a:r>
            <a:r>
              <a:rPr lang="en-CA" dirty="0"/>
              <a:t> airborne system the aircraft must be equipped with a VHF NAV receiver, a </a:t>
            </a:r>
            <a:r>
              <a:rPr lang="en-CA" dirty="0" err="1"/>
              <a:t>DME</a:t>
            </a:r>
            <a:r>
              <a:rPr lang="en-CA" dirty="0"/>
              <a:t> and a NAV mode or an </a:t>
            </a:r>
            <a:r>
              <a:rPr lang="en-CA" dirty="0" err="1"/>
              <a:t>HSI</a:t>
            </a:r>
            <a:r>
              <a:rPr lang="en-CA" dirty="0"/>
              <a:t>. </a:t>
            </a:r>
          </a:p>
          <a:p>
            <a:pPr marL="285750" indent="-285750">
              <a:buFont typeface="Wingdings" panose="05000000000000000000" pitchFamily="2" charset="2"/>
              <a:buChar char="Ø"/>
            </a:pPr>
            <a:r>
              <a:rPr lang="en-CA" dirty="0"/>
              <a:t>What the </a:t>
            </a:r>
            <a:r>
              <a:rPr lang="en-CA" dirty="0" err="1"/>
              <a:t>RNAV</a:t>
            </a:r>
            <a:r>
              <a:rPr lang="en-CA" dirty="0"/>
              <a:t> system does is create an imaginary VORTAC station over the waypoint. </a:t>
            </a:r>
          </a:p>
          <a:p>
            <a:pPr marL="285750" indent="-285750">
              <a:buFont typeface="Wingdings" panose="05000000000000000000" pitchFamily="2" charset="2"/>
              <a:buChar char="Ø"/>
            </a:pPr>
            <a:r>
              <a:rPr lang="en-CA" dirty="0"/>
              <a:t>The </a:t>
            </a:r>
            <a:r>
              <a:rPr lang="en-CA" dirty="0" err="1"/>
              <a:t>HSI</a:t>
            </a:r>
            <a:r>
              <a:rPr lang="en-CA" dirty="0"/>
              <a:t> reacts to the radials radiating out from this imaginary VORTAC station. The </a:t>
            </a:r>
            <a:r>
              <a:rPr lang="en-CA" dirty="0" err="1"/>
              <a:t>DME</a:t>
            </a:r>
            <a:r>
              <a:rPr lang="en-CA" dirty="0"/>
              <a:t> computes distance to it. When the </a:t>
            </a:r>
            <a:r>
              <a:rPr lang="en-CA" dirty="0" err="1"/>
              <a:t>HSI</a:t>
            </a:r>
            <a:r>
              <a:rPr lang="en-CA" dirty="0"/>
              <a:t> is working in the </a:t>
            </a:r>
            <a:r>
              <a:rPr lang="en-CA" dirty="0" err="1"/>
              <a:t>RNAV</a:t>
            </a:r>
            <a:r>
              <a:rPr lang="en-CA" dirty="0"/>
              <a:t> mode, the deflection of the CDI needle that indicates off course error is in nautical miles rather than in degrees. Each dot represents ½ mile off course. </a:t>
            </a:r>
          </a:p>
          <a:p>
            <a:endParaRPr lang="en-CA" dirty="0"/>
          </a:p>
          <a:p>
            <a:endParaRPr lang="en-CA" dirty="0"/>
          </a:p>
        </p:txBody>
      </p:sp>
    </p:spTree>
    <p:extLst>
      <p:ext uri="{BB962C8B-B14F-4D97-AF65-F5344CB8AC3E}">
        <p14:creationId xmlns:p14="http://schemas.microsoft.com/office/powerpoint/2010/main" val="1186967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CF99FA-B9A9-4B8B-8354-A5850D194E92}"/>
              </a:ext>
            </a:extLst>
          </p:cNvPr>
          <p:cNvSpPr>
            <a:spLocks noGrp="1"/>
          </p:cNvSpPr>
          <p:nvPr>
            <p:ph type="title"/>
          </p:nvPr>
        </p:nvSpPr>
        <p:spPr>
          <a:xfrm>
            <a:off x="9339464" y="3945342"/>
            <a:ext cx="2752354" cy="2709275"/>
          </a:xfrm>
          <a:prstGeom prst="ellipse">
            <a:avLst/>
          </a:prstGeom>
          <a:solidFill>
            <a:schemeClr val="tx1"/>
          </a:solidFill>
          <a:ln w="174625" cmpd="thinThick">
            <a:solidFill>
              <a:schemeClr val="tx1"/>
            </a:solidFill>
          </a:ln>
        </p:spPr>
        <p:txBody>
          <a:bodyPr vert="horz" lIns="91440" tIns="45720" rIns="91440" bIns="45720" rtlCol="0" anchor="ctr">
            <a:normAutofit/>
          </a:bodyPr>
          <a:lstStyle/>
          <a:p>
            <a:pPr algn="ctr"/>
            <a:r>
              <a:rPr lang="en-US" sz="2400" dirty="0">
                <a:solidFill>
                  <a:schemeClr val="bg1"/>
                </a:solidFill>
              </a:rPr>
              <a:t>GLOBAL POSITIONING SYSTEM (GPS) </a:t>
            </a:r>
          </a:p>
        </p:txBody>
      </p:sp>
      <p:pic>
        <p:nvPicPr>
          <p:cNvPr id="7" name="Picture 6" descr="A close up of a logo&#10;&#10;Description automatically generated">
            <a:extLst>
              <a:ext uri="{FF2B5EF4-FFF2-40B4-BE49-F238E27FC236}">
                <a16:creationId xmlns:a16="http://schemas.microsoft.com/office/drawing/2014/main" xmlns="" id="{E05A087F-1730-4ED4-A441-4FA1F75C5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03" y="386366"/>
            <a:ext cx="2357662" cy="2010947"/>
          </a:xfrm>
          <a:prstGeom prst="rect">
            <a:avLst/>
          </a:prstGeom>
        </p:spPr>
      </p:pic>
      <p:sp>
        <p:nvSpPr>
          <p:cNvPr id="9" name="TextBox 8">
            <a:extLst>
              <a:ext uri="{FF2B5EF4-FFF2-40B4-BE49-F238E27FC236}">
                <a16:creationId xmlns:a16="http://schemas.microsoft.com/office/drawing/2014/main" xmlns="" id="{B2A6C259-BD94-4D55-B486-E4B87D4E6C99}"/>
              </a:ext>
            </a:extLst>
          </p:cNvPr>
          <p:cNvSpPr txBox="1"/>
          <p:nvPr/>
        </p:nvSpPr>
        <p:spPr>
          <a:xfrm>
            <a:off x="1491930" y="2946118"/>
            <a:ext cx="7415867" cy="1200329"/>
          </a:xfrm>
          <a:prstGeom prst="rect">
            <a:avLst/>
          </a:prstGeom>
          <a:noFill/>
        </p:spPr>
        <p:txBody>
          <a:bodyPr wrap="square" rtlCol="0">
            <a:spAutoFit/>
          </a:bodyPr>
          <a:lstStyle/>
          <a:p>
            <a:pPr marL="285750" indent="-285750">
              <a:buFont typeface="Wingdings" panose="05000000000000000000" pitchFamily="2" charset="2"/>
              <a:buChar char="Ø"/>
            </a:pPr>
            <a:r>
              <a:rPr lang="en-CA" dirty="0"/>
              <a:t>GPS equipment used in IFR applications must meet certain standards, one of which is </a:t>
            </a:r>
            <a:r>
              <a:rPr lang="en-CA" dirty="0" err="1"/>
              <a:t>RAIM</a:t>
            </a:r>
            <a:r>
              <a:rPr lang="en-CA" dirty="0"/>
              <a:t> (receiver autonomous integrity monitoring) capability. </a:t>
            </a:r>
          </a:p>
          <a:p>
            <a:pPr marL="285750" indent="-285750">
              <a:buFont typeface="Wingdings" panose="05000000000000000000" pitchFamily="2" charset="2"/>
              <a:buChar char="Ø"/>
            </a:pPr>
            <a:r>
              <a:rPr lang="en-CA" dirty="0"/>
              <a:t>GPS allows aircraft to make curved approaches to airports, fly more efficient routes and obtain positional information anywhere in the world. </a:t>
            </a:r>
          </a:p>
        </p:txBody>
      </p:sp>
    </p:spTree>
    <p:extLst>
      <p:ext uri="{BB962C8B-B14F-4D97-AF65-F5344CB8AC3E}">
        <p14:creationId xmlns:p14="http://schemas.microsoft.com/office/powerpoint/2010/main" val="2218011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180820-151E-4CE7-98AD-1E4FA8A52733}"/>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ELECTRONIC FLIGHT INSTRUMENT SYSTEM (EFIS)</a:t>
            </a:r>
            <a:endParaRPr lang="en-CA">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A560FA55-8BC3-4FCA-9C86-61001EAB548C}"/>
              </a:ext>
            </a:extLst>
          </p:cNvPr>
          <p:cNvSpPr>
            <a:spLocks noGrp="1"/>
          </p:cNvSpPr>
          <p:nvPr>
            <p:ph idx="1"/>
          </p:nvPr>
        </p:nvSpPr>
        <p:spPr>
          <a:xfrm>
            <a:off x="4976031" y="963877"/>
            <a:ext cx="6377769" cy="4930246"/>
          </a:xfrm>
        </p:spPr>
        <p:txBody>
          <a:bodyPr anchor="ctr">
            <a:normAutofit/>
          </a:bodyPr>
          <a:lstStyle/>
          <a:p>
            <a:r>
              <a:rPr lang="en-US" sz="1800" dirty="0"/>
              <a:t>Popularly called the glass cockpit, the EFIS is replacing the electromechanical instruments which traditionally have displayed information by means of pointers and dials. EFIS makes use of liquid crystal displays (LCDs) thin and flat panels used for electronically displaying information such as text, images, and moving pictures. </a:t>
            </a:r>
          </a:p>
          <a:p>
            <a:r>
              <a:rPr lang="en-US" sz="1800" dirty="0"/>
              <a:t>Heads-up display system permits the pilot to monitor both the instrumentation and the progress of the airplane, especially during the approach and landing. In addition, thermal imagining systems are now developed that project real-time, real-world images of the view outside the cockpit window on a heads-up display in the cockpit.  </a:t>
            </a:r>
            <a:endParaRPr lang="en-CA" sz="1800" dirty="0"/>
          </a:p>
        </p:txBody>
      </p:sp>
    </p:spTree>
    <p:extLst>
      <p:ext uri="{BB962C8B-B14F-4D97-AF65-F5344CB8AC3E}">
        <p14:creationId xmlns:p14="http://schemas.microsoft.com/office/powerpoint/2010/main" val="1887447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2CB5568-545E-45F8-9BFD-C06FD6C3FBCD}"/>
              </a:ext>
            </a:extLst>
          </p:cNvPr>
          <p:cNvSpPr>
            <a:spLocks noGrp="1"/>
          </p:cNvSpPr>
          <p:nvPr>
            <p:ph type="title"/>
          </p:nvPr>
        </p:nvSpPr>
        <p:spPr>
          <a:xfrm>
            <a:off x="838200" y="963877"/>
            <a:ext cx="3494362" cy="4930246"/>
          </a:xfrm>
        </p:spPr>
        <p:txBody>
          <a:bodyPr>
            <a:normAutofit/>
          </a:bodyPr>
          <a:lstStyle/>
          <a:p>
            <a:pPr algn="r"/>
            <a:r>
              <a:rPr lang="en-US" sz="4100">
                <a:solidFill>
                  <a:schemeClr val="accent1"/>
                </a:solidFill>
              </a:rPr>
              <a:t>COCKPIT MANAGEMENT SYSTEM </a:t>
            </a:r>
            <a:endParaRPr lang="en-CA" sz="4100">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43CB9CB-F12C-4426-8939-BDFA0B7C662E}"/>
              </a:ext>
            </a:extLst>
          </p:cNvPr>
          <p:cNvSpPr>
            <a:spLocks noGrp="1"/>
          </p:cNvSpPr>
          <p:nvPr>
            <p:ph idx="1"/>
          </p:nvPr>
        </p:nvSpPr>
        <p:spPr>
          <a:xfrm>
            <a:off x="4976031" y="963877"/>
            <a:ext cx="6377769" cy="4930246"/>
          </a:xfrm>
        </p:spPr>
        <p:txBody>
          <a:bodyPr anchor="ctr">
            <a:normAutofit/>
          </a:bodyPr>
          <a:lstStyle/>
          <a:p>
            <a:r>
              <a:rPr lang="en-US" sz="1800" dirty="0"/>
              <a:t>Very advanced cockpit management systems are now available that control EFIS modes, navigation displays, ACAs (TCAS), weather radar, terrain and obstruction proximity warning systems, engine indications and crew advisory systems. All information is presented on a single multi-function display. </a:t>
            </a:r>
          </a:p>
          <a:p>
            <a:endParaRPr lang="en-CA" sz="2400" dirty="0"/>
          </a:p>
        </p:txBody>
      </p:sp>
    </p:spTree>
    <p:extLst>
      <p:ext uri="{BB962C8B-B14F-4D97-AF65-F5344CB8AC3E}">
        <p14:creationId xmlns:p14="http://schemas.microsoft.com/office/powerpoint/2010/main" val="12031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179532F-9882-4D82-AE1D-B13A12FA28E3}"/>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VICTOR AIRWAYS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FB06B33-9BEE-4788-B47C-4E2C847744F7}"/>
              </a:ext>
            </a:extLst>
          </p:cNvPr>
          <p:cNvSpPr>
            <a:spLocks noGrp="1"/>
          </p:cNvSpPr>
          <p:nvPr>
            <p:ph idx="1"/>
          </p:nvPr>
        </p:nvSpPr>
        <p:spPr>
          <a:xfrm>
            <a:off x="4976031" y="963877"/>
            <a:ext cx="6377769" cy="4930246"/>
          </a:xfrm>
        </p:spPr>
        <p:txBody>
          <a:bodyPr anchor="ctr">
            <a:normAutofit/>
          </a:bodyPr>
          <a:lstStyle/>
          <a:p>
            <a:r>
              <a:rPr lang="en-CA" sz="1800" dirty="0"/>
              <a:t>Radical between </a:t>
            </a:r>
            <a:r>
              <a:rPr lang="en-CA" sz="1800" dirty="0" err="1"/>
              <a:t>VOR</a:t>
            </a:r>
            <a:r>
              <a:rPr lang="en-CA" sz="1800" dirty="0"/>
              <a:t> are Victor Airways (low level) </a:t>
            </a:r>
          </a:p>
          <a:p>
            <a:r>
              <a:rPr lang="en-CA" sz="1800" dirty="0"/>
              <a:t>They are flown by reference to the omni stations, which are located approximately 100 miles apart along the airways. </a:t>
            </a:r>
          </a:p>
          <a:p>
            <a:r>
              <a:rPr lang="en-CA" sz="1800" dirty="0"/>
              <a:t>The victor airways are numbered like highways, they are approximately 8 nautical miles wide. They are depicted on aeronautical charts by shaded lines the outer edge of which denotes the outer limits of the airway.  </a:t>
            </a:r>
          </a:p>
        </p:txBody>
      </p:sp>
    </p:spTree>
    <p:extLst>
      <p:ext uri="{BB962C8B-B14F-4D97-AF65-F5344CB8AC3E}">
        <p14:creationId xmlns:p14="http://schemas.microsoft.com/office/powerpoint/2010/main" val="3615652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F440B63-1236-440A-BB88-A3C676C59B40}"/>
              </a:ext>
            </a:extLst>
          </p:cNvPr>
          <p:cNvSpPr>
            <a:spLocks noGrp="1"/>
          </p:cNvSpPr>
          <p:nvPr>
            <p:ph type="title"/>
          </p:nvPr>
        </p:nvSpPr>
        <p:spPr>
          <a:xfrm>
            <a:off x="7859437" y="957695"/>
            <a:ext cx="3494362" cy="4930246"/>
          </a:xfrm>
        </p:spPr>
        <p:txBody>
          <a:bodyPr>
            <a:normAutofit/>
          </a:bodyPr>
          <a:lstStyle/>
          <a:p>
            <a:pPr algn="r"/>
            <a:r>
              <a:rPr lang="en-US" dirty="0">
                <a:solidFill>
                  <a:schemeClr val="accent1"/>
                </a:solidFill>
              </a:rPr>
              <a:t>RADAR AND RADAR FACILITIES </a:t>
            </a:r>
            <a:endParaRPr lang="en-CA" dirty="0">
              <a:solidFill>
                <a:schemeClr val="accent1"/>
              </a:solidFill>
            </a:endParaRPr>
          </a:p>
        </p:txBody>
      </p:sp>
      <p:sp>
        <p:nvSpPr>
          <p:cNvPr id="3" name="Content Placeholder 2">
            <a:extLst>
              <a:ext uri="{FF2B5EF4-FFF2-40B4-BE49-F238E27FC236}">
                <a16:creationId xmlns:a16="http://schemas.microsoft.com/office/drawing/2014/main" xmlns="" id="{D54E1FC8-412E-45CF-9D21-37B5056B0E29}"/>
              </a:ext>
            </a:extLst>
          </p:cNvPr>
          <p:cNvSpPr>
            <a:spLocks noGrp="1"/>
          </p:cNvSpPr>
          <p:nvPr>
            <p:ph idx="1"/>
          </p:nvPr>
        </p:nvSpPr>
        <p:spPr>
          <a:xfrm>
            <a:off x="857266" y="963877"/>
            <a:ext cx="6377769" cy="4930246"/>
          </a:xfrm>
        </p:spPr>
        <p:txBody>
          <a:bodyPr anchor="ctr">
            <a:normAutofit/>
          </a:bodyPr>
          <a:lstStyle/>
          <a:p>
            <a:pPr marL="0" indent="0">
              <a:buNone/>
            </a:pPr>
            <a:r>
              <a:rPr lang="en-US" sz="1800" b="1" dirty="0"/>
              <a:t>The principle uses of radar in aviation are: </a:t>
            </a:r>
          </a:p>
          <a:p>
            <a:pPr marL="342900" indent="-342900">
              <a:buFont typeface="+mj-lt"/>
              <a:buAutoNum type="arabicPeriod"/>
            </a:pPr>
            <a:r>
              <a:rPr lang="en-US" sz="1800" dirty="0"/>
              <a:t>Fixing positions of aircrafts in flight</a:t>
            </a:r>
          </a:p>
          <a:p>
            <a:pPr marL="342900" indent="-342900">
              <a:buFont typeface="+mj-lt"/>
              <a:buAutoNum type="arabicPeriod"/>
            </a:pPr>
            <a:r>
              <a:rPr lang="en-US" sz="1800" dirty="0"/>
              <a:t>Air traffic control</a:t>
            </a:r>
          </a:p>
          <a:p>
            <a:pPr marL="342900" indent="-342900">
              <a:buFont typeface="+mj-lt"/>
              <a:buAutoNum type="arabicPeriod"/>
            </a:pPr>
            <a:r>
              <a:rPr lang="en-US" sz="1800" dirty="0"/>
              <a:t>Detecting thunderstorm activity </a:t>
            </a:r>
          </a:p>
          <a:p>
            <a:pPr marL="342900" indent="-342900">
              <a:buFont typeface="+mj-lt"/>
              <a:buAutoNum type="arabicPeriod"/>
            </a:pPr>
            <a:r>
              <a:rPr lang="en-US" sz="1800" dirty="0"/>
              <a:t>Approach and landing guidance to airplanes. </a:t>
            </a:r>
          </a:p>
          <a:p>
            <a:endParaRPr lang="en-US" sz="1800" dirty="0"/>
          </a:p>
          <a:p>
            <a:r>
              <a:rPr lang="en-US" sz="1800" dirty="0"/>
              <a:t>Radar operates on the  3,000 to 10,000 MHz frequency band. </a:t>
            </a:r>
          </a:p>
          <a:p>
            <a:r>
              <a:rPr lang="en-US" sz="1800" dirty="0"/>
              <a:t>Radio waves travel at a rate of 186,000 miles per second.</a:t>
            </a:r>
          </a:p>
          <a:p>
            <a:endParaRPr lang="en-CA" sz="2400" dirty="0"/>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9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9D65482-37E6-477B-879C-035D8E23397F}"/>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RADAR SYSTEMS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E8CC3B4-3271-4353-BE83-E3DE6C4635D3}"/>
              </a:ext>
            </a:extLst>
          </p:cNvPr>
          <p:cNvSpPr>
            <a:spLocks noGrp="1"/>
          </p:cNvSpPr>
          <p:nvPr>
            <p:ph idx="1"/>
          </p:nvPr>
        </p:nvSpPr>
        <p:spPr>
          <a:xfrm>
            <a:off x="4976031" y="963877"/>
            <a:ext cx="6377769" cy="4930246"/>
          </a:xfrm>
        </p:spPr>
        <p:txBody>
          <a:bodyPr anchor="ctr">
            <a:normAutofit/>
          </a:bodyPr>
          <a:lstStyle/>
          <a:p>
            <a:pPr marL="0" indent="0">
              <a:buNone/>
            </a:pPr>
            <a:r>
              <a:rPr lang="en-US" sz="1800" b="1" dirty="0"/>
              <a:t>There are two types of radar systems:</a:t>
            </a:r>
          </a:p>
          <a:p>
            <a:pPr marL="0" indent="0">
              <a:buNone/>
            </a:pPr>
            <a:r>
              <a:rPr lang="en-US" sz="1800" b="1" dirty="0"/>
              <a:t>Primary surveillance- </a:t>
            </a:r>
            <a:r>
              <a:rPr lang="en-US" sz="1800" dirty="0"/>
              <a:t>based solely on the echo principle and requires no equipment in the aircraft. </a:t>
            </a:r>
          </a:p>
          <a:p>
            <a:pPr marL="0" indent="0">
              <a:buNone/>
            </a:pPr>
            <a:r>
              <a:rPr lang="en-US" sz="1800" b="1" dirty="0"/>
              <a:t>There are four types of primary radar are in use by ATC units. </a:t>
            </a:r>
          </a:p>
          <a:p>
            <a:pPr marL="342900" indent="-342900">
              <a:buFont typeface="+mj-lt"/>
              <a:buAutoNum type="arabicPeriod"/>
            </a:pPr>
            <a:r>
              <a:rPr lang="en-US" sz="1800" dirty="0"/>
              <a:t>Airport &amp; Airways Surveillance Radar (</a:t>
            </a:r>
            <a:r>
              <a:rPr lang="en-US" sz="1800" dirty="0" err="1"/>
              <a:t>AASR</a:t>
            </a:r>
            <a:r>
              <a:rPr lang="en-US" sz="1800" dirty="0"/>
              <a:t>)</a:t>
            </a:r>
          </a:p>
          <a:p>
            <a:pPr marL="342900" indent="-342900">
              <a:buFont typeface="+mj-lt"/>
              <a:buAutoNum type="arabicPeriod"/>
            </a:pPr>
            <a:r>
              <a:rPr lang="en-US" sz="1800" dirty="0"/>
              <a:t>Airport Surveillance Radar (ASR)</a:t>
            </a:r>
          </a:p>
          <a:p>
            <a:pPr marL="342900" indent="-342900">
              <a:buFont typeface="+mj-lt"/>
              <a:buAutoNum type="arabicPeriod"/>
            </a:pPr>
            <a:r>
              <a:rPr lang="en-US" sz="1800" dirty="0"/>
              <a:t>Precision Approach Radar (PAR)</a:t>
            </a:r>
          </a:p>
          <a:p>
            <a:pPr marL="342900" indent="-342900">
              <a:buFont typeface="+mj-lt"/>
              <a:buAutoNum type="arabicPeriod"/>
            </a:pPr>
            <a:r>
              <a:rPr lang="en-US" sz="1800" dirty="0"/>
              <a:t>Airport Surface Detection Equipment (</a:t>
            </a:r>
            <a:r>
              <a:rPr lang="en-US" sz="1800" dirty="0" err="1"/>
              <a:t>ASDE</a:t>
            </a:r>
            <a:r>
              <a:rPr lang="en-US" sz="1800" dirty="0"/>
              <a:t>)</a:t>
            </a:r>
          </a:p>
          <a:p>
            <a:pPr marL="0" indent="0">
              <a:buNone/>
            </a:pPr>
            <a:r>
              <a:rPr lang="en-US" sz="1800" b="1" dirty="0"/>
              <a:t>Secondary Surveillance Radar (</a:t>
            </a:r>
            <a:r>
              <a:rPr lang="en-US" sz="1800" b="1" dirty="0" err="1"/>
              <a:t>SSR</a:t>
            </a:r>
            <a:r>
              <a:rPr lang="en-US" sz="1800" b="1" dirty="0"/>
              <a:t>) – </a:t>
            </a:r>
            <a:r>
              <a:rPr lang="en-US" sz="1800" dirty="0"/>
              <a:t>requires complementary aircraft equipment. </a:t>
            </a:r>
          </a:p>
          <a:p>
            <a:pPr marL="342900" indent="-342900">
              <a:buFont typeface="+mj-lt"/>
              <a:buAutoNum type="arabicPeriod"/>
            </a:pPr>
            <a:r>
              <a:rPr lang="en-US" sz="1800" dirty="0"/>
              <a:t>Transponder</a:t>
            </a:r>
          </a:p>
          <a:p>
            <a:pPr marL="342900" indent="-342900">
              <a:buFont typeface="+mj-lt"/>
              <a:buAutoNum type="arabicPeriod"/>
            </a:pPr>
            <a:r>
              <a:rPr lang="en-US" sz="1800" dirty="0"/>
              <a:t>Radar Digitized Display (</a:t>
            </a:r>
            <a:r>
              <a:rPr lang="en-US" sz="1800" dirty="0" err="1"/>
              <a:t>RDD</a:t>
            </a:r>
            <a:r>
              <a:rPr lang="en-US" sz="1800" dirty="0"/>
              <a:t>-1)</a:t>
            </a:r>
            <a:endParaRPr lang="en-CA" sz="1800" dirty="0"/>
          </a:p>
        </p:txBody>
      </p:sp>
    </p:spTree>
    <p:extLst>
      <p:ext uri="{BB962C8B-B14F-4D97-AF65-F5344CB8AC3E}">
        <p14:creationId xmlns:p14="http://schemas.microsoft.com/office/powerpoint/2010/main" val="17306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BF40F7-C105-4C1F-AF66-A60CA38BD41D}"/>
              </a:ext>
            </a:extLst>
          </p:cNvPr>
          <p:cNvSpPr>
            <a:spLocks noGrp="1"/>
          </p:cNvSpPr>
          <p:nvPr>
            <p:ph type="title"/>
          </p:nvPr>
        </p:nvSpPr>
        <p:spPr/>
        <p:txBody>
          <a:bodyPr/>
          <a:lstStyle/>
          <a:p>
            <a:r>
              <a:rPr lang="en-CA" dirty="0"/>
              <a:t>RADAR ASSISTED APPROACH </a:t>
            </a:r>
          </a:p>
        </p:txBody>
      </p:sp>
      <p:sp>
        <p:nvSpPr>
          <p:cNvPr id="3" name="Content Placeholder 2">
            <a:extLst>
              <a:ext uri="{FF2B5EF4-FFF2-40B4-BE49-F238E27FC236}">
                <a16:creationId xmlns:a16="http://schemas.microsoft.com/office/drawing/2014/main" xmlns="" id="{91CDA860-7AB3-4CAC-BBF2-0C44F0A795AE}"/>
              </a:ext>
            </a:extLst>
          </p:cNvPr>
          <p:cNvSpPr>
            <a:spLocks noGrp="1"/>
          </p:cNvSpPr>
          <p:nvPr>
            <p:ph idx="1"/>
          </p:nvPr>
        </p:nvSpPr>
        <p:spPr>
          <a:xfrm>
            <a:off x="838200" y="1825625"/>
            <a:ext cx="10515600" cy="1244746"/>
          </a:xfrm>
        </p:spPr>
        <p:txBody>
          <a:bodyPr>
            <a:normAutofit/>
          </a:bodyPr>
          <a:lstStyle/>
          <a:p>
            <a:r>
              <a:rPr lang="en-CA" sz="1800" dirty="0"/>
              <a:t>A radar assisted approach can be provided when no alternative method of approach is available. It requires no special airborne equipment other than a radio receiver and normal flight instruments. </a:t>
            </a:r>
          </a:p>
          <a:p>
            <a:r>
              <a:rPr lang="en-CA" sz="1800" dirty="0"/>
              <a:t>Radar assistance can be requested by a pilot who may have become lost or accidentally caught in instrument conditions it can also be used in an emergency situation. </a:t>
            </a:r>
          </a:p>
        </p:txBody>
      </p:sp>
      <p:sp>
        <p:nvSpPr>
          <p:cNvPr id="4" name="TextBox 3">
            <a:extLst>
              <a:ext uri="{FF2B5EF4-FFF2-40B4-BE49-F238E27FC236}">
                <a16:creationId xmlns:a16="http://schemas.microsoft.com/office/drawing/2014/main" xmlns="" id="{33326489-759C-42AF-89AD-DB67BF53F5D6}"/>
              </a:ext>
            </a:extLst>
          </p:cNvPr>
          <p:cNvSpPr txBox="1"/>
          <p:nvPr/>
        </p:nvSpPr>
        <p:spPr>
          <a:xfrm>
            <a:off x="838200" y="3231853"/>
            <a:ext cx="3649211" cy="769441"/>
          </a:xfrm>
          <a:prstGeom prst="rect">
            <a:avLst/>
          </a:prstGeom>
          <a:noFill/>
        </p:spPr>
        <p:txBody>
          <a:bodyPr wrap="square" rtlCol="0">
            <a:spAutoFit/>
          </a:bodyPr>
          <a:lstStyle/>
          <a:p>
            <a:r>
              <a:rPr lang="en-CA" sz="4400" dirty="0">
                <a:latin typeface="+mj-lt"/>
              </a:rPr>
              <a:t>TRANSPONDER</a:t>
            </a:r>
          </a:p>
        </p:txBody>
      </p:sp>
      <p:sp>
        <p:nvSpPr>
          <p:cNvPr id="6" name="TextBox 5">
            <a:extLst>
              <a:ext uri="{FF2B5EF4-FFF2-40B4-BE49-F238E27FC236}">
                <a16:creationId xmlns:a16="http://schemas.microsoft.com/office/drawing/2014/main" xmlns="" id="{C34FCA23-ABE1-4F89-A1DA-6568CC81046B}"/>
              </a:ext>
            </a:extLst>
          </p:cNvPr>
          <p:cNvSpPr txBox="1"/>
          <p:nvPr/>
        </p:nvSpPr>
        <p:spPr>
          <a:xfrm>
            <a:off x="838200" y="4162776"/>
            <a:ext cx="9135612" cy="923330"/>
          </a:xfrm>
          <a:prstGeom prst="rect">
            <a:avLst/>
          </a:prstGeom>
          <a:noFill/>
        </p:spPr>
        <p:txBody>
          <a:bodyPr wrap="square" rtlCol="0">
            <a:spAutoFit/>
          </a:bodyPr>
          <a:lstStyle/>
          <a:p>
            <a:r>
              <a:rPr lang="en-CA" dirty="0"/>
              <a:t>Designed to reinforce a surveillance radar signal, the transponder permits positive identification of an aircraft by the ground facilities of ATC. A typical airborne transponder system includes a receiver/transmitter and a small L-bank antenna mounted on the underside of the aircraft. </a:t>
            </a:r>
          </a:p>
        </p:txBody>
      </p:sp>
    </p:spTree>
    <p:extLst>
      <p:ext uri="{BB962C8B-B14F-4D97-AF65-F5344CB8AC3E}">
        <p14:creationId xmlns:p14="http://schemas.microsoft.com/office/powerpoint/2010/main" val="16331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BB4A46-C265-484C-ADB2-8B19D7763BF5}"/>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ENCODING ALTIMETER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D384A02-ADF3-4BD6-8460-AE9F12B501F1}"/>
              </a:ext>
            </a:extLst>
          </p:cNvPr>
          <p:cNvSpPr>
            <a:spLocks noGrp="1"/>
          </p:cNvSpPr>
          <p:nvPr>
            <p:ph idx="1"/>
          </p:nvPr>
        </p:nvSpPr>
        <p:spPr>
          <a:xfrm>
            <a:off x="4976031" y="963877"/>
            <a:ext cx="6377769" cy="4930246"/>
          </a:xfrm>
        </p:spPr>
        <p:txBody>
          <a:bodyPr anchor="ctr">
            <a:normAutofit/>
          </a:bodyPr>
          <a:lstStyle/>
          <a:p>
            <a:pPr marL="0" indent="0">
              <a:buNone/>
            </a:pPr>
            <a:r>
              <a:rPr lang="en-CA" sz="1800" b="1" dirty="0"/>
              <a:t>There are two types of encoding altimeters:</a:t>
            </a:r>
          </a:p>
          <a:p>
            <a:pPr marL="514350" indent="-514350">
              <a:buFont typeface="+mj-lt"/>
              <a:buAutoNum type="arabicPeriod"/>
            </a:pPr>
            <a:r>
              <a:rPr lang="en-CA" sz="1800" b="1" dirty="0"/>
              <a:t>The pneumatic or mechanical type- </a:t>
            </a:r>
            <a:r>
              <a:rPr lang="en-CA" sz="1800" dirty="0"/>
              <a:t>essentially a conventional barometric altimeter with an encoding  device that converts altitude into digitally coded electrical signals in 100 foot increments.</a:t>
            </a:r>
          </a:p>
          <a:p>
            <a:pPr marL="514350" indent="-514350">
              <a:buFont typeface="+mj-lt"/>
              <a:buAutoNum type="arabicPeriod"/>
            </a:pPr>
            <a:r>
              <a:rPr lang="en-CA" sz="1800" b="1" dirty="0"/>
              <a:t>The servo type- </a:t>
            </a:r>
            <a:r>
              <a:rPr lang="en-CA" sz="1800" dirty="0"/>
              <a:t>also uses the aneroid system to sense altitude but the power to drive the encoded and display mechanism is derived from the aircrafts electrical system. It can drive pointers and encoders and at the same time provide ancillary outputs for an altitude alerter, rate of climb indicator, vertical nav system and autopilot.  It is very reliable and accurate. Its disadvantage is its complete dependence on electrical power to operate. </a:t>
            </a:r>
          </a:p>
          <a:p>
            <a:pPr marL="0" indent="0">
              <a:buNone/>
            </a:pPr>
            <a:endParaRPr lang="en-CA" sz="2000" dirty="0"/>
          </a:p>
          <a:p>
            <a:pPr marL="514350" indent="-514350">
              <a:buFont typeface="+mj-lt"/>
              <a:buAutoNum type="arabicPeriod"/>
            </a:pPr>
            <a:endParaRPr lang="en-CA" sz="2000" dirty="0"/>
          </a:p>
        </p:txBody>
      </p:sp>
    </p:spTree>
    <p:extLst>
      <p:ext uri="{BB962C8B-B14F-4D97-AF65-F5344CB8AC3E}">
        <p14:creationId xmlns:p14="http://schemas.microsoft.com/office/powerpoint/2010/main" val="32997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E4505C23-674B-4195-81D6-0C127FEAE3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019E4CE-5C8C-4B03-8EDF-8C75A2D78089}"/>
              </a:ext>
            </a:extLst>
          </p:cNvPr>
          <p:cNvSpPr>
            <a:spLocks noGrp="1"/>
          </p:cNvSpPr>
          <p:nvPr>
            <p:ph type="title"/>
          </p:nvPr>
        </p:nvSpPr>
        <p:spPr>
          <a:xfrm>
            <a:off x="838200" y="5529884"/>
            <a:ext cx="7719381" cy="1096331"/>
          </a:xfrm>
        </p:spPr>
        <p:txBody>
          <a:bodyPr>
            <a:normAutofit/>
          </a:bodyPr>
          <a:lstStyle/>
          <a:p>
            <a:r>
              <a:rPr lang="en-US" sz="3400"/>
              <a:t>EMERGENCY LOCATOR TRANSMITTER (ELT)</a:t>
            </a:r>
            <a:endParaRPr lang="en-CA" sz="3400"/>
          </a:p>
        </p:txBody>
      </p:sp>
      <p:sp>
        <p:nvSpPr>
          <p:cNvPr id="12" name="Freeform: Shape 11">
            <a:extLst>
              <a:ext uri="{FF2B5EF4-FFF2-40B4-BE49-F238E27FC236}">
                <a16:creationId xmlns:a16="http://schemas.microsoft.com/office/drawing/2014/main" xmlns="" id="{65C9B8F0-FF66-4C15-BD05-E86B87331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xmlns="" id="{932AC0CC-15B4-4EAF-959B-69FF997BF309}"/>
              </a:ext>
            </a:extLst>
          </p:cNvPr>
          <p:cNvGraphicFramePr>
            <a:graphicFrameLocks noGrp="1"/>
          </p:cNvGraphicFramePr>
          <p:nvPr>
            <p:ph idx="1"/>
            <p:extLst>
              <p:ext uri="{D42A27DB-BD31-4B8C-83A1-F6EECF244321}">
                <p14:modId xmlns:p14="http://schemas.microsoft.com/office/powerpoint/2010/main" val="2826688844"/>
              </p:ext>
            </p:extLst>
          </p:nvPr>
        </p:nvGraphicFramePr>
        <p:xfrm>
          <a:off x="100668" y="0"/>
          <a:ext cx="11971090" cy="5298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3716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9527FEC-1907-4619-8045-0F76F4635D85}"/>
                                            </p:graphicEl>
                                          </p:spTgt>
                                        </p:tgtEl>
                                        <p:attrNameLst>
                                          <p:attrName>style.visibility</p:attrName>
                                        </p:attrNameLst>
                                      </p:cBhvr>
                                      <p:to>
                                        <p:strVal val="visible"/>
                                      </p:to>
                                    </p:set>
                                    <p:animEffect transition="in" filter="fade">
                                      <p:cBhvr>
                                        <p:cTn id="7" dur="1000"/>
                                        <p:tgtEl>
                                          <p:spTgt spid="5">
                                            <p:graphicEl>
                                              <a:dgm id="{F9527FEC-1907-4619-8045-0F76F4635D8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0672EFAE-237B-4FD6-8FF8-663CA6C7F121}"/>
                                            </p:graphicEl>
                                          </p:spTgt>
                                        </p:tgtEl>
                                        <p:attrNameLst>
                                          <p:attrName>style.visibility</p:attrName>
                                        </p:attrNameLst>
                                      </p:cBhvr>
                                      <p:to>
                                        <p:strVal val="visible"/>
                                      </p:to>
                                    </p:set>
                                    <p:animEffect transition="in" filter="fade">
                                      <p:cBhvr>
                                        <p:cTn id="10" dur="1000"/>
                                        <p:tgtEl>
                                          <p:spTgt spid="5">
                                            <p:graphicEl>
                                              <a:dgm id="{0672EFAE-237B-4FD6-8FF8-663CA6C7F12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C8DB631D-FE3A-4675-B768-A87F49B000CA}"/>
                                            </p:graphicEl>
                                          </p:spTgt>
                                        </p:tgtEl>
                                        <p:attrNameLst>
                                          <p:attrName>style.visibility</p:attrName>
                                        </p:attrNameLst>
                                      </p:cBhvr>
                                      <p:to>
                                        <p:strVal val="visible"/>
                                      </p:to>
                                    </p:set>
                                    <p:animEffect transition="in" filter="fade">
                                      <p:cBhvr>
                                        <p:cTn id="15" dur="1000"/>
                                        <p:tgtEl>
                                          <p:spTgt spid="5">
                                            <p:graphicEl>
                                              <a:dgm id="{C8DB631D-FE3A-4675-B768-A87F49B000CA}"/>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9E8D9B39-6AC6-4799-AE12-F456FE7CB56B}"/>
                                            </p:graphicEl>
                                          </p:spTgt>
                                        </p:tgtEl>
                                        <p:attrNameLst>
                                          <p:attrName>style.visibility</p:attrName>
                                        </p:attrNameLst>
                                      </p:cBhvr>
                                      <p:to>
                                        <p:strVal val="visible"/>
                                      </p:to>
                                    </p:set>
                                    <p:animEffect transition="in" filter="fade">
                                      <p:cBhvr>
                                        <p:cTn id="18" dur="1000"/>
                                        <p:tgtEl>
                                          <p:spTgt spid="5">
                                            <p:graphicEl>
                                              <a:dgm id="{9E8D9B39-6AC6-4799-AE12-F456FE7CB56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F31BA76D-E76B-4388-835A-495B54A5623A}"/>
                                            </p:graphicEl>
                                          </p:spTgt>
                                        </p:tgtEl>
                                        <p:attrNameLst>
                                          <p:attrName>style.visibility</p:attrName>
                                        </p:attrNameLst>
                                      </p:cBhvr>
                                      <p:to>
                                        <p:strVal val="visible"/>
                                      </p:to>
                                    </p:set>
                                    <p:animEffect transition="in" filter="fade">
                                      <p:cBhvr>
                                        <p:cTn id="23" dur="1000"/>
                                        <p:tgtEl>
                                          <p:spTgt spid="5">
                                            <p:graphicEl>
                                              <a:dgm id="{F31BA76D-E76B-4388-835A-495B54A5623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5E244797-3363-4E07-99A0-54A5BE9D5C04}"/>
                                            </p:graphicEl>
                                          </p:spTgt>
                                        </p:tgtEl>
                                        <p:attrNameLst>
                                          <p:attrName>style.visibility</p:attrName>
                                        </p:attrNameLst>
                                      </p:cBhvr>
                                      <p:to>
                                        <p:strVal val="visible"/>
                                      </p:to>
                                    </p:set>
                                    <p:animEffect transition="in" filter="fade">
                                      <p:cBhvr>
                                        <p:cTn id="26" dur="1000"/>
                                        <p:tgtEl>
                                          <p:spTgt spid="5">
                                            <p:graphicEl>
                                              <a:dgm id="{5E244797-3363-4E07-99A0-54A5BE9D5C0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45D13E2E-55AE-4219-B76B-BABF20EA48D2}"/>
                                            </p:graphicEl>
                                          </p:spTgt>
                                        </p:tgtEl>
                                        <p:attrNameLst>
                                          <p:attrName>style.visibility</p:attrName>
                                        </p:attrNameLst>
                                      </p:cBhvr>
                                      <p:to>
                                        <p:strVal val="visible"/>
                                      </p:to>
                                    </p:set>
                                    <p:animEffect transition="in" filter="fade">
                                      <p:cBhvr>
                                        <p:cTn id="31" dur="1000"/>
                                        <p:tgtEl>
                                          <p:spTgt spid="5">
                                            <p:graphicEl>
                                              <a:dgm id="{45D13E2E-55AE-4219-B76B-BABF20EA48D2}"/>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66BF1011-3A47-4044-AAB1-208060D67F54}"/>
                                            </p:graphicEl>
                                          </p:spTgt>
                                        </p:tgtEl>
                                        <p:attrNameLst>
                                          <p:attrName>style.visibility</p:attrName>
                                        </p:attrNameLst>
                                      </p:cBhvr>
                                      <p:to>
                                        <p:strVal val="visible"/>
                                      </p:to>
                                    </p:set>
                                    <p:animEffect transition="in" filter="fade">
                                      <p:cBhvr>
                                        <p:cTn id="34" dur="1000"/>
                                        <p:tgtEl>
                                          <p:spTgt spid="5">
                                            <p:graphicEl>
                                              <a:dgm id="{66BF1011-3A47-4044-AAB1-208060D67F54}"/>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graphicEl>
                                              <a:dgm id="{9FA0A17E-0F2F-4E3C-81E8-CF1BBEBBACEE}"/>
                                            </p:graphicEl>
                                          </p:spTgt>
                                        </p:tgtEl>
                                        <p:attrNameLst>
                                          <p:attrName>style.visibility</p:attrName>
                                        </p:attrNameLst>
                                      </p:cBhvr>
                                      <p:to>
                                        <p:strVal val="visible"/>
                                      </p:to>
                                    </p:set>
                                    <p:animEffect transition="in" filter="fade">
                                      <p:cBhvr>
                                        <p:cTn id="39" dur="1000"/>
                                        <p:tgtEl>
                                          <p:spTgt spid="5">
                                            <p:graphicEl>
                                              <a:dgm id="{9FA0A17E-0F2F-4E3C-81E8-CF1BBEBBACEE}"/>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0F8B4DA2-EEDD-4394-8A86-6277395B0D1E}"/>
                                            </p:graphicEl>
                                          </p:spTgt>
                                        </p:tgtEl>
                                        <p:attrNameLst>
                                          <p:attrName>style.visibility</p:attrName>
                                        </p:attrNameLst>
                                      </p:cBhvr>
                                      <p:to>
                                        <p:strVal val="visible"/>
                                      </p:to>
                                    </p:set>
                                    <p:animEffect transition="in" filter="fade">
                                      <p:cBhvr>
                                        <p:cTn id="42" dur="1000"/>
                                        <p:tgtEl>
                                          <p:spTgt spid="5">
                                            <p:graphicEl>
                                              <a:dgm id="{0F8B4DA2-EEDD-4394-8A86-6277395B0D1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69B0D501-DD01-42CE-9F88-D7B60EFF482E}"/>
                                            </p:graphicEl>
                                          </p:spTgt>
                                        </p:tgtEl>
                                        <p:attrNameLst>
                                          <p:attrName>style.visibility</p:attrName>
                                        </p:attrNameLst>
                                      </p:cBhvr>
                                      <p:to>
                                        <p:strVal val="visible"/>
                                      </p:to>
                                    </p:set>
                                    <p:animEffect transition="in" filter="fade">
                                      <p:cBhvr>
                                        <p:cTn id="47" dur="1000"/>
                                        <p:tgtEl>
                                          <p:spTgt spid="5">
                                            <p:graphicEl>
                                              <a:dgm id="{69B0D501-DD01-42CE-9F88-D7B60EFF482E}"/>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graphicEl>
                                              <a:dgm id="{DDF91E22-8627-4D49-B24C-5581E0415503}"/>
                                            </p:graphicEl>
                                          </p:spTgt>
                                        </p:tgtEl>
                                        <p:attrNameLst>
                                          <p:attrName>style.visibility</p:attrName>
                                        </p:attrNameLst>
                                      </p:cBhvr>
                                      <p:to>
                                        <p:strVal val="visible"/>
                                      </p:to>
                                    </p:set>
                                    <p:animEffect transition="in" filter="fade">
                                      <p:cBhvr>
                                        <p:cTn id="50" dur="1000"/>
                                        <p:tgtEl>
                                          <p:spTgt spid="5">
                                            <p:graphicEl>
                                              <a:dgm id="{DDF91E22-8627-4D49-B24C-5581E04155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CC9552-E195-42A2-BCA3-7B341A559C51}"/>
              </a:ext>
            </a:extLst>
          </p:cNvPr>
          <p:cNvSpPr>
            <a:spLocks noGrp="1"/>
          </p:cNvSpPr>
          <p:nvPr>
            <p:ph type="title"/>
          </p:nvPr>
        </p:nvSpPr>
        <p:spPr>
          <a:xfrm>
            <a:off x="838200" y="571188"/>
            <a:ext cx="10515600" cy="315912"/>
          </a:xfrm>
        </p:spPr>
        <p:txBody>
          <a:bodyPr>
            <a:normAutofit fontScale="90000"/>
          </a:bodyPr>
          <a:lstStyle/>
          <a:p>
            <a:r>
              <a:rPr lang="en-US" dirty="0"/>
              <a:t>ELT CATEGORIES </a:t>
            </a:r>
            <a:endParaRPr lang="en-CA" dirty="0"/>
          </a:p>
        </p:txBody>
      </p:sp>
      <p:sp>
        <p:nvSpPr>
          <p:cNvPr id="3" name="Content Placeholder 2">
            <a:extLst>
              <a:ext uri="{FF2B5EF4-FFF2-40B4-BE49-F238E27FC236}">
                <a16:creationId xmlns:a16="http://schemas.microsoft.com/office/drawing/2014/main" xmlns="" id="{3FE379C6-42A8-4BB9-A605-E618E53B8318}"/>
              </a:ext>
            </a:extLst>
          </p:cNvPr>
          <p:cNvSpPr>
            <a:spLocks noGrp="1"/>
          </p:cNvSpPr>
          <p:nvPr>
            <p:ph idx="1"/>
          </p:nvPr>
        </p:nvSpPr>
        <p:spPr>
          <a:xfrm>
            <a:off x="410361" y="1255054"/>
            <a:ext cx="10515600" cy="5506353"/>
          </a:xfrm>
        </p:spPr>
        <p:txBody>
          <a:bodyPr/>
          <a:lstStyle/>
          <a:p>
            <a:pPr lvl="0"/>
            <a:r>
              <a:rPr lang="en-US" sz="1800" b="1" dirty="0"/>
              <a:t>Type A or AD: Automatic ejectable or automatic deployable </a:t>
            </a:r>
            <a:r>
              <a:rPr lang="en-US" sz="1800" dirty="0"/>
              <a:t>automatically eject from the aircraft and are set in operation by inertia sensors when the aircraft is subjected to a crash deceleration. </a:t>
            </a:r>
          </a:p>
          <a:p>
            <a:pPr lvl="0"/>
            <a:r>
              <a:rPr lang="en-US" sz="1800" b="1" dirty="0"/>
              <a:t>Type F or AF: Fixed (not ejectable) or automatic </a:t>
            </a:r>
            <a:r>
              <a:rPr lang="en-US" sz="1800" dirty="0"/>
              <a:t>fixed are automatically set in operation by an inertia switch when the aircraft is subjected to crash deceleration forces. </a:t>
            </a:r>
          </a:p>
          <a:p>
            <a:pPr lvl="0"/>
            <a:r>
              <a:rPr lang="en-US" sz="1800" b="1" dirty="0"/>
              <a:t>Type AP: Automatic portable </a:t>
            </a:r>
            <a:r>
              <a:rPr lang="en-US" sz="1800" dirty="0"/>
              <a:t>is similar to type F except that the antenna is integral to the unit for portable operation.</a:t>
            </a:r>
          </a:p>
          <a:p>
            <a:pPr lvl="0"/>
            <a:r>
              <a:rPr lang="en-US" sz="1800" b="1" dirty="0"/>
              <a:t>Type P: Personnel </a:t>
            </a:r>
            <a:r>
              <a:rPr lang="en-US" sz="1800" dirty="0"/>
              <a:t>has no fixed mounting and does not transmit automatically. A manual switch is used to start or stop the transmitter. </a:t>
            </a:r>
          </a:p>
          <a:p>
            <a:pPr lvl="0"/>
            <a:r>
              <a:rPr lang="en-US" sz="1800" b="1" dirty="0"/>
              <a:t>Type W or S: Water activated, or survival </a:t>
            </a:r>
            <a:r>
              <a:rPr lang="en-US" sz="1800" dirty="0"/>
              <a:t>Transmits automictically when immersed in water. It is waterproof, floats and operates on the surface of the water. It has no fixed mounting. It should be tethered to survivors or life rafts. </a:t>
            </a:r>
          </a:p>
          <a:p>
            <a:pPr marL="285750" lvl="0" indent="-285750">
              <a:buFont typeface="Wingdings" panose="05000000000000000000" pitchFamily="2" charset="2"/>
              <a:buChar char="Ø"/>
            </a:pPr>
            <a:r>
              <a:rPr lang="en-US" sz="1800" dirty="0"/>
              <a:t>Testing of a 121.5 MHz ELT may be carried out in the first 5 minutes of any hour UTC.</a:t>
            </a:r>
          </a:p>
          <a:p>
            <a:pPr marL="285750" lvl="0" indent="-285750">
              <a:buFont typeface="Wingdings" panose="05000000000000000000" pitchFamily="2" charset="2"/>
              <a:buChar char="Ø"/>
            </a:pPr>
            <a:r>
              <a:rPr lang="en-US" sz="1800" dirty="0"/>
              <a:t>Any accidental activation of the ELT should be reported to the nearest ATC unit giving the location of the transmitter and the time and duration of the accidental transmission, in order to forestall an unnecessary search activity. </a:t>
            </a:r>
          </a:p>
          <a:p>
            <a:pPr marL="285750" lvl="0" indent="-285750">
              <a:buFont typeface="Wingdings" panose="05000000000000000000" pitchFamily="2" charset="2"/>
              <a:buChar char="Ø"/>
            </a:pPr>
            <a:r>
              <a:rPr lang="en-US" sz="1800" dirty="0"/>
              <a:t>It is the pilot’s responsibility to ensure that all passengers and crew know the location of the ELT and how to operate it. There must be a placard in the aircraft cabin giving this information. </a:t>
            </a:r>
          </a:p>
          <a:p>
            <a:endParaRPr lang="en-CA" dirty="0"/>
          </a:p>
        </p:txBody>
      </p:sp>
    </p:spTree>
    <p:extLst>
      <p:ext uri="{BB962C8B-B14F-4D97-AF65-F5344CB8AC3E}">
        <p14:creationId xmlns:p14="http://schemas.microsoft.com/office/powerpoint/2010/main" val="173510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A4F209C-C20E-4FA7-B241-1EF4F8D193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E4564234-45B0-4ED8-A9E2-199C00173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AF5E32D-3B5B-4400-9CA3-98A00A3FDD67}"/>
              </a:ext>
            </a:extLst>
          </p:cNvPr>
          <p:cNvSpPr>
            <a:spLocks noGrp="1"/>
          </p:cNvSpPr>
          <p:nvPr>
            <p:ph idx="1"/>
          </p:nvPr>
        </p:nvSpPr>
        <p:spPr>
          <a:xfrm>
            <a:off x="838200" y="2015406"/>
            <a:ext cx="10515600" cy="4065986"/>
          </a:xfrm>
        </p:spPr>
        <p:txBody>
          <a:bodyPr anchor="ctr">
            <a:normAutofit/>
          </a:bodyPr>
          <a:lstStyle/>
          <a:p>
            <a:pPr marL="0" indent="0" algn="ctr">
              <a:buNone/>
            </a:pPr>
            <a:r>
              <a:rPr lang="en-CA" sz="19900" dirty="0">
                <a:latin typeface="+mj-lt"/>
              </a:rPr>
              <a:t>THE END </a:t>
            </a:r>
          </a:p>
        </p:txBody>
      </p:sp>
    </p:spTree>
    <p:extLst>
      <p:ext uri="{BB962C8B-B14F-4D97-AF65-F5344CB8AC3E}">
        <p14:creationId xmlns:p14="http://schemas.microsoft.com/office/powerpoint/2010/main" val="3337724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xit" presetSubtype="0" fill="hold" grpId="0" nodeType="clickEffect">
                                  <p:stCondLst>
                                    <p:cond delay="0"/>
                                  </p:stCondLst>
                                  <p:iterate type="lt">
                                    <p:tmPct val="10000"/>
                                  </p:iterate>
                                  <p:childTnLst>
                                    <p:anim from="(ppt_w)" to="(-ppt_w*2)" calcmode="lin" valueType="num">
                                      <p:cBhvr rctx="PPT">
                                        <p:cTn id="6" dur="500" autoRev="1">
                                          <p:stCondLst>
                                            <p:cond delay="0"/>
                                          </p:stCondLst>
                                        </p:cTn>
                                        <p:tgtEl>
                                          <p:spTgt spid="3">
                                            <p:txEl>
                                              <p:pRg st="0" end="0"/>
                                            </p:txEl>
                                          </p:spTgt>
                                        </p:tgtEl>
                                        <p:attrNameLst>
                                          <p:attrName>ppt_w</p:attrName>
                                        </p:attrNameLst>
                                      </p:cBhvr>
                                    </p:anim>
                                    <p:anim by="(ppt_w*0.50)" calcmode="lin" valueType="num">
                                      <p:cBhvr>
                                        <p:cTn id="7" dur="500" decel="50000" autoRev="1">
                                          <p:stCondLst>
                                            <p:cond delay="0"/>
                                          </p:stCondLst>
                                        </p:cTn>
                                        <p:tgtEl>
                                          <p:spTgt spid="3">
                                            <p:txEl>
                                              <p:pRg st="0" end="0"/>
                                            </p:txEl>
                                          </p:spTgt>
                                        </p:tgtEl>
                                        <p:attrNameLst>
                                          <p:attrName>ppt_x</p:attrName>
                                        </p:attrNameLst>
                                      </p:cBhvr>
                                    </p:anim>
                                    <p:anim from="(ppt_y)" to="(1+ppt_h/2)" calcmode="lin" valueType="num">
                                      <p:cBhvr>
                                        <p:cTn id="8" dur="1000">
                                          <p:stCondLst>
                                            <p:cond delay="0"/>
                                          </p:stCondLst>
                                        </p:cTn>
                                        <p:tgtEl>
                                          <p:spTgt spid="3">
                                            <p:txEl>
                                              <p:pRg st="0" end="0"/>
                                            </p:txEl>
                                          </p:spTgt>
                                        </p:tgtEl>
                                        <p:attrNameLst>
                                          <p:attrName>ppt_y</p:attrName>
                                        </p:attrNameLst>
                                      </p:cBhvr>
                                    </p:anim>
                                    <p:animRot by="21600000">
                                      <p:cBhvr>
                                        <p:cTn id="9" dur="1000">
                                          <p:stCondLst>
                                            <p:cond delay="0"/>
                                          </p:stCondLst>
                                        </p:cTn>
                                        <p:tgtEl>
                                          <p:spTgt spid="3">
                                            <p:txEl>
                                              <p:pRg st="0" end="0"/>
                                            </p:txEl>
                                          </p:spTgt>
                                        </p:tgtEl>
                                        <p:attrNameLst>
                                          <p:attrName>r</p:attrName>
                                        </p:attrNameLst>
                                      </p:cBhvr>
                                    </p:animRot>
                                    <p:set>
                                      <p:cBhvr>
                                        <p:cTn id="10"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448BD79-C4A8-47A9-AB04-B1E69E2EF041}"/>
              </a:ext>
            </a:extLst>
          </p:cNvPr>
          <p:cNvSpPr>
            <a:spLocks noGrp="1"/>
          </p:cNvSpPr>
          <p:nvPr>
            <p:ph type="title"/>
          </p:nvPr>
        </p:nvSpPr>
        <p:spPr>
          <a:xfrm>
            <a:off x="7859437" y="957695"/>
            <a:ext cx="3494362" cy="4930246"/>
          </a:xfrm>
        </p:spPr>
        <p:txBody>
          <a:bodyPr>
            <a:normAutofit/>
          </a:bodyPr>
          <a:lstStyle/>
          <a:p>
            <a:pPr algn="r"/>
            <a:r>
              <a:rPr lang="en-CA" dirty="0">
                <a:solidFill>
                  <a:schemeClr val="accent1"/>
                </a:solidFill>
              </a:rPr>
              <a:t>ADVANTAGES OF </a:t>
            </a:r>
            <a:r>
              <a:rPr lang="en-CA" dirty="0" err="1">
                <a:solidFill>
                  <a:schemeClr val="accent1"/>
                </a:solidFill>
              </a:rPr>
              <a:t>VOR</a:t>
            </a:r>
            <a:r>
              <a:rPr lang="en-CA" dirty="0">
                <a:solidFill>
                  <a:schemeClr val="accent1"/>
                </a:solidFill>
              </a:rPr>
              <a:t> NAVIGATION </a:t>
            </a:r>
          </a:p>
        </p:txBody>
      </p:sp>
      <p:sp>
        <p:nvSpPr>
          <p:cNvPr id="3" name="Content Placeholder 2">
            <a:extLst>
              <a:ext uri="{FF2B5EF4-FFF2-40B4-BE49-F238E27FC236}">
                <a16:creationId xmlns:a16="http://schemas.microsoft.com/office/drawing/2014/main" xmlns="" id="{71EA9732-8328-47F7-8217-49B2F252A9D0}"/>
              </a:ext>
            </a:extLst>
          </p:cNvPr>
          <p:cNvSpPr>
            <a:spLocks noGrp="1"/>
          </p:cNvSpPr>
          <p:nvPr>
            <p:ph idx="1"/>
          </p:nvPr>
        </p:nvSpPr>
        <p:spPr>
          <a:xfrm>
            <a:off x="857266" y="963877"/>
            <a:ext cx="6377769" cy="4930246"/>
          </a:xfrm>
        </p:spPr>
        <p:txBody>
          <a:bodyPr anchor="ctr">
            <a:normAutofit/>
          </a:bodyPr>
          <a:lstStyle/>
          <a:p>
            <a:r>
              <a:rPr lang="en-CA" sz="1800" dirty="0"/>
              <a:t>Provides a multiple number of courses towards and away from each station in the system. </a:t>
            </a:r>
          </a:p>
          <a:p>
            <a:r>
              <a:rPr lang="en-CA" sz="1800" dirty="0"/>
              <a:t>The omniranges may also be used to determine a fix. A pilot is able to establish a position by rapidly turning two omni stations and reading off their bearings. These will give two position lines. </a:t>
            </a:r>
          </a:p>
          <a:p>
            <a:r>
              <a:rPr lang="en-CA" sz="1800" dirty="0"/>
              <a:t>Because the omni is position sensitive, rather than heading sensitive, a pilot can fly a straight line and not worry about compass corrections, variation or deviation. </a:t>
            </a:r>
          </a:p>
          <a:p>
            <a:r>
              <a:rPr lang="en-CA" sz="1800" dirty="0"/>
              <a:t> Omni instruments are designed to show the bearing or direction of the aircraft from the omni station, regardless of the direction the nose of the aircraft may be pointing. </a:t>
            </a:r>
          </a:p>
          <a:p>
            <a:r>
              <a:rPr lang="en-CA" sz="1800" dirty="0"/>
              <a:t>The accuracy of the course alignment of the omnirange is within plus or minus 3 degrees.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233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B336162-B533-4EFE-8BB3-8EBB4A5E3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C463E90-606A-48CC-92B7-8FC09735FB1C}"/>
              </a:ext>
            </a:extLst>
          </p:cNvPr>
          <p:cNvSpPr>
            <a:spLocks noGrp="1"/>
          </p:cNvSpPr>
          <p:nvPr>
            <p:ph type="title"/>
          </p:nvPr>
        </p:nvSpPr>
        <p:spPr>
          <a:xfrm>
            <a:off x="213427" y="2669308"/>
            <a:ext cx="4691081" cy="1923245"/>
          </a:xfrm>
          <a:solidFill>
            <a:srgbClr val="FFFFFF"/>
          </a:solidFill>
          <a:ln w="25400" cap="sq">
            <a:solidFill>
              <a:srgbClr val="404040"/>
            </a:solidFill>
            <a:miter lim="800000"/>
          </a:ln>
        </p:spPr>
        <p:txBody>
          <a:bodyPr>
            <a:noAutofit/>
          </a:bodyPr>
          <a:lstStyle/>
          <a:p>
            <a:pPr algn="ctr"/>
            <a:r>
              <a:rPr lang="en-CA" dirty="0">
                <a:solidFill>
                  <a:srgbClr val="262626"/>
                </a:solidFill>
              </a:rPr>
              <a:t>DISADVANTAGES OF </a:t>
            </a:r>
            <a:r>
              <a:rPr lang="en-CA" dirty="0" err="1">
                <a:solidFill>
                  <a:srgbClr val="262626"/>
                </a:solidFill>
              </a:rPr>
              <a:t>VOR</a:t>
            </a:r>
            <a:r>
              <a:rPr lang="en-CA" dirty="0">
                <a:solidFill>
                  <a:srgbClr val="262626"/>
                </a:solidFill>
              </a:rPr>
              <a:t> NAVIGATION</a:t>
            </a:r>
          </a:p>
        </p:txBody>
      </p:sp>
      <p:sp>
        <p:nvSpPr>
          <p:cNvPr id="3" name="Content Placeholder 2">
            <a:extLst>
              <a:ext uri="{FF2B5EF4-FFF2-40B4-BE49-F238E27FC236}">
                <a16:creationId xmlns:a16="http://schemas.microsoft.com/office/drawing/2014/main" xmlns="" id="{046E7471-968D-4AE6-955E-46A644C3429C}"/>
              </a:ext>
            </a:extLst>
          </p:cNvPr>
          <p:cNvSpPr>
            <a:spLocks noGrp="1"/>
          </p:cNvSpPr>
          <p:nvPr>
            <p:ph idx="1"/>
          </p:nvPr>
        </p:nvSpPr>
        <p:spPr>
          <a:xfrm>
            <a:off x="6049182" y="802638"/>
            <a:ext cx="5408696" cy="5252722"/>
          </a:xfrm>
        </p:spPr>
        <p:txBody>
          <a:bodyPr anchor="ctr">
            <a:normAutofit/>
          </a:bodyPr>
          <a:lstStyle/>
          <a:p>
            <a:r>
              <a:rPr lang="en-CA" sz="1800" dirty="0"/>
              <a:t>In close vicinity of mountains, the signals are sometimes reflected or completely masked out in the shadow of the mountain. This is known as terrain effect error.</a:t>
            </a:r>
          </a:p>
          <a:p>
            <a:r>
              <a:rPr lang="en-CA" sz="1800" dirty="0"/>
              <a:t>Errors are also occasioned by failure of parts of a particular receiver(receiver error) or by faults in structure or equipment installed at a particular omnirange station(ground station error). </a:t>
            </a:r>
          </a:p>
          <a:p>
            <a:r>
              <a:rPr lang="en-CA" sz="1800" dirty="0"/>
              <a:t>The vagaries of the </a:t>
            </a:r>
            <a:r>
              <a:rPr lang="en-CA" sz="1800" dirty="0" err="1"/>
              <a:t>VOR</a:t>
            </a:r>
            <a:r>
              <a:rPr lang="en-CA" sz="1800" dirty="0"/>
              <a:t> system are not of great magnitude</a:t>
            </a:r>
          </a:p>
          <a:p>
            <a:r>
              <a:rPr lang="en-CA" sz="1800" dirty="0"/>
              <a:t>Receiver error can be eliminated by careful selection and proper maintenance of good reliable equipment. </a:t>
            </a:r>
          </a:p>
          <a:p>
            <a:r>
              <a:rPr lang="en-CA" sz="1800" dirty="0"/>
              <a:t>Ground station error, the most serious, is seldom in excess of two degrees and in no case greater than plus or minus 3 degrees of error in displacement.</a:t>
            </a:r>
          </a:p>
          <a:p>
            <a:pPr marL="0" indent="0">
              <a:buNone/>
            </a:pPr>
            <a:endParaRPr lang="en-CA" sz="1900" dirty="0"/>
          </a:p>
        </p:txBody>
      </p:sp>
    </p:spTree>
    <p:extLst>
      <p:ext uri="{BB962C8B-B14F-4D97-AF65-F5344CB8AC3E}">
        <p14:creationId xmlns:p14="http://schemas.microsoft.com/office/powerpoint/2010/main" val="294471409"/>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6B73241-0FCC-4E9C-92E1-0EFB823EB860}"/>
              </a:ext>
            </a:extLst>
          </p:cNvPr>
          <p:cNvSpPr>
            <a:spLocks noGrp="1"/>
          </p:cNvSpPr>
          <p:nvPr>
            <p:ph type="title"/>
          </p:nvPr>
        </p:nvSpPr>
        <p:spPr>
          <a:xfrm>
            <a:off x="838200" y="963877"/>
            <a:ext cx="3494362" cy="4930246"/>
          </a:xfrm>
        </p:spPr>
        <p:txBody>
          <a:bodyPr>
            <a:normAutofit/>
          </a:bodyPr>
          <a:lstStyle/>
          <a:p>
            <a:pPr algn="r"/>
            <a:r>
              <a:rPr lang="en-CA">
                <a:solidFill>
                  <a:schemeClr val="accent1"/>
                </a:solidFill>
              </a:rPr>
              <a:t>THE VOR STATION</a:t>
            </a:r>
          </a:p>
        </p:txBody>
      </p:sp>
      <p:cxnSp>
        <p:nvCxnSpPr>
          <p:cNvPr id="19" name="Straight Connector 18">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635AB689-E65D-42C9-A4F1-E518DE74803A}"/>
              </a:ext>
            </a:extLst>
          </p:cNvPr>
          <p:cNvSpPr>
            <a:spLocks noGrp="1"/>
          </p:cNvSpPr>
          <p:nvPr>
            <p:ph idx="1"/>
          </p:nvPr>
        </p:nvSpPr>
        <p:spPr>
          <a:xfrm>
            <a:off x="4976031" y="963877"/>
            <a:ext cx="6377769" cy="4930246"/>
          </a:xfrm>
        </p:spPr>
        <p:txBody>
          <a:bodyPr anchor="ctr">
            <a:normAutofit/>
          </a:bodyPr>
          <a:lstStyle/>
          <a:p>
            <a:r>
              <a:rPr lang="en-CA" sz="1800" dirty="0"/>
              <a:t>Each </a:t>
            </a:r>
            <a:r>
              <a:rPr lang="en-CA" sz="1800" dirty="0" err="1"/>
              <a:t>VOR</a:t>
            </a:r>
            <a:r>
              <a:rPr lang="en-CA" sz="1800" dirty="0"/>
              <a:t> station transmits on an assigned VHF frequency. </a:t>
            </a:r>
          </a:p>
          <a:p>
            <a:r>
              <a:rPr lang="en-CA" sz="1800" dirty="0"/>
              <a:t>Some omni stations are identified by a recorded voice identification, followed by three letters in code</a:t>
            </a:r>
          </a:p>
          <a:p>
            <a:r>
              <a:rPr lang="en-CA" sz="1800" dirty="0"/>
              <a:t>Always listen for the identification signal to be sure you have the right station. During periods of maintenance, the coded identification may is not broadcast.</a:t>
            </a:r>
          </a:p>
          <a:p>
            <a:r>
              <a:rPr lang="en-CA" sz="1800" dirty="0"/>
              <a:t> All north American </a:t>
            </a:r>
            <a:r>
              <a:rPr lang="en-CA" sz="1800" dirty="0" err="1"/>
              <a:t>VOR</a:t>
            </a:r>
            <a:r>
              <a:rPr lang="en-CA" sz="1800" dirty="0"/>
              <a:t> stations operate continuously. Most are equipped with an air ground communications facility which allows pilots to contact flight service stations. The pilot transmits on 122.2 MHz or 126.7 MHz and receives on the </a:t>
            </a:r>
            <a:r>
              <a:rPr lang="en-CA" sz="1800" dirty="0" err="1"/>
              <a:t>VOR</a:t>
            </a:r>
            <a:r>
              <a:rPr lang="en-CA" sz="1800" dirty="0"/>
              <a:t> frequency.   </a:t>
            </a:r>
          </a:p>
          <a:p>
            <a:endParaRPr lang="en-CA" sz="1800" dirty="0"/>
          </a:p>
          <a:p>
            <a:endParaRPr lang="en-CA" sz="2200" dirty="0"/>
          </a:p>
        </p:txBody>
      </p:sp>
    </p:spTree>
    <p:extLst>
      <p:ext uri="{BB962C8B-B14F-4D97-AF65-F5344CB8AC3E}">
        <p14:creationId xmlns:p14="http://schemas.microsoft.com/office/powerpoint/2010/main" val="42288627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A9EEFCD-EA4D-42FB-8412-49394093523F}"/>
              </a:ext>
            </a:extLst>
          </p:cNvPr>
          <p:cNvSpPr>
            <a:spLocks noGrp="1"/>
          </p:cNvSpPr>
          <p:nvPr>
            <p:ph type="title"/>
          </p:nvPr>
        </p:nvSpPr>
        <p:spPr>
          <a:xfrm>
            <a:off x="7859437" y="957695"/>
            <a:ext cx="3494362" cy="4930246"/>
          </a:xfrm>
        </p:spPr>
        <p:txBody>
          <a:bodyPr>
            <a:normAutofit/>
          </a:bodyPr>
          <a:lstStyle/>
          <a:p>
            <a:pPr algn="r"/>
            <a:r>
              <a:rPr lang="en-CA">
                <a:solidFill>
                  <a:schemeClr val="accent1"/>
                </a:solidFill>
              </a:rPr>
              <a:t>THE OMNI INSTRUMENTS </a:t>
            </a:r>
          </a:p>
        </p:txBody>
      </p:sp>
      <p:sp>
        <p:nvSpPr>
          <p:cNvPr id="3" name="Content Placeholder 2">
            <a:extLst>
              <a:ext uri="{FF2B5EF4-FFF2-40B4-BE49-F238E27FC236}">
                <a16:creationId xmlns:a16="http://schemas.microsoft.com/office/drawing/2014/main" xmlns="" id="{6314E96C-1BDE-437E-A235-EF52DD6F4336}"/>
              </a:ext>
            </a:extLst>
          </p:cNvPr>
          <p:cNvSpPr>
            <a:spLocks noGrp="1"/>
          </p:cNvSpPr>
          <p:nvPr>
            <p:ph idx="1"/>
          </p:nvPr>
        </p:nvSpPr>
        <p:spPr>
          <a:xfrm>
            <a:off x="857266" y="963877"/>
            <a:ext cx="6377769" cy="4930246"/>
          </a:xfrm>
        </p:spPr>
        <p:txBody>
          <a:bodyPr anchor="ctr">
            <a:normAutofit/>
          </a:bodyPr>
          <a:lstStyle/>
          <a:p>
            <a:pPr marL="0" indent="0">
              <a:buNone/>
            </a:pPr>
            <a:r>
              <a:rPr lang="en-CA" sz="1800" b="1" dirty="0"/>
              <a:t>The Antenna:</a:t>
            </a:r>
          </a:p>
          <a:p>
            <a:r>
              <a:rPr lang="en-CA" sz="1800" dirty="0"/>
              <a:t>The </a:t>
            </a:r>
            <a:r>
              <a:rPr lang="en-CA" sz="1800" dirty="0" err="1"/>
              <a:t>VOR</a:t>
            </a:r>
            <a:r>
              <a:rPr lang="en-CA" sz="1800" dirty="0"/>
              <a:t> signals are received by the antenna which is normally located on the top of the fuselage or at the tail cone area, where it is free of interference from other electrical equipment.</a:t>
            </a:r>
          </a:p>
          <a:p>
            <a:r>
              <a:rPr lang="en-CA" sz="1800" b="1" dirty="0"/>
              <a:t>There are 3 types of antennas used with </a:t>
            </a:r>
            <a:r>
              <a:rPr lang="en-CA" sz="1800" b="1" dirty="0" err="1"/>
              <a:t>VOR</a:t>
            </a:r>
            <a:r>
              <a:rPr lang="en-CA" sz="1800" b="1" dirty="0"/>
              <a:t> equipment.</a:t>
            </a:r>
          </a:p>
          <a:p>
            <a:pPr marL="514350" indent="-514350">
              <a:buFont typeface="+mj-lt"/>
              <a:buAutoNum type="arabicPeriod"/>
            </a:pPr>
            <a:r>
              <a:rPr lang="en-CA" sz="1800" dirty="0"/>
              <a:t>The v-shaped </a:t>
            </a:r>
          </a:p>
          <a:p>
            <a:pPr marL="514350" indent="-514350">
              <a:buFont typeface="+mj-lt"/>
              <a:buAutoNum type="arabicPeriod"/>
            </a:pPr>
            <a:r>
              <a:rPr lang="en-CA" sz="1800" dirty="0"/>
              <a:t>Flexible steel antenna sometimes called a cat’s whisker whip</a:t>
            </a:r>
          </a:p>
          <a:p>
            <a:pPr marL="514350" indent="-514350">
              <a:buFont typeface="+mj-lt"/>
              <a:buAutoNum type="arabicPeriod"/>
            </a:pPr>
            <a:r>
              <a:rPr lang="en-CA" sz="1800" dirty="0"/>
              <a:t>The blade antenna or the towel bar antenna.</a:t>
            </a:r>
          </a:p>
          <a:p>
            <a:pPr marL="0" indent="0">
              <a:buNone/>
            </a:pPr>
            <a:r>
              <a:rPr lang="en-CA" sz="1800" dirty="0"/>
              <a:t>The latter two types give somewhat better performance and are required if the </a:t>
            </a:r>
            <a:r>
              <a:rPr lang="en-CA" sz="1800" dirty="0" err="1"/>
              <a:t>VOR</a:t>
            </a:r>
            <a:r>
              <a:rPr lang="en-CA" sz="1800" dirty="0"/>
              <a:t> is being used in combination with </a:t>
            </a:r>
            <a:r>
              <a:rPr lang="en-CA" sz="1800" dirty="0" err="1"/>
              <a:t>RNAV</a:t>
            </a:r>
            <a:r>
              <a:rPr lang="en-CA" sz="1800" dirty="0"/>
              <a:t>.</a:t>
            </a:r>
          </a:p>
          <a:p>
            <a:pPr marL="0" indent="0">
              <a:buNone/>
            </a:pPr>
            <a:r>
              <a:rPr lang="en-CA" sz="1800" b="1" dirty="0"/>
              <a:t>The receiver:</a:t>
            </a:r>
          </a:p>
          <a:p>
            <a:r>
              <a:rPr lang="en-CA" sz="1800" dirty="0"/>
              <a:t>The NAV receiver functions as a receiver for the glide path and runway localiser of the instrument landing system. ILS localizers operate on the odd tenth decimals in the VHF frequency range from 108.10 to 111.90 </a:t>
            </a:r>
            <a:r>
              <a:rPr lang="en-CA" sz="1800" dirty="0" err="1"/>
              <a:t>MHz.</a:t>
            </a:r>
            <a:endParaRPr lang="en-CA" sz="1800" dirty="0"/>
          </a:p>
          <a:p>
            <a:endParaRPr lang="en-CA" sz="1700" dirty="0"/>
          </a:p>
          <a:p>
            <a:pPr marL="514350" indent="-514350">
              <a:buFont typeface="+mj-lt"/>
              <a:buAutoNum type="arabicPeriod"/>
            </a:pPr>
            <a:endParaRPr lang="en-CA" sz="1700" dirty="0"/>
          </a:p>
          <a:p>
            <a:endParaRPr lang="en-CA" sz="1700" dirty="0"/>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722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xmlns="" id="{F60FCA6E-0894-46CD-BD49-5955A51E00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xmlns="" id="{E78C6E4B-A1F1-4B6C-97EC-BE997495D6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xmlns="" id="{07A8C7C2-ED28-4F6B-B648-BC62DBDB6640}"/>
              </a:ext>
            </a:extLst>
          </p:cNvPr>
          <p:cNvSpPr>
            <a:spLocks noGrp="1"/>
          </p:cNvSpPr>
          <p:nvPr>
            <p:ph type="title"/>
          </p:nvPr>
        </p:nvSpPr>
        <p:spPr>
          <a:xfrm>
            <a:off x="950121" y="5529884"/>
            <a:ext cx="5693783" cy="1096331"/>
          </a:xfrm>
        </p:spPr>
        <p:txBody>
          <a:bodyPr>
            <a:normAutofit/>
          </a:bodyPr>
          <a:lstStyle/>
          <a:p>
            <a:r>
              <a:rPr lang="en-CA" dirty="0">
                <a:solidFill>
                  <a:srgbClr val="303030"/>
                </a:solidFill>
              </a:rPr>
              <a:t>THE </a:t>
            </a:r>
            <a:r>
              <a:rPr lang="en-CA" dirty="0" err="1">
                <a:solidFill>
                  <a:srgbClr val="303030"/>
                </a:solidFill>
              </a:rPr>
              <a:t>VOR</a:t>
            </a:r>
            <a:r>
              <a:rPr lang="en-CA" dirty="0">
                <a:solidFill>
                  <a:srgbClr val="303030"/>
                </a:solidFill>
              </a:rPr>
              <a:t> INDICATOR </a:t>
            </a:r>
          </a:p>
        </p:txBody>
      </p:sp>
      <p:pic>
        <p:nvPicPr>
          <p:cNvPr id="1027" name="Picture 3" descr="Image result for omni indicator">
            <a:hlinkClick r:id="rId2"/>
            <a:extLst>
              <a:ext uri="{FF2B5EF4-FFF2-40B4-BE49-F238E27FC236}">
                <a16:creationId xmlns:a16="http://schemas.microsoft.com/office/drawing/2014/main" xmlns="" id="{F490D214-06C6-4733-98C7-F30468B84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417" y="965200"/>
            <a:ext cx="4070476" cy="39890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EFF6B643-5763-49BA-AE89-BAB7CDFAB701}"/>
              </a:ext>
            </a:extLst>
          </p:cNvPr>
          <p:cNvSpPr>
            <a:spLocks noGrp="1"/>
          </p:cNvSpPr>
          <p:nvPr>
            <p:ph idx="1"/>
          </p:nvPr>
        </p:nvSpPr>
        <p:spPr>
          <a:xfrm>
            <a:off x="6643905" y="965199"/>
            <a:ext cx="4898852" cy="4020458"/>
          </a:xfrm>
        </p:spPr>
        <p:txBody>
          <a:bodyPr anchor="ctr">
            <a:normAutofit/>
          </a:bodyPr>
          <a:lstStyle/>
          <a:p>
            <a:r>
              <a:rPr lang="en-CA" sz="1800" dirty="0"/>
              <a:t>Combines three functions in one unit:</a:t>
            </a:r>
          </a:p>
          <a:p>
            <a:pPr marL="514350" indent="-514350">
              <a:buFont typeface="+mj-lt"/>
              <a:buAutoNum type="arabicPeriod"/>
            </a:pPr>
            <a:r>
              <a:rPr lang="en-CA" sz="1800" dirty="0"/>
              <a:t>A bearing selector.</a:t>
            </a:r>
          </a:p>
          <a:p>
            <a:pPr marL="514350" indent="-514350">
              <a:buFont typeface="+mj-lt"/>
              <a:buAutoNum type="arabicPeriod"/>
            </a:pPr>
            <a:r>
              <a:rPr lang="en-CA" sz="1800" dirty="0"/>
              <a:t>A course deviation indicator. </a:t>
            </a:r>
          </a:p>
          <a:p>
            <a:pPr marL="514350" indent="-514350">
              <a:buFont typeface="+mj-lt"/>
              <a:buAutoNum type="arabicPeriod"/>
            </a:pPr>
            <a:r>
              <a:rPr lang="en-CA" sz="1800" dirty="0"/>
              <a:t>A TO/FROM indicator. </a:t>
            </a:r>
          </a:p>
        </p:txBody>
      </p:sp>
    </p:spTree>
    <p:extLst>
      <p:ext uri="{BB962C8B-B14F-4D97-AF65-F5344CB8AC3E}">
        <p14:creationId xmlns:p14="http://schemas.microsoft.com/office/powerpoint/2010/main" val="1717612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0674E1F-AD03-42FF-BE26-5880635AF19F}"/>
              </a:ext>
            </a:extLst>
          </p:cNvPr>
          <p:cNvSpPr>
            <a:spLocks noGrp="1"/>
          </p:cNvSpPr>
          <p:nvPr>
            <p:ph type="title"/>
          </p:nvPr>
        </p:nvSpPr>
        <p:spPr>
          <a:xfrm>
            <a:off x="788466" y="780655"/>
            <a:ext cx="3751662" cy="3261168"/>
          </a:xfrm>
        </p:spPr>
        <p:txBody>
          <a:bodyPr>
            <a:normAutofit/>
          </a:bodyPr>
          <a:lstStyle/>
          <a:p>
            <a:r>
              <a:rPr lang="en-CA" dirty="0">
                <a:solidFill>
                  <a:srgbClr val="FFFFFF"/>
                </a:solidFill>
              </a:rPr>
              <a:t>INDICATORS </a:t>
            </a:r>
          </a:p>
        </p:txBody>
      </p:sp>
      <p:sp>
        <p:nvSpPr>
          <p:cNvPr id="12" name="Rectangle 11">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18376" y="458922"/>
            <a:ext cx="213807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18377" y="2469002"/>
            <a:ext cx="2146028"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Right Pointing Backhand Index">
            <a:extLst>
              <a:ext uri="{FF2B5EF4-FFF2-40B4-BE49-F238E27FC236}">
                <a16:creationId xmlns:a16="http://schemas.microsoft.com/office/drawing/2014/main" xmlns="" id="{4E3CFAAE-35E1-4995-BB51-1A97300BC9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853225" y="4512569"/>
            <a:ext cx="1886509" cy="1886509"/>
          </a:xfrm>
          <a:prstGeom prst="rect">
            <a:avLst/>
          </a:prstGeom>
        </p:spPr>
      </p:pic>
      <p:sp>
        <p:nvSpPr>
          <p:cNvPr id="16" name="Rectangle 15">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9E6EC6E4-6084-496C-AFDD-DED3B41F336B}"/>
              </a:ext>
            </a:extLst>
          </p:cNvPr>
          <p:cNvSpPr>
            <a:spLocks noGrp="1"/>
          </p:cNvSpPr>
          <p:nvPr>
            <p:ph idx="1"/>
          </p:nvPr>
        </p:nvSpPr>
        <p:spPr>
          <a:xfrm>
            <a:off x="7761639" y="900442"/>
            <a:ext cx="3514088" cy="5048417"/>
          </a:xfrm>
        </p:spPr>
        <p:txBody>
          <a:bodyPr anchor="ctr">
            <a:normAutofit/>
          </a:bodyPr>
          <a:lstStyle/>
          <a:p>
            <a:r>
              <a:rPr lang="en-CA" sz="1800" dirty="0"/>
              <a:t>The omni bearing selector- has an azimuth dial graduated in 360 degrees and numbered every 30 </a:t>
            </a:r>
            <a:r>
              <a:rPr lang="en-CA" sz="1800" dirty="0">
                <a:cs typeface="Arial" panose="020B0604020202020204" pitchFamily="34" charset="0"/>
              </a:rPr>
              <a:t>̊ from 0 to 33. The numbers represent omni bearings.</a:t>
            </a:r>
          </a:p>
          <a:p>
            <a:r>
              <a:rPr lang="en-CA" sz="1800" dirty="0">
                <a:cs typeface="Arial" panose="020B0604020202020204" pitchFamily="34" charset="0"/>
              </a:rPr>
              <a:t>The TO/FROM indicator- is located on the right side of the instrument above and below the horizontal bar. </a:t>
            </a:r>
          </a:p>
          <a:p>
            <a:r>
              <a:rPr lang="en-CA" sz="1800" dirty="0">
                <a:cs typeface="Arial" panose="020B0604020202020204" pitchFamily="34" charset="0"/>
              </a:rPr>
              <a:t>The course deviation indicator- is a vertical needle that moves to right or left of the course or radical which the pilot has set up on the bearing selector</a:t>
            </a:r>
            <a:r>
              <a:rPr lang="en-CA" sz="1800" dirty="0">
                <a:latin typeface="Arial" panose="020B0604020202020204" pitchFamily="34" charset="0"/>
                <a:cs typeface="Arial" panose="020B0604020202020204" pitchFamily="34" charset="0"/>
              </a:rPr>
              <a:t>. </a:t>
            </a:r>
          </a:p>
          <a:p>
            <a:pPr marL="0" indent="0">
              <a:buNone/>
            </a:pPr>
            <a:endParaRPr lang="en-CA" sz="2000" dirty="0"/>
          </a:p>
        </p:txBody>
      </p:sp>
    </p:spTree>
    <p:extLst>
      <p:ext uri="{BB962C8B-B14F-4D97-AF65-F5344CB8AC3E}">
        <p14:creationId xmlns:p14="http://schemas.microsoft.com/office/powerpoint/2010/main" val="2620226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000000"/>
      </a:dk2>
      <a:lt2>
        <a:srgbClr val="000000"/>
      </a:lt2>
      <a:accent1>
        <a:srgbClr val="46A9FA"/>
      </a:accent1>
      <a:accent2>
        <a:srgbClr val="00B0F0"/>
      </a:accent2>
      <a:accent3>
        <a:srgbClr val="00B0F0"/>
      </a:accent3>
      <a:accent4>
        <a:srgbClr val="000000"/>
      </a:accent4>
      <a:accent5>
        <a:srgbClr val="000000"/>
      </a:accent5>
      <a:accent6>
        <a:srgbClr val="00B0F0"/>
      </a:accent6>
      <a:hlink>
        <a:srgbClr val="00B0F0"/>
      </a:hlink>
      <a:folHlink>
        <a:srgbClr val="00B0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4592</Words>
  <Application>Microsoft Office PowerPoint</Application>
  <PresentationFormat>Widescreen</PresentationFormat>
  <Paragraphs>221</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Office Theme</vt:lpstr>
      <vt:lpstr>RADIO NAVIGATION</vt:lpstr>
      <vt:lpstr>VHF OMNIRANGE NAVIGATION SYSTEM (VOR)</vt:lpstr>
      <vt:lpstr>VICTOR AIRWAYS </vt:lpstr>
      <vt:lpstr>ADVANTAGES OF VOR NAVIGATION </vt:lpstr>
      <vt:lpstr>DISADVANTAGES OF VOR NAVIGATION</vt:lpstr>
      <vt:lpstr>THE VOR STATION</vt:lpstr>
      <vt:lpstr>THE OMNI INSTRUMENTS </vt:lpstr>
      <vt:lpstr>THE VOR INDICATOR </vt:lpstr>
      <vt:lpstr>INDICATORS </vt:lpstr>
      <vt:lpstr>HOW TO USE VOR </vt:lpstr>
      <vt:lpstr>TACAN (TACTICAL AIR NAVIGATION) </vt:lpstr>
      <vt:lpstr>VORTAC</vt:lpstr>
      <vt:lpstr>HORIZONTAL SITUATION INDICATOR (HSI)</vt:lpstr>
      <vt:lpstr>HORIZONTAL SITUATION INDICATOR (HSI)</vt:lpstr>
      <vt:lpstr>RADIO BEACONS </vt:lpstr>
      <vt:lpstr>INSTRUMENT LANDING (ILS)</vt:lpstr>
      <vt:lpstr>ILS</vt:lpstr>
      <vt:lpstr>MICROWAVE LANDING SYSTEM (MLS)</vt:lpstr>
      <vt:lpstr>MICROWAVE LANDING SYSTEM (MLS)</vt:lpstr>
      <vt:lpstr>AUTOMATIC DIRECTION FINDER (ADF)</vt:lpstr>
      <vt:lpstr>AUTOMATIC DIRECTION FINDER (ADF)</vt:lpstr>
      <vt:lpstr>INACCURACIES OF THE ADF SYSTEM </vt:lpstr>
      <vt:lpstr>HOW TO USE ADF </vt:lpstr>
      <vt:lpstr>RADIO MAGNETIC INDICATOR (RMI)</vt:lpstr>
      <vt:lpstr>FLIGHT DIRECTOR </vt:lpstr>
      <vt:lpstr>AREA NAVIGATION </vt:lpstr>
      <vt:lpstr>GLOBAL POSITIONING SYSTEM (GPS) </vt:lpstr>
      <vt:lpstr>ELECTRONIC FLIGHT INSTRUMENT SYSTEM (EFIS)</vt:lpstr>
      <vt:lpstr>COCKPIT MANAGEMENT SYSTEM </vt:lpstr>
      <vt:lpstr>RADAR AND RADAR FACILITIES </vt:lpstr>
      <vt:lpstr>RADAR SYSTEMS </vt:lpstr>
      <vt:lpstr>RADAR ASSISTED APPROACH </vt:lpstr>
      <vt:lpstr>ENCODING ALTIMETER </vt:lpstr>
      <vt:lpstr>EMERGENCY LOCATOR TRANSMITTER (ELT)</vt:lpstr>
      <vt:lpstr>ELT CATEGORIES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NAVIGATION</dc:title>
  <dc:creator>Joinair Helicopters Inc</dc:creator>
  <cp:lastModifiedBy>Joinair Helicopters Inc</cp:lastModifiedBy>
  <cp:revision>18</cp:revision>
  <dcterms:created xsi:type="dcterms:W3CDTF">2018-12-20T18:01:40Z</dcterms:created>
  <dcterms:modified xsi:type="dcterms:W3CDTF">2019-01-10T21:35:54Z</dcterms:modified>
</cp:coreProperties>
</file>