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82" r:id="rId3"/>
    <p:sldId id="283" r:id="rId4"/>
    <p:sldId id="290" r:id="rId5"/>
    <p:sldId id="284" r:id="rId6"/>
    <p:sldId id="257" r:id="rId7"/>
    <p:sldId id="258" r:id="rId8"/>
    <p:sldId id="259" r:id="rId9"/>
    <p:sldId id="276" r:id="rId10"/>
    <p:sldId id="260" r:id="rId11"/>
    <p:sldId id="298" r:id="rId12"/>
    <p:sldId id="261" r:id="rId13"/>
    <p:sldId id="296" r:id="rId14"/>
    <p:sldId id="305" r:id="rId15"/>
    <p:sldId id="306" r:id="rId16"/>
    <p:sldId id="262" r:id="rId17"/>
    <p:sldId id="263" r:id="rId18"/>
    <p:sldId id="277" r:id="rId19"/>
    <p:sldId id="295" r:id="rId20"/>
    <p:sldId id="286" r:id="rId21"/>
    <p:sldId id="293" r:id="rId22"/>
    <p:sldId id="285" r:id="rId23"/>
    <p:sldId id="292" r:id="rId24"/>
    <p:sldId id="294" r:id="rId25"/>
    <p:sldId id="287" r:id="rId26"/>
    <p:sldId id="288" r:id="rId27"/>
    <p:sldId id="289" r:id="rId28"/>
    <p:sldId id="264" r:id="rId29"/>
    <p:sldId id="280" r:id="rId30"/>
    <p:sldId id="291" r:id="rId31"/>
    <p:sldId id="304" r:id="rId32"/>
    <p:sldId id="279" r:id="rId33"/>
    <p:sldId id="281" r:id="rId34"/>
    <p:sldId id="265" r:id="rId35"/>
    <p:sldId id="266" r:id="rId36"/>
    <p:sldId id="278" r:id="rId37"/>
    <p:sldId id="267" r:id="rId38"/>
    <p:sldId id="270" r:id="rId39"/>
    <p:sldId id="307" r:id="rId40"/>
    <p:sldId id="271" r:id="rId41"/>
    <p:sldId id="297" r:id="rId42"/>
    <p:sldId id="299" r:id="rId43"/>
    <p:sldId id="300" r:id="rId44"/>
    <p:sldId id="301" r:id="rId45"/>
    <p:sldId id="272" r:id="rId46"/>
    <p:sldId id="309" r:id="rId47"/>
    <p:sldId id="310" r:id="rId48"/>
    <p:sldId id="311" r:id="rId49"/>
    <p:sldId id="312" r:id="rId50"/>
    <p:sldId id="313" r:id="rId51"/>
    <p:sldId id="314" r:id="rId52"/>
    <p:sldId id="315" r:id="rId53"/>
    <p:sldId id="316" r:id="rId54"/>
    <p:sldId id="317" r:id="rId55"/>
    <p:sldId id="318" r:id="rId56"/>
    <p:sldId id="30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4B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3" autoAdjust="0"/>
    <p:restoredTop sz="94660"/>
  </p:normalViewPr>
  <p:slideViewPr>
    <p:cSldViewPr snapToGrid="0">
      <p:cViewPr varScale="1">
        <p:scale>
          <a:sx n="74" d="100"/>
          <a:sy n="74"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38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74501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96157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13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406598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237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409164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6376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310241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276281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18168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45683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2443437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29636934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9408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408020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18009245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617911-A450-4FAE-9984-2AB1F99268DA}" type="datetimeFigureOut">
              <a:rPr lang="en-CA" smtClean="0"/>
              <a:t>2019-01-10</a:t>
            </a:fld>
            <a:endParaRPr lang="en-CA"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AE2853-8986-46A2-AF9F-58673026CECD}" type="slidenum">
              <a:rPr lang="en-CA" smtClean="0"/>
              <a:t>‹#›</a:t>
            </a:fld>
            <a:endParaRPr lang="en-CA" dirty="0"/>
          </a:p>
        </p:txBody>
      </p:sp>
    </p:spTree>
    <p:extLst>
      <p:ext uri="{BB962C8B-B14F-4D97-AF65-F5344CB8AC3E}">
        <p14:creationId xmlns:p14="http://schemas.microsoft.com/office/powerpoint/2010/main" val="93497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617911-A450-4FAE-9984-2AB1F99268DA}" type="datetimeFigureOut">
              <a:rPr lang="en-CA" smtClean="0"/>
              <a:t>2019-01-10</a:t>
            </a:fld>
            <a:endParaRPr lang="en-CA"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CA"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2AE2853-8986-46A2-AF9F-58673026CECD}" type="slidenum">
              <a:rPr lang="en-CA" smtClean="0"/>
              <a:t>‹#›</a:t>
            </a:fld>
            <a:endParaRPr lang="en-CA" dirty="0"/>
          </a:p>
        </p:txBody>
      </p:sp>
    </p:spTree>
    <p:extLst>
      <p:ext uri="{BB962C8B-B14F-4D97-AF65-F5344CB8AC3E}">
        <p14:creationId xmlns:p14="http://schemas.microsoft.com/office/powerpoint/2010/main" val="1953185679"/>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1DBA18-AE14-4846-ADAD-D6DDC5E50CB2}"/>
              </a:ext>
            </a:extLst>
          </p:cNvPr>
          <p:cNvSpPr>
            <a:spLocks noGrp="1"/>
          </p:cNvSpPr>
          <p:nvPr>
            <p:ph type="ctrTitle"/>
          </p:nvPr>
        </p:nvSpPr>
        <p:spPr>
          <a:xfrm>
            <a:off x="643467" y="228599"/>
            <a:ext cx="10438510" cy="4005071"/>
          </a:xfrm>
        </p:spPr>
        <p:txBody>
          <a:bodyPr anchor="ctr">
            <a:normAutofit/>
          </a:bodyPr>
          <a:lstStyle/>
          <a:p>
            <a:r>
              <a:rPr lang="en-CA" sz="5400" dirty="0">
                <a:solidFill>
                  <a:srgbClr val="FFFFFF"/>
                </a:solidFill>
              </a:rPr>
              <a:t>Ground School </a:t>
            </a:r>
          </a:p>
        </p:txBody>
      </p:sp>
      <p:sp>
        <p:nvSpPr>
          <p:cNvPr id="3" name="Subtitle 2">
            <a:extLst>
              <a:ext uri="{FF2B5EF4-FFF2-40B4-BE49-F238E27FC236}">
                <a16:creationId xmlns="" xmlns:a16="http://schemas.microsoft.com/office/drawing/2014/main" id="{DD220793-C6AE-4BF1-9B21-D4DDD1668F2D}"/>
              </a:ext>
            </a:extLst>
          </p:cNvPr>
          <p:cNvSpPr>
            <a:spLocks noGrp="1"/>
          </p:cNvSpPr>
          <p:nvPr>
            <p:ph type="subTitle" idx="1"/>
          </p:nvPr>
        </p:nvSpPr>
        <p:spPr>
          <a:xfrm>
            <a:off x="643467" y="4550832"/>
            <a:ext cx="10438510" cy="2068332"/>
          </a:xfrm>
          <a:noFill/>
        </p:spPr>
        <p:txBody>
          <a:bodyPr anchor="t">
            <a:normAutofit/>
          </a:bodyPr>
          <a:lstStyle/>
          <a:p>
            <a:r>
              <a:rPr lang="en-CA" sz="4000" dirty="0">
                <a:solidFill>
                  <a:schemeClr val="tx1"/>
                </a:solidFill>
              </a:rPr>
              <a:t>Weather</a:t>
            </a:r>
            <a:r>
              <a:rPr lang="en-CA" sz="3600" dirty="0">
                <a:solidFill>
                  <a:schemeClr val="tx1"/>
                </a:solidFill>
              </a:rPr>
              <a:t> </a:t>
            </a:r>
          </a:p>
        </p:txBody>
      </p:sp>
    </p:spTree>
    <p:extLst>
      <p:ext uri="{BB962C8B-B14F-4D97-AF65-F5344CB8AC3E}">
        <p14:creationId xmlns:p14="http://schemas.microsoft.com/office/powerpoint/2010/main" val="238150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03F7AD-38A2-4939-AB01-49896B16F431}"/>
              </a:ext>
            </a:extLst>
          </p:cNvPr>
          <p:cNvSpPr>
            <a:spLocks noGrp="1"/>
          </p:cNvSpPr>
          <p:nvPr>
            <p:ph type="title"/>
          </p:nvPr>
        </p:nvSpPr>
        <p:spPr>
          <a:xfrm>
            <a:off x="2389930" y="209879"/>
            <a:ext cx="8534400" cy="1507067"/>
          </a:xfrm>
        </p:spPr>
        <p:txBody>
          <a:bodyPr/>
          <a:lstStyle/>
          <a:p>
            <a:r>
              <a:rPr lang="en-CA" dirty="0"/>
              <a:t>Stable and unstable air </a:t>
            </a:r>
          </a:p>
        </p:txBody>
      </p:sp>
      <p:sp>
        <p:nvSpPr>
          <p:cNvPr id="3" name="Content Placeholder 2">
            <a:extLst>
              <a:ext uri="{FF2B5EF4-FFF2-40B4-BE49-F238E27FC236}">
                <a16:creationId xmlns="" xmlns:a16="http://schemas.microsoft.com/office/drawing/2014/main" id="{028F90D1-F507-4F06-BB18-721D34D2A529}"/>
              </a:ext>
            </a:extLst>
          </p:cNvPr>
          <p:cNvSpPr>
            <a:spLocks noGrp="1"/>
          </p:cNvSpPr>
          <p:nvPr>
            <p:ph sz="quarter" idx="13"/>
          </p:nvPr>
        </p:nvSpPr>
        <p:spPr>
          <a:xfrm>
            <a:off x="914087" y="1716946"/>
            <a:ext cx="10363826" cy="1712054"/>
          </a:xfrm>
        </p:spPr>
        <p:txBody>
          <a:bodyPr/>
          <a:lstStyle/>
          <a:p>
            <a:r>
              <a:rPr lang="en-CA" sz="1600" dirty="0">
                <a:solidFill>
                  <a:schemeClr val="bg1"/>
                </a:solidFill>
              </a:rPr>
              <a:t>Stable air is indicated by a shallow lapse rate. </a:t>
            </a:r>
          </a:p>
          <a:p>
            <a:r>
              <a:rPr lang="en-CA" sz="1600" dirty="0">
                <a:solidFill>
                  <a:schemeClr val="bg1"/>
                </a:solidFill>
              </a:rPr>
              <a:t>Unstable air is indicated by a steep lapse rate.</a:t>
            </a:r>
          </a:p>
          <a:p>
            <a:endParaRPr lang="en-CA" dirty="0"/>
          </a:p>
        </p:txBody>
      </p:sp>
      <p:graphicFrame>
        <p:nvGraphicFramePr>
          <p:cNvPr id="4" name="Table 3">
            <a:extLst>
              <a:ext uri="{FF2B5EF4-FFF2-40B4-BE49-F238E27FC236}">
                <a16:creationId xmlns="" xmlns:a16="http://schemas.microsoft.com/office/drawing/2014/main" id="{FBE3EE55-996B-4818-9068-487C8B71FB6E}"/>
              </a:ext>
            </a:extLst>
          </p:cNvPr>
          <p:cNvGraphicFramePr>
            <a:graphicFrameLocks noGrp="1"/>
          </p:cNvGraphicFramePr>
          <p:nvPr>
            <p:extLst>
              <p:ext uri="{D42A27DB-BD31-4B8C-83A1-F6EECF244321}">
                <p14:modId xmlns:p14="http://schemas.microsoft.com/office/powerpoint/2010/main" val="9564061"/>
              </p:ext>
            </p:extLst>
          </p:nvPr>
        </p:nvGraphicFramePr>
        <p:xfrm>
          <a:off x="1248096" y="3027176"/>
          <a:ext cx="9695808" cy="2758440"/>
        </p:xfrm>
        <a:graphic>
          <a:graphicData uri="http://schemas.openxmlformats.org/drawingml/2006/table">
            <a:tbl>
              <a:tblPr firstRow="1" bandRow="1">
                <a:tableStyleId>{5C22544A-7EE6-4342-B048-85BDC9FD1C3A}</a:tableStyleId>
              </a:tblPr>
              <a:tblGrid>
                <a:gridCol w="3231936">
                  <a:extLst>
                    <a:ext uri="{9D8B030D-6E8A-4147-A177-3AD203B41FA5}">
                      <a16:colId xmlns="" xmlns:a16="http://schemas.microsoft.com/office/drawing/2014/main" val="2501102706"/>
                    </a:ext>
                  </a:extLst>
                </a:gridCol>
                <a:gridCol w="3231936">
                  <a:extLst>
                    <a:ext uri="{9D8B030D-6E8A-4147-A177-3AD203B41FA5}">
                      <a16:colId xmlns="" xmlns:a16="http://schemas.microsoft.com/office/drawing/2014/main" val="706445181"/>
                    </a:ext>
                  </a:extLst>
                </a:gridCol>
                <a:gridCol w="3231936">
                  <a:extLst>
                    <a:ext uri="{9D8B030D-6E8A-4147-A177-3AD203B41FA5}">
                      <a16:colId xmlns="" xmlns:a16="http://schemas.microsoft.com/office/drawing/2014/main" val="3350573665"/>
                    </a:ext>
                  </a:extLst>
                </a:gridCol>
              </a:tblGrid>
              <a:tr h="370840">
                <a:tc>
                  <a:txBody>
                    <a:bodyPr/>
                    <a:lstStyle/>
                    <a:p>
                      <a:endParaRPr lang="en-CA" sz="1600" dirty="0"/>
                    </a:p>
                  </a:txBody>
                  <a:tcPr>
                    <a:solidFill>
                      <a:schemeClr val="bg2">
                        <a:lumMod val="75000"/>
                      </a:schemeClr>
                    </a:solidFill>
                  </a:tcPr>
                </a:tc>
                <a:tc>
                  <a:txBody>
                    <a:bodyPr/>
                    <a:lstStyle/>
                    <a:p>
                      <a:pPr algn="ctr"/>
                      <a:r>
                        <a:rPr lang="en-CA" sz="1600" dirty="0"/>
                        <a:t>Stable Air </a:t>
                      </a:r>
                    </a:p>
                  </a:txBody>
                  <a:tcPr>
                    <a:solidFill>
                      <a:schemeClr val="bg2">
                        <a:lumMod val="75000"/>
                      </a:schemeClr>
                    </a:solidFill>
                  </a:tcPr>
                </a:tc>
                <a:tc>
                  <a:txBody>
                    <a:bodyPr/>
                    <a:lstStyle/>
                    <a:p>
                      <a:pPr algn="ctr"/>
                      <a:r>
                        <a:rPr lang="en-CA" sz="1600" dirty="0"/>
                        <a:t>Unstable Air </a:t>
                      </a:r>
                    </a:p>
                  </a:txBody>
                  <a:tcPr>
                    <a:solidFill>
                      <a:schemeClr val="bg2">
                        <a:lumMod val="75000"/>
                      </a:schemeClr>
                    </a:solidFill>
                  </a:tcPr>
                </a:tc>
                <a:extLst>
                  <a:ext uri="{0D108BD9-81ED-4DB2-BD59-A6C34878D82A}">
                    <a16:rowId xmlns="" xmlns:a16="http://schemas.microsoft.com/office/drawing/2014/main" val="667189756"/>
                  </a:ext>
                </a:extLst>
              </a:tr>
              <a:tr h="370840">
                <a:tc>
                  <a:txBody>
                    <a:bodyPr/>
                    <a:lstStyle/>
                    <a:p>
                      <a:r>
                        <a:rPr lang="en-CA" sz="1600" dirty="0"/>
                        <a:t>Lapse rate</a:t>
                      </a:r>
                    </a:p>
                  </a:txBody>
                  <a:tcPr>
                    <a:solidFill>
                      <a:schemeClr val="tx1">
                        <a:lumMod val="95000"/>
                      </a:schemeClr>
                    </a:solidFill>
                  </a:tcPr>
                </a:tc>
                <a:tc>
                  <a:txBody>
                    <a:bodyPr/>
                    <a:lstStyle/>
                    <a:p>
                      <a:r>
                        <a:rPr lang="en-CA" sz="1600" dirty="0"/>
                        <a:t>Shallow </a:t>
                      </a:r>
                    </a:p>
                  </a:txBody>
                  <a:tcPr>
                    <a:solidFill>
                      <a:schemeClr val="tx1">
                        <a:lumMod val="95000"/>
                      </a:schemeClr>
                    </a:solidFill>
                  </a:tcPr>
                </a:tc>
                <a:tc>
                  <a:txBody>
                    <a:bodyPr/>
                    <a:lstStyle/>
                    <a:p>
                      <a:r>
                        <a:rPr lang="en-CA" sz="1600" dirty="0"/>
                        <a:t>Steep</a:t>
                      </a:r>
                    </a:p>
                  </a:txBody>
                  <a:tcPr>
                    <a:solidFill>
                      <a:schemeClr val="tx1">
                        <a:lumMod val="95000"/>
                      </a:schemeClr>
                    </a:solidFill>
                  </a:tcPr>
                </a:tc>
                <a:extLst>
                  <a:ext uri="{0D108BD9-81ED-4DB2-BD59-A6C34878D82A}">
                    <a16:rowId xmlns="" xmlns:a16="http://schemas.microsoft.com/office/drawing/2014/main" val="709955193"/>
                  </a:ext>
                </a:extLst>
              </a:tr>
              <a:tr h="370840">
                <a:tc>
                  <a:txBody>
                    <a:bodyPr/>
                    <a:lstStyle/>
                    <a:p>
                      <a:r>
                        <a:rPr lang="en-CA" sz="1600" dirty="0"/>
                        <a:t>Cloud</a:t>
                      </a:r>
                    </a:p>
                  </a:txBody>
                  <a:tcPr>
                    <a:solidFill>
                      <a:schemeClr val="tx1">
                        <a:lumMod val="95000"/>
                      </a:schemeClr>
                    </a:solidFill>
                  </a:tcPr>
                </a:tc>
                <a:tc>
                  <a:txBody>
                    <a:bodyPr/>
                    <a:lstStyle/>
                    <a:p>
                      <a:r>
                        <a:rPr lang="en-CA" sz="1600" dirty="0"/>
                        <a:t>Layer type; fog</a:t>
                      </a:r>
                    </a:p>
                  </a:txBody>
                  <a:tcPr>
                    <a:solidFill>
                      <a:schemeClr val="tx1">
                        <a:lumMod val="95000"/>
                      </a:schemeClr>
                    </a:solidFill>
                  </a:tcPr>
                </a:tc>
                <a:tc>
                  <a:txBody>
                    <a:bodyPr/>
                    <a:lstStyle/>
                    <a:p>
                      <a:r>
                        <a:rPr lang="en-CA" sz="1600" dirty="0"/>
                        <a:t>Heap type </a:t>
                      </a:r>
                    </a:p>
                  </a:txBody>
                  <a:tcPr>
                    <a:solidFill>
                      <a:schemeClr val="tx1">
                        <a:lumMod val="95000"/>
                      </a:schemeClr>
                    </a:solidFill>
                  </a:tcPr>
                </a:tc>
                <a:extLst>
                  <a:ext uri="{0D108BD9-81ED-4DB2-BD59-A6C34878D82A}">
                    <a16:rowId xmlns="" xmlns:a16="http://schemas.microsoft.com/office/drawing/2014/main" val="2791428605"/>
                  </a:ext>
                </a:extLst>
              </a:tr>
              <a:tr h="370840">
                <a:tc>
                  <a:txBody>
                    <a:bodyPr/>
                    <a:lstStyle/>
                    <a:p>
                      <a:r>
                        <a:rPr lang="en-CA" sz="1600" dirty="0"/>
                        <a:t>Precipitation</a:t>
                      </a:r>
                    </a:p>
                  </a:txBody>
                  <a:tcPr>
                    <a:solidFill>
                      <a:schemeClr val="tx1">
                        <a:lumMod val="95000"/>
                      </a:schemeClr>
                    </a:solidFill>
                  </a:tcPr>
                </a:tc>
                <a:tc>
                  <a:txBody>
                    <a:bodyPr/>
                    <a:lstStyle/>
                    <a:p>
                      <a:r>
                        <a:rPr lang="en-CA" sz="1600" dirty="0"/>
                        <a:t>Of uniform intensity, including drizzle</a:t>
                      </a:r>
                    </a:p>
                  </a:txBody>
                  <a:tcPr>
                    <a:solidFill>
                      <a:schemeClr val="tx1">
                        <a:lumMod val="95000"/>
                      </a:schemeClr>
                    </a:solidFill>
                  </a:tcPr>
                </a:tc>
                <a:tc>
                  <a:txBody>
                    <a:bodyPr/>
                    <a:lstStyle/>
                    <a:p>
                      <a:r>
                        <a:rPr lang="en-CA" sz="1600" dirty="0"/>
                        <a:t>Showers</a:t>
                      </a:r>
                    </a:p>
                  </a:txBody>
                  <a:tcPr>
                    <a:solidFill>
                      <a:schemeClr val="tx1">
                        <a:lumMod val="95000"/>
                      </a:schemeClr>
                    </a:solidFill>
                  </a:tcPr>
                </a:tc>
                <a:extLst>
                  <a:ext uri="{0D108BD9-81ED-4DB2-BD59-A6C34878D82A}">
                    <a16:rowId xmlns="" xmlns:a16="http://schemas.microsoft.com/office/drawing/2014/main" val="797801583"/>
                  </a:ext>
                </a:extLst>
              </a:tr>
              <a:tr h="370840">
                <a:tc>
                  <a:txBody>
                    <a:bodyPr/>
                    <a:lstStyle/>
                    <a:p>
                      <a:r>
                        <a:rPr lang="en-CA" sz="1600" dirty="0"/>
                        <a:t>Visibility </a:t>
                      </a:r>
                    </a:p>
                  </a:txBody>
                  <a:tcPr>
                    <a:solidFill>
                      <a:schemeClr val="tx1">
                        <a:lumMod val="95000"/>
                      </a:schemeClr>
                    </a:solidFill>
                  </a:tcPr>
                </a:tc>
                <a:tc>
                  <a:txBody>
                    <a:bodyPr/>
                    <a:lstStyle/>
                    <a:p>
                      <a:r>
                        <a:rPr lang="en-CA" sz="1600" dirty="0"/>
                        <a:t>Impurities are note carried aloft; therefor visibility often poor </a:t>
                      </a:r>
                    </a:p>
                  </a:txBody>
                  <a:tcPr>
                    <a:solidFill>
                      <a:schemeClr val="tx1">
                        <a:lumMod val="95000"/>
                      </a:schemeClr>
                    </a:solidFill>
                  </a:tcPr>
                </a:tc>
                <a:tc>
                  <a:txBody>
                    <a:bodyPr/>
                    <a:lstStyle/>
                    <a:p>
                      <a:r>
                        <a:rPr lang="en-CA" sz="1600" dirty="0"/>
                        <a:t>Impurities are carried aloft &amp; dispersed; therefor good visibility, except in showers, blowing snow, or blowing dust. </a:t>
                      </a:r>
                    </a:p>
                  </a:txBody>
                  <a:tcPr>
                    <a:solidFill>
                      <a:schemeClr val="tx1">
                        <a:lumMod val="95000"/>
                      </a:schemeClr>
                    </a:solidFill>
                  </a:tcPr>
                </a:tc>
                <a:extLst>
                  <a:ext uri="{0D108BD9-81ED-4DB2-BD59-A6C34878D82A}">
                    <a16:rowId xmlns="" xmlns:a16="http://schemas.microsoft.com/office/drawing/2014/main" val="943324316"/>
                  </a:ext>
                </a:extLst>
              </a:tr>
            </a:tbl>
          </a:graphicData>
        </a:graphic>
      </p:graphicFrame>
    </p:spTree>
    <p:extLst>
      <p:ext uri="{BB962C8B-B14F-4D97-AF65-F5344CB8AC3E}">
        <p14:creationId xmlns:p14="http://schemas.microsoft.com/office/powerpoint/2010/main" val="4107674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C4F1DB-07F8-43EF-A705-2D6E75C57B22}"/>
              </a:ext>
            </a:extLst>
          </p:cNvPr>
          <p:cNvSpPr>
            <a:spLocks noGrp="1"/>
          </p:cNvSpPr>
          <p:nvPr>
            <p:ph type="title"/>
          </p:nvPr>
        </p:nvSpPr>
        <p:spPr>
          <a:xfrm>
            <a:off x="407289" y="243900"/>
            <a:ext cx="11211377" cy="789343"/>
          </a:xfrm>
        </p:spPr>
        <p:txBody>
          <a:bodyPr/>
          <a:lstStyle/>
          <a:p>
            <a:pPr algn="ctr"/>
            <a:r>
              <a:rPr lang="en-CA" dirty="0"/>
              <a:t>Lifting processes</a:t>
            </a:r>
          </a:p>
        </p:txBody>
      </p:sp>
      <p:sp>
        <p:nvSpPr>
          <p:cNvPr id="3" name="Content Placeholder 2">
            <a:extLst>
              <a:ext uri="{FF2B5EF4-FFF2-40B4-BE49-F238E27FC236}">
                <a16:creationId xmlns="" xmlns:a16="http://schemas.microsoft.com/office/drawing/2014/main" id="{24E6AA30-8361-432D-8B6F-12D3982EEB61}"/>
              </a:ext>
            </a:extLst>
          </p:cNvPr>
          <p:cNvSpPr>
            <a:spLocks noGrp="1"/>
          </p:cNvSpPr>
          <p:nvPr>
            <p:ph sz="quarter" idx="13"/>
          </p:nvPr>
        </p:nvSpPr>
        <p:spPr>
          <a:xfrm>
            <a:off x="407288" y="1061934"/>
            <a:ext cx="11211377" cy="5057164"/>
          </a:xfrm>
        </p:spPr>
        <p:txBody>
          <a:bodyPr>
            <a:normAutofit/>
          </a:bodyPr>
          <a:lstStyle/>
          <a:p>
            <a:r>
              <a:rPr lang="en-CA" sz="1600" b="1" dirty="0">
                <a:solidFill>
                  <a:schemeClr val="bg1"/>
                </a:solidFill>
              </a:rPr>
              <a:t>Convection-</a:t>
            </a:r>
            <a:r>
              <a:rPr lang="en-CA" sz="1600" dirty="0">
                <a:solidFill>
                  <a:schemeClr val="bg1"/>
                </a:solidFill>
              </a:rPr>
              <a:t> is marked by local ascending currents separated by wide areas of gradually sinking air. It is the result of unequal heating of the earth’s surface. Adjacent land and water areas give the most pronounced differences, but different types and forms of land surface, or the presence of sheltering agencies, produce similar results. Convection also develops in cold air which has moved over a warm surface for some time. </a:t>
            </a:r>
          </a:p>
          <a:p>
            <a:r>
              <a:rPr lang="en-CA" sz="1600" b="1" dirty="0">
                <a:solidFill>
                  <a:schemeClr val="bg1"/>
                </a:solidFill>
              </a:rPr>
              <a:t>Friction between the air and ground- </a:t>
            </a:r>
            <a:r>
              <a:rPr lang="en-CA" sz="1600" dirty="0">
                <a:solidFill>
                  <a:schemeClr val="bg1"/>
                </a:solidFill>
              </a:rPr>
              <a:t>disrupts the lower part of the airflow into a series of eddies. This condition has been referred to as mechanical turbulence.  Although the effects are usually confined to the lower few thousand feet of the atmosphere, the vertical extent of the disturbance will depend upon</a:t>
            </a:r>
          </a:p>
          <a:p>
            <a:pPr marL="342900" indent="-342900">
              <a:buFont typeface="+mj-lt"/>
              <a:buAutoNum type="arabicPeriod"/>
            </a:pPr>
            <a:r>
              <a:rPr lang="en-CA" sz="1600" dirty="0">
                <a:solidFill>
                  <a:schemeClr val="bg1"/>
                </a:solidFill>
              </a:rPr>
              <a:t>The stability of the air</a:t>
            </a:r>
          </a:p>
          <a:p>
            <a:pPr marL="342900" indent="-342900">
              <a:buFont typeface="+mj-lt"/>
              <a:buAutoNum type="arabicPeriod"/>
            </a:pPr>
            <a:r>
              <a:rPr lang="en-CA" sz="1600" dirty="0">
                <a:solidFill>
                  <a:schemeClr val="bg1"/>
                </a:solidFill>
              </a:rPr>
              <a:t>The strength of the surface wind </a:t>
            </a:r>
          </a:p>
          <a:p>
            <a:pPr marL="342900" indent="-342900">
              <a:buFont typeface="+mj-lt"/>
              <a:buAutoNum type="arabicPeriod"/>
            </a:pPr>
            <a:r>
              <a:rPr lang="en-CA" sz="1600" dirty="0">
                <a:solidFill>
                  <a:schemeClr val="bg1"/>
                </a:solidFill>
              </a:rPr>
              <a:t>The nature of the ground </a:t>
            </a:r>
          </a:p>
          <a:p>
            <a:pPr marL="0" indent="0">
              <a:buNone/>
            </a:pPr>
            <a:r>
              <a:rPr lang="en-CA" sz="1600" b="1" dirty="0">
                <a:solidFill>
                  <a:schemeClr val="bg1"/>
                </a:solidFill>
              </a:rPr>
              <a:t>Orographic Lift- </a:t>
            </a:r>
            <a:r>
              <a:rPr lang="en-CA" sz="1600" dirty="0">
                <a:solidFill>
                  <a:schemeClr val="bg1"/>
                </a:solidFill>
              </a:rPr>
              <a:t>refers to lift by some prominent topographical feature such as a range of mountains, or a sloping plain. </a:t>
            </a:r>
          </a:p>
          <a:p>
            <a:pPr marL="0" indent="0">
              <a:buNone/>
            </a:pPr>
            <a:r>
              <a:rPr lang="en-CA" sz="1600" b="1" dirty="0">
                <a:solidFill>
                  <a:schemeClr val="bg1"/>
                </a:solidFill>
              </a:rPr>
              <a:t>Frontal Lift- </a:t>
            </a:r>
            <a:r>
              <a:rPr lang="en-CA" sz="1600" dirty="0">
                <a:solidFill>
                  <a:schemeClr val="bg1"/>
                </a:solidFill>
              </a:rPr>
              <a:t>is similar in its main features to orographic lift, but in this case obstruction is a wedge of colder air.</a:t>
            </a:r>
          </a:p>
          <a:p>
            <a:pPr marL="0" indent="0">
              <a:buNone/>
            </a:pPr>
            <a:r>
              <a:rPr lang="en-CA" sz="1600" b="1" dirty="0">
                <a:solidFill>
                  <a:schemeClr val="bg1"/>
                </a:solidFill>
              </a:rPr>
              <a:t>Convergence-</a:t>
            </a:r>
            <a:r>
              <a:rPr lang="en-CA" sz="1600" dirty="0">
                <a:solidFill>
                  <a:schemeClr val="bg1"/>
                </a:solidFill>
              </a:rPr>
              <a:t> in the vicinity of a low pressure area, the surface wind blows across the isobars into the centre of a low. The accumulation of air in the lower levels of the system results in vertical motion.</a:t>
            </a:r>
          </a:p>
        </p:txBody>
      </p:sp>
    </p:spTree>
    <p:extLst>
      <p:ext uri="{BB962C8B-B14F-4D97-AF65-F5344CB8AC3E}">
        <p14:creationId xmlns:p14="http://schemas.microsoft.com/office/powerpoint/2010/main" val="2744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84800-33F6-4C39-AF3C-6713ACBD3C90}"/>
              </a:ext>
            </a:extLst>
          </p:cNvPr>
          <p:cNvSpPr>
            <a:spLocks noGrp="1"/>
          </p:cNvSpPr>
          <p:nvPr>
            <p:ph type="title"/>
          </p:nvPr>
        </p:nvSpPr>
        <p:spPr>
          <a:xfrm>
            <a:off x="373819" y="193565"/>
            <a:ext cx="4298849" cy="1954017"/>
          </a:xfrm>
        </p:spPr>
        <p:txBody>
          <a:bodyPr/>
          <a:lstStyle/>
          <a:p>
            <a:r>
              <a:rPr lang="en-CA" dirty="0"/>
              <a:t>Atmospheric pressure and air circulation </a:t>
            </a:r>
          </a:p>
        </p:txBody>
      </p:sp>
      <p:sp>
        <p:nvSpPr>
          <p:cNvPr id="3" name="Content Placeholder 2">
            <a:extLst>
              <a:ext uri="{FF2B5EF4-FFF2-40B4-BE49-F238E27FC236}">
                <a16:creationId xmlns="" xmlns:a16="http://schemas.microsoft.com/office/drawing/2014/main" id="{309C0D24-34CB-4C25-8C2A-1392A09C0EF1}"/>
              </a:ext>
            </a:extLst>
          </p:cNvPr>
          <p:cNvSpPr>
            <a:spLocks noGrp="1"/>
          </p:cNvSpPr>
          <p:nvPr>
            <p:ph sz="quarter" idx="13"/>
          </p:nvPr>
        </p:nvSpPr>
        <p:spPr>
          <a:xfrm>
            <a:off x="603381" y="2450982"/>
            <a:ext cx="10363826" cy="3424107"/>
          </a:xfrm>
        </p:spPr>
        <p:txBody>
          <a:bodyPr>
            <a:normAutofit fontScale="92500" lnSpcReduction="20000"/>
          </a:bodyPr>
          <a:lstStyle/>
          <a:p>
            <a:r>
              <a:rPr lang="en-CA" sz="1700" dirty="0">
                <a:solidFill>
                  <a:schemeClr val="bg1"/>
                </a:solidFill>
              </a:rPr>
              <a:t>Atmospheric pressure at  specific level may be defined as the force per unit area exerted by the air at that level. </a:t>
            </a:r>
          </a:p>
          <a:p>
            <a:r>
              <a:rPr lang="en-CA" sz="1700" dirty="0">
                <a:solidFill>
                  <a:schemeClr val="bg1"/>
                </a:solidFill>
              </a:rPr>
              <a:t>Pressure may be expressed in various units Ex: pounds per square, inch or tons pre square foot. </a:t>
            </a:r>
          </a:p>
          <a:p>
            <a:r>
              <a:rPr lang="en-CA" sz="1700" dirty="0">
                <a:solidFill>
                  <a:schemeClr val="bg1"/>
                </a:solidFill>
              </a:rPr>
              <a:t>The unit generally used in meteorology is a related unit called the millibar ( abbreviated mb) </a:t>
            </a:r>
          </a:p>
          <a:p>
            <a:r>
              <a:rPr lang="en-CA" sz="1700" dirty="0">
                <a:solidFill>
                  <a:schemeClr val="bg1"/>
                </a:solidFill>
              </a:rPr>
              <a:t>Atmospheric pressure is measured by balancing a column of mercury against the weight of the air expressed in inches or millimetres of mercury as well as millibars. </a:t>
            </a:r>
          </a:p>
          <a:p>
            <a:r>
              <a:rPr lang="en-CA" sz="1700" dirty="0">
                <a:solidFill>
                  <a:schemeClr val="bg1"/>
                </a:solidFill>
              </a:rPr>
              <a:t>Station Pressure- is the actual atmospheric pressure at the elevation of the observing station.</a:t>
            </a:r>
          </a:p>
          <a:p>
            <a:r>
              <a:rPr lang="en-CA" sz="1700" dirty="0">
                <a:solidFill>
                  <a:schemeClr val="bg1"/>
                </a:solidFill>
              </a:rPr>
              <a:t>In order to compare the pressures at stations of different elevations, it is therefore necessary to reduce the station pressures to a common level. </a:t>
            </a:r>
          </a:p>
          <a:p>
            <a:r>
              <a:rPr lang="en-CA" sz="1700" dirty="0">
                <a:solidFill>
                  <a:schemeClr val="bg1"/>
                </a:solidFill>
              </a:rPr>
              <a:t>The level taken as standard Is </a:t>
            </a:r>
            <a:r>
              <a:rPr lang="en-CA" sz="1700" i="1" dirty="0">
                <a:solidFill>
                  <a:schemeClr val="bg1"/>
                </a:solidFill>
              </a:rPr>
              <a:t>mean sea level (MSL). </a:t>
            </a:r>
            <a:r>
              <a:rPr lang="en-CA" sz="1700" dirty="0">
                <a:solidFill>
                  <a:schemeClr val="bg1"/>
                </a:solidFill>
              </a:rPr>
              <a:t>The reduction to mean sea level consists in adding to the station pressure weight of an imaginary column of air extending from station level down to MSL. As the weight of such a column will depend upon its temperature. </a:t>
            </a:r>
          </a:p>
          <a:p>
            <a:endParaRPr lang="en-CA" dirty="0"/>
          </a:p>
        </p:txBody>
      </p:sp>
    </p:spTree>
    <p:extLst>
      <p:ext uri="{BB962C8B-B14F-4D97-AF65-F5344CB8AC3E}">
        <p14:creationId xmlns:p14="http://schemas.microsoft.com/office/powerpoint/2010/main" val="1256185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661A6-E860-4AED-AAB3-D2A2C732E008}"/>
              </a:ext>
            </a:extLst>
          </p:cNvPr>
          <p:cNvSpPr>
            <a:spLocks noGrp="1"/>
          </p:cNvSpPr>
          <p:nvPr>
            <p:ph type="title"/>
          </p:nvPr>
        </p:nvSpPr>
        <p:spPr>
          <a:xfrm>
            <a:off x="5264916" y="183936"/>
            <a:ext cx="6263283" cy="709492"/>
          </a:xfrm>
        </p:spPr>
        <p:txBody>
          <a:bodyPr/>
          <a:lstStyle/>
          <a:p>
            <a:r>
              <a:rPr lang="en-CA" dirty="0"/>
              <a:t> Horizontal Pressure </a:t>
            </a:r>
          </a:p>
        </p:txBody>
      </p:sp>
      <p:sp>
        <p:nvSpPr>
          <p:cNvPr id="3" name="Content Placeholder 2">
            <a:extLst>
              <a:ext uri="{FF2B5EF4-FFF2-40B4-BE49-F238E27FC236}">
                <a16:creationId xmlns="" xmlns:a16="http://schemas.microsoft.com/office/drawing/2014/main" id="{3BCC0391-9FFA-4272-A461-FCF6D5197F4C}"/>
              </a:ext>
            </a:extLst>
          </p:cNvPr>
          <p:cNvSpPr>
            <a:spLocks noGrp="1"/>
          </p:cNvSpPr>
          <p:nvPr>
            <p:ph sz="quarter" idx="13"/>
          </p:nvPr>
        </p:nvSpPr>
        <p:spPr>
          <a:xfrm>
            <a:off x="283335" y="1825943"/>
            <a:ext cx="10363826" cy="3424107"/>
          </a:xfrm>
        </p:spPr>
        <p:txBody>
          <a:bodyPr>
            <a:noAutofit/>
          </a:bodyPr>
          <a:lstStyle/>
          <a:p>
            <a:r>
              <a:rPr lang="en-CA" sz="1450" b="1" dirty="0">
                <a:solidFill>
                  <a:schemeClr val="bg1"/>
                </a:solidFill>
              </a:rPr>
              <a:t>Two different pressure elements:</a:t>
            </a:r>
          </a:p>
          <a:p>
            <a:pPr marL="457200" indent="-457200">
              <a:buFont typeface="+mj-lt"/>
              <a:buAutoNum type="arabicPeriod"/>
            </a:pPr>
            <a:r>
              <a:rPr lang="en-CA" sz="1450" dirty="0">
                <a:solidFill>
                  <a:schemeClr val="bg1"/>
                </a:solidFill>
              </a:rPr>
              <a:t>Sea level pressure</a:t>
            </a:r>
          </a:p>
          <a:p>
            <a:pPr marL="457200" indent="-457200">
              <a:buFont typeface="+mj-lt"/>
              <a:buAutoNum type="arabicPeriod"/>
            </a:pPr>
            <a:r>
              <a:rPr lang="en-CA" sz="1450" dirty="0">
                <a:solidFill>
                  <a:schemeClr val="bg1"/>
                </a:solidFill>
              </a:rPr>
              <a:t>Altimeter setting</a:t>
            </a:r>
          </a:p>
          <a:p>
            <a:r>
              <a:rPr lang="en-CA" sz="1450" dirty="0">
                <a:solidFill>
                  <a:schemeClr val="bg1"/>
                </a:solidFill>
              </a:rPr>
              <a:t>Both these quantities are pressures reduced to sea level, but the method of reduction is different in the two cases.</a:t>
            </a:r>
          </a:p>
          <a:p>
            <a:r>
              <a:rPr lang="en-CA" sz="1450" b="1" dirty="0">
                <a:solidFill>
                  <a:schemeClr val="bg1"/>
                </a:solidFill>
              </a:rPr>
              <a:t>The sea level pressure </a:t>
            </a:r>
            <a:r>
              <a:rPr lang="en-CA" sz="1450" dirty="0">
                <a:solidFill>
                  <a:schemeClr val="bg1"/>
                </a:solidFill>
              </a:rPr>
              <a:t>is used in representing the pressure distribution on weather maps. Universally expressed in millibars.</a:t>
            </a:r>
          </a:p>
          <a:p>
            <a:r>
              <a:rPr lang="en-CA" sz="1450" b="1" dirty="0">
                <a:solidFill>
                  <a:schemeClr val="bg1"/>
                </a:solidFill>
              </a:rPr>
              <a:t>The altimeter setting</a:t>
            </a:r>
            <a:r>
              <a:rPr lang="en-CA" sz="1450" dirty="0">
                <a:solidFill>
                  <a:schemeClr val="bg1"/>
                </a:solidFill>
              </a:rPr>
              <a:t> is a pressure reading which, when set on the subscale of an aircraft altimeter, will cause the instrument to read its true height above mean sea level. </a:t>
            </a:r>
          </a:p>
          <a:p>
            <a:r>
              <a:rPr lang="en-CA" sz="1450" b="1" dirty="0">
                <a:solidFill>
                  <a:schemeClr val="bg1"/>
                </a:solidFill>
              </a:rPr>
              <a:t>Depression or low-</a:t>
            </a:r>
            <a:r>
              <a:rPr lang="en-CA" sz="1450" dirty="0">
                <a:solidFill>
                  <a:schemeClr val="bg1"/>
                </a:solidFill>
              </a:rPr>
              <a:t> the low is region of relatively low pressure with the lowest pressure at the centre. The size of the low may vary from less than one mile across in the case of a tornado, to many hundreds of miles across in the case of a large depression. </a:t>
            </a:r>
          </a:p>
          <a:p>
            <a:r>
              <a:rPr lang="en-CA" sz="1450" dirty="0">
                <a:solidFill>
                  <a:schemeClr val="bg1"/>
                </a:solidFill>
              </a:rPr>
              <a:t>Depressions are sometimes referred to as cyclones. </a:t>
            </a:r>
          </a:p>
          <a:p>
            <a:r>
              <a:rPr lang="en-CA" sz="1450" b="1" dirty="0">
                <a:solidFill>
                  <a:schemeClr val="bg1"/>
                </a:solidFill>
              </a:rPr>
              <a:t>Trough of low pressure- </a:t>
            </a:r>
            <a:r>
              <a:rPr lang="en-CA" sz="1450" dirty="0">
                <a:solidFill>
                  <a:schemeClr val="bg1"/>
                </a:solidFill>
              </a:rPr>
              <a:t>troughs are indicated by isobars extending outwards from the low in such a way that the pressure is lower along the trough lines than on either side. </a:t>
            </a:r>
          </a:p>
          <a:p>
            <a:r>
              <a:rPr lang="en-CA" sz="1450" b="1" dirty="0">
                <a:solidFill>
                  <a:schemeClr val="bg1"/>
                </a:solidFill>
              </a:rPr>
              <a:t>Anticyclone or High- </a:t>
            </a:r>
            <a:r>
              <a:rPr lang="en-CA" sz="1450" dirty="0">
                <a:solidFill>
                  <a:schemeClr val="bg1"/>
                </a:solidFill>
              </a:rPr>
              <a:t>a high pressure area is a region of relatively high pressure with the highest pressure at the centre. The isobars are usually father apart near the centre of a high than they are near the centre of a low.</a:t>
            </a:r>
          </a:p>
          <a:p>
            <a:r>
              <a:rPr lang="en-CA" sz="1450" b="1" dirty="0">
                <a:solidFill>
                  <a:schemeClr val="bg1"/>
                </a:solidFill>
              </a:rPr>
              <a:t>Ridge or Wedge of High Pressure- </a:t>
            </a:r>
            <a:r>
              <a:rPr lang="en-CA" sz="1450" dirty="0">
                <a:solidFill>
                  <a:schemeClr val="bg1"/>
                </a:solidFill>
              </a:rPr>
              <a:t>This pattern is similar to the trough except that the pressure is higher along the ridge line than on either side.</a:t>
            </a:r>
          </a:p>
          <a:p>
            <a:r>
              <a:rPr lang="en-CA" sz="1450" b="1" dirty="0">
                <a:solidFill>
                  <a:schemeClr val="bg1"/>
                </a:solidFill>
              </a:rPr>
              <a:t>Secondary Low- </a:t>
            </a:r>
            <a:r>
              <a:rPr lang="en-CA" sz="1450" dirty="0">
                <a:solidFill>
                  <a:schemeClr val="bg1"/>
                </a:solidFill>
              </a:rPr>
              <a:t>The secondary depression is a small low within the area of a larger or primary depression.</a:t>
            </a:r>
          </a:p>
          <a:p>
            <a:r>
              <a:rPr lang="en-CA" sz="1450" b="1" dirty="0">
                <a:solidFill>
                  <a:schemeClr val="bg1"/>
                </a:solidFill>
              </a:rPr>
              <a:t>Col-</a:t>
            </a:r>
            <a:r>
              <a:rPr lang="en-CA" sz="1450" dirty="0">
                <a:solidFill>
                  <a:schemeClr val="bg1"/>
                </a:solidFill>
              </a:rPr>
              <a:t> is a neutral area between two highs and two lows. </a:t>
            </a:r>
          </a:p>
        </p:txBody>
      </p:sp>
    </p:spTree>
    <p:extLst>
      <p:ext uri="{BB962C8B-B14F-4D97-AF65-F5344CB8AC3E}">
        <p14:creationId xmlns:p14="http://schemas.microsoft.com/office/powerpoint/2010/main" val="15546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7FCFAA-D3CC-434A-8FBF-DFCBB413FE8B}"/>
              </a:ext>
            </a:extLst>
          </p:cNvPr>
          <p:cNvSpPr>
            <a:spLocks noGrp="1"/>
          </p:cNvSpPr>
          <p:nvPr>
            <p:ph type="title"/>
          </p:nvPr>
        </p:nvSpPr>
        <p:spPr>
          <a:xfrm>
            <a:off x="471690" y="19716"/>
            <a:ext cx="5188082" cy="922789"/>
          </a:xfrm>
        </p:spPr>
        <p:txBody>
          <a:bodyPr/>
          <a:lstStyle/>
          <a:p>
            <a:r>
              <a:rPr lang="en-CA" dirty="0"/>
              <a:t>Pressure gradient </a:t>
            </a:r>
          </a:p>
        </p:txBody>
      </p:sp>
      <p:sp>
        <p:nvSpPr>
          <p:cNvPr id="3" name="Content Placeholder 2">
            <a:extLst>
              <a:ext uri="{FF2B5EF4-FFF2-40B4-BE49-F238E27FC236}">
                <a16:creationId xmlns="" xmlns:a16="http://schemas.microsoft.com/office/drawing/2014/main" id="{0E9DBCA0-94E9-4A8B-8A34-692BEE6780C9}"/>
              </a:ext>
            </a:extLst>
          </p:cNvPr>
          <p:cNvSpPr>
            <a:spLocks noGrp="1"/>
          </p:cNvSpPr>
          <p:nvPr>
            <p:ph sz="quarter" idx="13"/>
          </p:nvPr>
        </p:nvSpPr>
        <p:spPr>
          <a:xfrm>
            <a:off x="347730" y="780739"/>
            <a:ext cx="10363826" cy="1634457"/>
          </a:xfrm>
        </p:spPr>
        <p:txBody>
          <a:bodyPr>
            <a:normAutofit/>
          </a:bodyPr>
          <a:lstStyle/>
          <a:p>
            <a:r>
              <a:rPr lang="en-CA" sz="1600" dirty="0">
                <a:solidFill>
                  <a:schemeClr val="bg1"/>
                </a:solidFill>
              </a:rPr>
              <a:t>Pressure gradient refers to the difference in pressure in the horizontal over a specific distance. More specifically as used in connection with wind, it may be defined as the rate of change of pressure in the horizontal measured at right angles to the isobars. </a:t>
            </a:r>
          </a:p>
          <a:p>
            <a:r>
              <a:rPr lang="en-CA" sz="1600" dirty="0">
                <a:solidFill>
                  <a:schemeClr val="bg1"/>
                </a:solidFill>
              </a:rPr>
              <a:t>Pressure gradients may be described as steep, strong, flat , or weak.</a:t>
            </a:r>
          </a:p>
          <a:p>
            <a:r>
              <a:rPr lang="en-CA" sz="1600" dirty="0">
                <a:solidFill>
                  <a:schemeClr val="bg1"/>
                </a:solidFill>
              </a:rPr>
              <a:t>The gradient is the strongest where the isobars are closest. </a:t>
            </a:r>
          </a:p>
        </p:txBody>
      </p:sp>
      <p:sp>
        <p:nvSpPr>
          <p:cNvPr id="4" name="TextBox 3">
            <a:extLst>
              <a:ext uri="{FF2B5EF4-FFF2-40B4-BE49-F238E27FC236}">
                <a16:creationId xmlns="" xmlns:a16="http://schemas.microsoft.com/office/drawing/2014/main" id="{DF6FB6E1-7618-4E74-B505-7467E8F8E6A6}"/>
              </a:ext>
            </a:extLst>
          </p:cNvPr>
          <p:cNvSpPr txBox="1"/>
          <p:nvPr/>
        </p:nvSpPr>
        <p:spPr>
          <a:xfrm>
            <a:off x="471690" y="2482198"/>
            <a:ext cx="9739356" cy="461665"/>
          </a:xfrm>
          <a:prstGeom prst="rect">
            <a:avLst/>
          </a:prstGeom>
          <a:noFill/>
        </p:spPr>
        <p:txBody>
          <a:bodyPr wrap="square" rtlCol="0">
            <a:spAutoFit/>
          </a:bodyPr>
          <a:lstStyle/>
          <a:p>
            <a:r>
              <a:rPr lang="en-CA" sz="2400" dirty="0">
                <a:latin typeface="+mj-lt"/>
              </a:rPr>
              <a:t>PRESSURE CHANGES AT A STATION OVER A PERIOD OF TIME </a:t>
            </a:r>
          </a:p>
        </p:txBody>
      </p:sp>
      <p:sp>
        <p:nvSpPr>
          <p:cNvPr id="5" name="TextBox 4">
            <a:extLst>
              <a:ext uri="{FF2B5EF4-FFF2-40B4-BE49-F238E27FC236}">
                <a16:creationId xmlns="" xmlns:a16="http://schemas.microsoft.com/office/drawing/2014/main" id="{8DAE11A3-4FE9-41A3-9BD7-7376110FA890}"/>
              </a:ext>
            </a:extLst>
          </p:cNvPr>
          <p:cNvSpPr txBox="1"/>
          <p:nvPr/>
        </p:nvSpPr>
        <p:spPr>
          <a:xfrm>
            <a:off x="391052" y="2943863"/>
            <a:ext cx="11319544" cy="1631216"/>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rPr>
              <a:t>The barograph is an instrument which makes permanent record of pressure changes. The changes over a period of time can be observed by the barograph.  </a:t>
            </a:r>
          </a:p>
          <a:p>
            <a:pPr marL="285750" indent="-285750">
              <a:buFont typeface="Arial" panose="020B0604020202020204" pitchFamily="34" charset="0"/>
              <a:buChar char="•"/>
            </a:pPr>
            <a:r>
              <a:rPr lang="en-CA" sz="1600" dirty="0">
                <a:solidFill>
                  <a:schemeClr val="bg1"/>
                </a:solidFill>
              </a:rPr>
              <a:t>An example would be if a depression is approaching the station, the pressure will steadily fall. Once the centre of this low has passed by, the pressure will begin to rise. </a:t>
            </a:r>
          </a:p>
          <a:p>
            <a:pPr marL="285750" indent="-285750">
              <a:buFont typeface="Arial" panose="020B0604020202020204" pitchFamily="34" charset="0"/>
              <a:buChar char="•"/>
            </a:pPr>
            <a:r>
              <a:rPr lang="en-CA" sz="1600" dirty="0">
                <a:solidFill>
                  <a:schemeClr val="bg1"/>
                </a:solidFill>
              </a:rPr>
              <a:t>The nature of the pressure change at a station is referred to as the </a:t>
            </a:r>
            <a:r>
              <a:rPr lang="en-CA" sz="1600" i="1" dirty="0">
                <a:solidFill>
                  <a:schemeClr val="bg1"/>
                </a:solidFill>
              </a:rPr>
              <a:t>pressure tendency. </a:t>
            </a:r>
          </a:p>
          <a:p>
            <a:endParaRPr lang="en-CA" dirty="0"/>
          </a:p>
        </p:txBody>
      </p:sp>
      <p:pic>
        <p:nvPicPr>
          <p:cNvPr id="10" name="Picture 9" descr="A picture containing object&#10;&#10;Description generated with very high confidence">
            <a:extLst>
              <a:ext uri="{FF2B5EF4-FFF2-40B4-BE49-F238E27FC236}">
                <a16:creationId xmlns="" xmlns:a16="http://schemas.microsoft.com/office/drawing/2014/main" id="{65F5ACA2-6DCE-483A-97EB-5020A23BE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262" y="4469316"/>
            <a:ext cx="4620768" cy="2188464"/>
          </a:xfrm>
          <a:prstGeom prst="rect">
            <a:avLst/>
          </a:prstGeom>
        </p:spPr>
      </p:pic>
      <p:sp>
        <p:nvSpPr>
          <p:cNvPr id="11" name="TextBox 10">
            <a:extLst>
              <a:ext uri="{FF2B5EF4-FFF2-40B4-BE49-F238E27FC236}">
                <a16:creationId xmlns="" xmlns:a16="http://schemas.microsoft.com/office/drawing/2014/main" id="{CAFFE82A-6312-4F10-BBC3-F448E5DE1E13}"/>
              </a:ext>
            </a:extLst>
          </p:cNvPr>
          <p:cNvSpPr txBox="1"/>
          <p:nvPr/>
        </p:nvSpPr>
        <p:spPr>
          <a:xfrm>
            <a:off x="5850337" y="5086494"/>
            <a:ext cx="1428925" cy="954107"/>
          </a:xfrm>
          <a:prstGeom prst="rect">
            <a:avLst/>
          </a:prstGeom>
          <a:noFill/>
        </p:spPr>
        <p:txBody>
          <a:bodyPr wrap="square" rtlCol="0">
            <a:spAutoFit/>
          </a:bodyPr>
          <a:lstStyle/>
          <a:p>
            <a:r>
              <a:rPr lang="en-CA" sz="1400" dirty="0">
                <a:solidFill>
                  <a:schemeClr val="bg1"/>
                </a:solidFill>
              </a:rPr>
              <a:t>Determination of pressure gradient at MSL.</a:t>
            </a:r>
          </a:p>
        </p:txBody>
      </p:sp>
    </p:spTree>
    <p:extLst>
      <p:ext uri="{BB962C8B-B14F-4D97-AF65-F5344CB8AC3E}">
        <p14:creationId xmlns:p14="http://schemas.microsoft.com/office/powerpoint/2010/main" val="24766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FD1AD8-1D9F-45A6-82B7-66115076E00D}"/>
              </a:ext>
            </a:extLst>
          </p:cNvPr>
          <p:cNvSpPr>
            <a:spLocks noGrp="1"/>
          </p:cNvSpPr>
          <p:nvPr>
            <p:ph type="title"/>
          </p:nvPr>
        </p:nvSpPr>
        <p:spPr>
          <a:xfrm>
            <a:off x="306708" y="116668"/>
            <a:ext cx="8534400" cy="1507067"/>
          </a:xfrm>
        </p:spPr>
        <p:txBody>
          <a:bodyPr/>
          <a:lstStyle/>
          <a:p>
            <a:r>
              <a:rPr lang="en-CA" dirty="0"/>
              <a:t>CONSTANT PRESSURE CHARTS	</a:t>
            </a:r>
            <a:br>
              <a:rPr lang="en-CA" dirty="0"/>
            </a:br>
            <a:endParaRPr lang="en-CA" dirty="0"/>
          </a:p>
        </p:txBody>
      </p:sp>
      <p:pic>
        <p:nvPicPr>
          <p:cNvPr id="5" name="Content Placeholder 4" descr="A close up of a map&#10;&#10;Description generated with high confidence">
            <a:extLst>
              <a:ext uri="{FF2B5EF4-FFF2-40B4-BE49-F238E27FC236}">
                <a16:creationId xmlns="" xmlns:a16="http://schemas.microsoft.com/office/drawing/2014/main" id="{FA968129-EF1A-4463-9D9D-94C59FD9C4F6}"/>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 r="-982" b="38529"/>
          <a:stretch/>
        </p:blipFill>
        <p:spPr>
          <a:xfrm>
            <a:off x="306708" y="1077680"/>
            <a:ext cx="3836084" cy="3391683"/>
          </a:xfrm>
        </p:spPr>
      </p:pic>
      <p:pic>
        <p:nvPicPr>
          <p:cNvPr id="7" name="Picture 6" descr="A close up of a map&#10;&#10;Description generated with high confidence">
            <a:extLst>
              <a:ext uri="{FF2B5EF4-FFF2-40B4-BE49-F238E27FC236}">
                <a16:creationId xmlns="" xmlns:a16="http://schemas.microsoft.com/office/drawing/2014/main" id="{B14D83C0-162C-43DD-8F13-A9BB1E387B63}"/>
              </a:ext>
            </a:extLst>
          </p:cNvPr>
          <p:cNvPicPr>
            <a:picLocks noChangeAspect="1"/>
          </p:cNvPicPr>
          <p:nvPr/>
        </p:nvPicPr>
        <p:blipFill rotWithShape="1">
          <a:blip r:embed="rId2">
            <a:extLst>
              <a:ext uri="{28A0092B-C50C-407E-A947-70E740481C1C}">
                <a14:useLocalDpi xmlns:a14="http://schemas.microsoft.com/office/drawing/2010/main" val="0"/>
              </a:ext>
            </a:extLst>
          </a:blip>
          <a:srcRect l="5077" t="64491" r="1848" b="-4967"/>
          <a:stretch/>
        </p:blipFill>
        <p:spPr>
          <a:xfrm>
            <a:off x="6960636" y="993707"/>
            <a:ext cx="4394719" cy="2775860"/>
          </a:xfrm>
          <a:prstGeom prst="rect">
            <a:avLst/>
          </a:prstGeom>
        </p:spPr>
      </p:pic>
      <p:sp>
        <p:nvSpPr>
          <p:cNvPr id="8" name="TextBox 7">
            <a:extLst>
              <a:ext uri="{FF2B5EF4-FFF2-40B4-BE49-F238E27FC236}">
                <a16:creationId xmlns="" xmlns:a16="http://schemas.microsoft.com/office/drawing/2014/main" id="{E871451D-64BD-43CF-876D-3D4AED25128D}"/>
              </a:ext>
            </a:extLst>
          </p:cNvPr>
          <p:cNvSpPr txBox="1"/>
          <p:nvPr/>
        </p:nvSpPr>
        <p:spPr>
          <a:xfrm>
            <a:off x="209725" y="4563610"/>
            <a:ext cx="4588777" cy="307777"/>
          </a:xfrm>
          <a:prstGeom prst="rect">
            <a:avLst/>
          </a:prstGeom>
          <a:noFill/>
        </p:spPr>
        <p:txBody>
          <a:bodyPr wrap="square" rtlCol="0">
            <a:spAutoFit/>
          </a:bodyPr>
          <a:lstStyle/>
          <a:p>
            <a:r>
              <a:rPr lang="en-CA" sz="1400" dirty="0">
                <a:solidFill>
                  <a:schemeClr val="bg1"/>
                </a:solidFill>
              </a:rPr>
              <a:t>Example of a 700 mb constant pressure chart </a:t>
            </a:r>
          </a:p>
        </p:txBody>
      </p:sp>
      <p:sp>
        <p:nvSpPr>
          <p:cNvPr id="9" name="TextBox 8">
            <a:extLst>
              <a:ext uri="{FF2B5EF4-FFF2-40B4-BE49-F238E27FC236}">
                <a16:creationId xmlns="" xmlns:a16="http://schemas.microsoft.com/office/drawing/2014/main" id="{AF81C168-B294-47DF-89CA-7A873162FD7F}"/>
              </a:ext>
            </a:extLst>
          </p:cNvPr>
          <p:cNvSpPr txBox="1"/>
          <p:nvPr/>
        </p:nvSpPr>
        <p:spPr>
          <a:xfrm>
            <a:off x="6690730" y="3461790"/>
            <a:ext cx="5501270" cy="307777"/>
          </a:xfrm>
          <a:prstGeom prst="rect">
            <a:avLst/>
          </a:prstGeom>
          <a:noFill/>
        </p:spPr>
        <p:txBody>
          <a:bodyPr wrap="square" rtlCol="0">
            <a:spAutoFit/>
          </a:bodyPr>
          <a:lstStyle/>
          <a:p>
            <a:r>
              <a:rPr lang="en-CA" sz="1400" dirty="0">
                <a:solidFill>
                  <a:schemeClr val="bg1"/>
                </a:solidFill>
              </a:rPr>
              <a:t>Profile of a 700 mb pressure level along the line from A to B </a:t>
            </a:r>
          </a:p>
        </p:txBody>
      </p:sp>
      <p:sp>
        <p:nvSpPr>
          <p:cNvPr id="10" name="TextBox 9">
            <a:extLst>
              <a:ext uri="{FF2B5EF4-FFF2-40B4-BE49-F238E27FC236}">
                <a16:creationId xmlns="" xmlns:a16="http://schemas.microsoft.com/office/drawing/2014/main" id="{218AEAF4-D179-4367-9107-E2ADD2C64BF8}"/>
              </a:ext>
            </a:extLst>
          </p:cNvPr>
          <p:cNvSpPr txBox="1"/>
          <p:nvPr/>
        </p:nvSpPr>
        <p:spPr>
          <a:xfrm>
            <a:off x="4678274" y="4091818"/>
            <a:ext cx="7304001" cy="1569660"/>
          </a:xfrm>
          <a:prstGeom prst="rect">
            <a:avLst/>
          </a:prstGeom>
          <a:noFill/>
        </p:spPr>
        <p:txBody>
          <a:bodyPr wrap="square" rtlCol="0">
            <a:spAutoFit/>
          </a:bodyPr>
          <a:lstStyle/>
          <a:p>
            <a:r>
              <a:rPr lang="en-CA" sz="1600" dirty="0">
                <a:solidFill>
                  <a:schemeClr val="bg1"/>
                </a:solidFill>
              </a:rPr>
              <a:t>Each chart represents a specific level, and its variations in height are shown by pencil lines, joining equal height of pressure level above MSL.</a:t>
            </a:r>
          </a:p>
          <a:p>
            <a:endParaRPr lang="en-CA" sz="1600" dirty="0">
              <a:solidFill>
                <a:schemeClr val="bg1"/>
              </a:solidFill>
            </a:endParaRPr>
          </a:p>
          <a:p>
            <a:r>
              <a:rPr lang="en-CA" sz="1600" b="1" dirty="0">
                <a:solidFill>
                  <a:schemeClr val="bg1"/>
                </a:solidFill>
              </a:rPr>
              <a:t>These height variations are the result of two factors combined:</a:t>
            </a:r>
          </a:p>
          <a:p>
            <a:pPr marL="342900" indent="-342900">
              <a:buFont typeface="+mj-lt"/>
              <a:buAutoNum type="arabicPeriod"/>
            </a:pPr>
            <a:r>
              <a:rPr lang="en-CA" sz="1600" dirty="0">
                <a:solidFill>
                  <a:schemeClr val="bg1"/>
                </a:solidFill>
              </a:rPr>
              <a:t>Variations in temperature within the layer beneath the pressure level</a:t>
            </a:r>
          </a:p>
          <a:p>
            <a:pPr marL="342900" indent="-342900">
              <a:buFont typeface="+mj-lt"/>
              <a:buAutoNum type="arabicPeriod"/>
            </a:pPr>
            <a:r>
              <a:rPr lang="en-CA" sz="1600" dirty="0">
                <a:solidFill>
                  <a:schemeClr val="bg1"/>
                </a:solidFill>
              </a:rPr>
              <a:t>Variations in the lower level pressure field. </a:t>
            </a:r>
          </a:p>
        </p:txBody>
      </p:sp>
    </p:spTree>
    <p:extLst>
      <p:ext uri="{BB962C8B-B14F-4D97-AF65-F5344CB8AC3E}">
        <p14:creationId xmlns:p14="http://schemas.microsoft.com/office/powerpoint/2010/main" val="40007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9A4DBE-8080-4E8B-A85B-AE790250CED6}"/>
              </a:ext>
            </a:extLst>
          </p:cNvPr>
          <p:cNvSpPr>
            <a:spLocks noGrp="1"/>
          </p:cNvSpPr>
          <p:nvPr>
            <p:ph type="title"/>
          </p:nvPr>
        </p:nvSpPr>
        <p:spPr>
          <a:xfrm>
            <a:off x="2732015" y="5700785"/>
            <a:ext cx="6727970" cy="855677"/>
          </a:xfrm>
        </p:spPr>
        <p:txBody>
          <a:bodyPr>
            <a:normAutofit/>
          </a:bodyPr>
          <a:lstStyle/>
          <a:p>
            <a:r>
              <a:rPr lang="en-CA" sz="4000" dirty="0"/>
              <a:t>Air masses &amp; Fronts</a:t>
            </a:r>
          </a:p>
        </p:txBody>
      </p:sp>
      <p:sp>
        <p:nvSpPr>
          <p:cNvPr id="3" name="Content Placeholder 2">
            <a:extLst>
              <a:ext uri="{FF2B5EF4-FFF2-40B4-BE49-F238E27FC236}">
                <a16:creationId xmlns="" xmlns:a16="http://schemas.microsoft.com/office/drawing/2014/main" id="{D3057148-2AFE-4955-B6F3-E7551B7200B9}"/>
              </a:ext>
            </a:extLst>
          </p:cNvPr>
          <p:cNvSpPr>
            <a:spLocks noGrp="1"/>
          </p:cNvSpPr>
          <p:nvPr>
            <p:ph sz="quarter" idx="13"/>
          </p:nvPr>
        </p:nvSpPr>
        <p:spPr>
          <a:xfrm>
            <a:off x="360101" y="2573323"/>
            <a:ext cx="10363826" cy="855677"/>
          </a:xfrm>
        </p:spPr>
        <p:txBody>
          <a:bodyPr>
            <a:noAutofit/>
          </a:bodyPr>
          <a:lstStyle/>
          <a:p>
            <a:r>
              <a:rPr lang="en-CA" sz="1600" dirty="0">
                <a:solidFill>
                  <a:schemeClr val="bg1"/>
                </a:solidFill>
              </a:rPr>
              <a:t>The troposphere may be divided into separate sections known as </a:t>
            </a:r>
            <a:r>
              <a:rPr lang="en-CA" sz="1600" i="1" dirty="0">
                <a:solidFill>
                  <a:schemeClr val="bg1"/>
                </a:solidFill>
              </a:rPr>
              <a:t>air masses </a:t>
            </a:r>
            <a:r>
              <a:rPr lang="en-CA" sz="1600" dirty="0">
                <a:solidFill>
                  <a:schemeClr val="bg1"/>
                </a:solidFill>
              </a:rPr>
              <a:t>but are separated by relatively narrow transition ones called </a:t>
            </a:r>
            <a:r>
              <a:rPr lang="en-CA" sz="1600" i="1" dirty="0">
                <a:solidFill>
                  <a:schemeClr val="bg1"/>
                </a:solidFill>
              </a:rPr>
              <a:t>fronts. </a:t>
            </a:r>
          </a:p>
          <a:p>
            <a:r>
              <a:rPr lang="en-CA" sz="1600" dirty="0">
                <a:solidFill>
                  <a:schemeClr val="bg1"/>
                </a:solidFill>
              </a:rPr>
              <a:t>Air masses are often several thousands of miles across. </a:t>
            </a:r>
          </a:p>
          <a:p>
            <a:r>
              <a:rPr lang="en-CA" sz="1600" dirty="0">
                <a:solidFill>
                  <a:schemeClr val="bg1"/>
                </a:solidFill>
              </a:rPr>
              <a:t>In winter, arctic air may cover more than half the North American continent.</a:t>
            </a:r>
          </a:p>
          <a:p>
            <a:r>
              <a:rPr lang="en-CA" sz="1600" b="1" dirty="0">
                <a:solidFill>
                  <a:schemeClr val="bg1"/>
                </a:solidFill>
              </a:rPr>
              <a:t>There are three main air masses:</a:t>
            </a:r>
          </a:p>
          <a:p>
            <a:pPr marL="457200" indent="-457200">
              <a:buFont typeface="+mj-lt"/>
              <a:buAutoNum type="arabicPeriod"/>
            </a:pPr>
            <a:r>
              <a:rPr lang="en-CA" sz="1600" dirty="0">
                <a:solidFill>
                  <a:schemeClr val="bg1"/>
                </a:solidFill>
              </a:rPr>
              <a:t>Arctic</a:t>
            </a:r>
          </a:p>
          <a:p>
            <a:pPr marL="457200" indent="-457200">
              <a:buFont typeface="+mj-lt"/>
              <a:buAutoNum type="arabicPeriod"/>
            </a:pPr>
            <a:r>
              <a:rPr lang="en-CA" sz="1600" dirty="0">
                <a:solidFill>
                  <a:schemeClr val="bg1"/>
                </a:solidFill>
              </a:rPr>
              <a:t>Polar </a:t>
            </a:r>
          </a:p>
          <a:p>
            <a:pPr marL="457200" indent="-457200">
              <a:buFont typeface="+mj-lt"/>
              <a:buAutoNum type="arabicPeriod"/>
            </a:pPr>
            <a:r>
              <a:rPr lang="en-CA" sz="1600" dirty="0">
                <a:solidFill>
                  <a:schemeClr val="bg1"/>
                </a:solidFill>
              </a:rPr>
              <a:t>Tropical</a:t>
            </a:r>
          </a:p>
          <a:p>
            <a:pPr>
              <a:buFont typeface="Wingdings" panose="05000000000000000000" pitchFamily="2" charset="2"/>
              <a:buChar char="Ø"/>
            </a:pPr>
            <a:r>
              <a:rPr lang="en-CA" sz="1600" dirty="0">
                <a:solidFill>
                  <a:schemeClr val="bg1"/>
                </a:solidFill>
              </a:rPr>
              <a:t>Each of these air masses are subdivided on the basis of moisture content. </a:t>
            </a:r>
          </a:p>
          <a:p>
            <a:pPr>
              <a:buFont typeface="Wingdings" panose="05000000000000000000" pitchFamily="2" charset="2"/>
              <a:buChar char="Ø"/>
            </a:pPr>
            <a:r>
              <a:rPr lang="en-CA" sz="1600" dirty="0">
                <a:solidFill>
                  <a:schemeClr val="bg1"/>
                </a:solidFill>
              </a:rPr>
              <a:t>If an air mass is dry, it is called </a:t>
            </a:r>
            <a:r>
              <a:rPr lang="en-CA" sz="1600" i="1" dirty="0">
                <a:solidFill>
                  <a:schemeClr val="bg1"/>
                </a:solidFill>
              </a:rPr>
              <a:t>Continental. </a:t>
            </a:r>
          </a:p>
          <a:p>
            <a:pPr>
              <a:buFont typeface="Wingdings" panose="05000000000000000000" pitchFamily="2" charset="2"/>
              <a:buChar char="Ø"/>
            </a:pPr>
            <a:r>
              <a:rPr lang="en-CA" sz="1600" dirty="0">
                <a:solidFill>
                  <a:schemeClr val="bg1"/>
                </a:solidFill>
              </a:rPr>
              <a:t>Air masses that acquire considerable moisture from some source, such as water surface or vegetation, are called </a:t>
            </a:r>
            <a:r>
              <a:rPr lang="en-CA" sz="1600" i="1" dirty="0">
                <a:solidFill>
                  <a:schemeClr val="bg1"/>
                </a:solidFill>
              </a:rPr>
              <a:t>Maritime. </a:t>
            </a:r>
          </a:p>
          <a:p>
            <a:pPr>
              <a:buFont typeface="Wingdings" panose="05000000000000000000" pitchFamily="2" charset="2"/>
              <a:buChar char="Ø"/>
            </a:pPr>
            <a:endParaRPr lang="en-CA" sz="1600" i="1" dirty="0">
              <a:solidFill>
                <a:schemeClr val="bg1"/>
              </a:solidFill>
            </a:endParaRPr>
          </a:p>
          <a:p>
            <a:pPr>
              <a:buFont typeface="Wingdings" panose="05000000000000000000" pitchFamily="2" charset="2"/>
              <a:buChar char="Ø"/>
            </a:pPr>
            <a:endParaRPr lang="en-CA" sz="1600" i="1" dirty="0">
              <a:solidFill>
                <a:schemeClr val="bg1"/>
              </a:solidFill>
            </a:endParaRPr>
          </a:p>
        </p:txBody>
      </p:sp>
      <p:sp>
        <p:nvSpPr>
          <p:cNvPr id="4" name="Rectangle 3">
            <a:extLst>
              <a:ext uri="{FF2B5EF4-FFF2-40B4-BE49-F238E27FC236}">
                <a16:creationId xmlns="" xmlns:a16="http://schemas.microsoft.com/office/drawing/2014/main" id="{CC531A16-62BB-4F0E-83CB-15DF89EA3235}"/>
              </a:ext>
            </a:extLst>
          </p:cNvPr>
          <p:cNvSpPr/>
          <p:nvPr/>
        </p:nvSpPr>
        <p:spPr>
          <a:xfrm>
            <a:off x="9197131" y="2099156"/>
            <a:ext cx="2488734" cy="1200329"/>
          </a:xfrm>
          <a:prstGeom prst="rect">
            <a:avLst/>
          </a:prstGeom>
        </p:spPr>
        <p:txBody>
          <a:bodyPr wrap="square">
            <a:spAutoFit/>
          </a:bodyPr>
          <a:lstStyle/>
          <a:p>
            <a:r>
              <a:rPr lang="en-CA" dirty="0">
                <a:solidFill>
                  <a:srgbClr val="FF0000"/>
                </a:solidFill>
              </a:rPr>
              <a:t>Make special note that an air mass is not the same thing as a pressure system.</a:t>
            </a:r>
          </a:p>
        </p:txBody>
      </p:sp>
    </p:spTree>
    <p:extLst>
      <p:ext uri="{BB962C8B-B14F-4D97-AF65-F5344CB8AC3E}">
        <p14:creationId xmlns:p14="http://schemas.microsoft.com/office/powerpoint/2010/main" val="3723658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p:cTn id="6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6" dur="5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fade">
                                      <p:cBhvr>
                                        <p:cTn id="7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53A4F-5B1E-4604-9844-ECFD6B3EC995}"/>
              </a:ext>
            </a:extLst>
          </p:cNvPr>
          <p:cNvSpPr>
            <a:spLocks noGrp="1"/>
          </p:cNvSpPr>
          <p:nvPr>
            <p:ph type="title"/>
          </p:nvPr>
        </p:nvSpPr>
        <p:spPr>
          <a:xfrm>
            <a:off x="499028" y="66334"/>
            <a:ext cx="8534400" cy="837889"/>
          </a:xfrm>
        </p:spPr>
        <p:txBody>
          <a:bodyPr/>
          <a:lstStyle/>
          <a:p>
            <a:r>
              <a:rPr lang="en-CA" dirty="0"/>
              <a:t>The structure of fronts </a:t>
            </a:r>
          </a:p>
        </p:txBody>
      </p:sp>
      <p:sp>
        <p:nvSpPr>
          <p:cNvPr id="3" name="Content Placeholder 2">
            <a:extLst>
              <a:ext uri="{FF2B5EF4-FFF2-40B4-BE49-F238E27FC236}">
                <a16:creationId xmlns="" xmlns:a16="http://schemas.microsoft.com/office/drawing/2014/main" id="{FECAC248-925B-425E-A5BC-2F086C8B6A51}"/>
              </a:ext>
            </a:extLst>
          </p:cNvPr>
          <p:cNvSpPr>
            <a:spLocks noGrp="1"/>
          </p:cNvSpPr>
          <p:nvPr>
            <p:ph sz="quarter" idx="13"/>
          </p:nvPr>
        </p:nvSpPr>
        <p:spPr>
          <a:xfrm>
            <a:off x="389971" y="1943449"/>
            <a:ext cx="10363826" cy="1714151"/>
          </a:xfrm>
        </p:spPr>
        <p:txBody>
          <a:bodyPr>
            <a:normAutofit fontScale="25000" lnSpcReduction="20000"/>
          </a:bodyPr>
          <a:lstStyle/>
          <a:p>
            <a:r>
              <a:rPr lang="en-CA" sz="6400" dirty="0">
                <a:solidFill>
                  <a:schemeClr val="bg1"/>
                </a:solidFill>
              </a:rPr>
              <a:t>A front is the transition zone as it appears on the surface &amp; upper-level maps, while the sloping side of the cold air is called a frontal surface. </a:t>
            </a:r>
          </a:p>
          <a:p>
            <a:r>
              <a:rPr lang="en-CA" sz="6400" b="1" dirty="0">
                <a:solidFill>
                  <a:schemeClr val="bg1"/>
                </a:solidFill>
              </a:rPr>
              <a:t>Type of fronts:</a:t>
            </a:r>
          </a:p>
          <a:p>
            <a:r>
              <a:rPr lang="en-CA" sz="6400" b="1" dirty="0">
                <a:solidFill>
                  <a:schemeClr val="bg1"/>
                </a:solidFill>
              </a:rPr>
              <a:t>Cold front- </a:t>
            </a:r>
            <a:r>
              <a:rPr lang="en-CA" sz="6400" dirty="0">
                <a:solidFill>
                  <a:schemeClr val="bg1"/>
                </a:solidFill>
              </a:rPr>
              <a:t>part of the frontal system along which cold air is advancing. It is the leading edge of an advancing part of a cold air mass.</a:t>
            </a:r>
          </a:p>
          <a:p>
            <a:r>
              <a:rPr lang="en-CA" sz="6400" b="1" dirty="0">
                <a:solidFill>
                  <a:schemeClr val="bg1"/>
                </a:solidFill>
              </a:rPr>
              <a:t>Warm front- </a:t>
            </a:r>
            <a:r>
              <a:rPr lang="en-CA" sz="6400" dirty="0">
                <a:solidFill>
                  <a:schemeClr val="bg1"/>
                </a:solidFill>
              </a:rPr>
              <a:t>a section of the frontal system along which cold air is retreating.</a:t>
            </a:r>
          </a:p>
          <a:p>
            <a:r>
              <a:rPr lang="en-CA" sz="6400" b="1" dirty="0">
                <a:solidFill>
                  <a:schemeClr val="bg1"/>
                </a:solidFill>
              </a:rPr>
              <a:t>Stationary front- </a:t>
            </a:r>
            <a:r>
              <a:rPr lang="en-CA" sz="6400" dirty="0">
                <a:solidFill>
                  <a:schemeClr val="bg1"/>
                </a:solidFill>
              </a:rPr>
              <a:t>part of the frontal system along which the colder air is neither advancing nor retreating. </a:t>
            </a:r>
          </a:p>
          <a:p>
            <a:endParaRPr lang="en-CA" dirty="0"/>
          </a:p>
          <a:p>
            <a:pPr marL="0" indent="0">
              <a:buNone/>
            </a:pPr>
            <a:endParaRPr lang="en-CA" dirty="0"/>
          </a:p>
        </p:txBody>
      </p:sp>
      <p:pic>
        <p:nvPicPr>
          <p:cNvPr id="5" name="Picture 4" descr="A close up of text on a white surface&#10;&#10;Description generated with high confidence">
            <a:extLst>
              <a:ext uri="{FF2B5EF4-FFF2-40B4-BE49-F238E27FC236}">
                <a16:creationId xmlns="" xmlns:a16="http://schemas.microsoft.com/office/drawing/2014/main" id="{FDDC7247-35D1-4794-B51C-1BB15EF15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71" y="3742422"/>
            <a:ext cx="3542873" cy="2211355"/>
          </a:xfrm>
          <a:prstGeom prst="rect">
            <a:avLst/>
          </a:prstGeom>
        </p:spPr>
      </p:pic>
      <p:pic>
        <p:nvPicPr>
          <p:cNvPr id="7" name="Picture 6" descr="A picture containing photo, old, showing&#10;&#10;Description generated with high confidence">
            <a:extLst>
              <a:ext uri="{FF2B5EF4-FFF2-40B4-BE49-F238E27FC236}">
                <a16:creationId xmlns="" xmlns:a16="http://schemas.microsoft.com/office/drawing/2014/main" id="{66665DE0-51E2-465A-8C3A-6403BC23D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45" y="3742421"/>
            <a:ext cx="3507667" cy="2211355"/>
          </a:xfrm>
          <a:prstGeom prst="rect">
            <a:avLst/>
          </a:prstGeom>
        </p:spPr>
      </p:pic>
      <p:sp>
        <p:nvSpPr>
          <p:cNvPr id="8" name="TextBox 7">
            <a:extLst>
              <a:ext uri="{FF2B5EF4-FFF2-40B4-BE49-F238E27FC236}">
                <a16:creationId xmlns="" xmlns:a16="http://schemas.microsoft.com/office/drawing/2014/main" id="{859C7603-0AE6-4D6D-874E-5E9B832B9BCF}"/>
              </a:ext>
            </a:extLst>
          </p:cNvPr>
          <p:cNvSpPr txBox="1"/>
          <p:nvPr/>
        </p:nvSpPr>
        <p:spPr>
          <a:xfrm>
            <a:off x="939567" y="6015011"/>
            <a:ext cx="2709644" cy="307777"/>
          </a:xfrm>
          <a:prstGeom prst="rect">
            <a:avLst/>
          </a:prstGeom>
          <a:noFill/>
        </p:spPr>
        <p:txBody>
          <a:bodyPr wrap="square" rtlCol="0">
            <a:spAutoFit/>
          </a:bodyPr>
          <a:lstStyle/>
          <a:p>
            <a:r>
              <a:rPr lang="en-CA" sz="1400" dirty="0">
                <a:solidFill>
                  <a:schemeClr val="bg1"/>
                </a:solidFill>
              </a:rPr>
              <a:t>The cold front structure</a:t>
            </a:r>
          </a:p>
        </p:txBody>
      </p:sp>
      <p:sp>
        <p:nvSpPr>
          <p:cNvPr id="9" name="TextBox 8">
            <a:extLst>
              <a:ext uri="{FF2B5EF4-FFF2-40B4-BE49-F238E27FC236}">
                <a16:creationId xmlns="" xmlns:a16="http://schemas.microsoft.com/office/drawing/2014/main" id="{29BAAD45-67FF-4F26-B4C9-E6B7A981D3A1}"/>
              </a:ext>
            </a:extLst>
          </p:cNvPr>
          <p:cNvSpPr txBox="1"/>
          <p:nvPr/>
        </p:nvSpPr>
        <p:spPr>
          <a:xfrm>
            <a:off x="5192785" y="6012604"/>
            <a:ext cx="3238150" cy="276999"/>
          </a:xfrm>
          <a:prstGeom prst="rect">
            <a:avLst/>
          </a:prstGeom>
          <a:noFill/>
        </p:spPr>
        <p:txBody>
          <a:bodyPr wrap="square" rtlCol="0">
            <a:spAutoFit/>
          </a:bodyPr>
          <a:lstStyle/>
          <a:p>
            <a:r>
              <a:rPr lang="en-CA" sz="1200" dirty="0">
                <a:solidFill>
                  <a:schemeClr val="bg1"/>
                </a:solidFill>
              </a:rPr>
              <a:t>The warm front structure</a:t>
            </a:r>
          </a:p>
        </p:txBody>
      </p:sp>
    </p:spTree>
    <p:extLst>
      <p:ext uri="{BB962C8B-B14F-4D97-AF65-F5344CB8AC3E}">
        <p14:creationId xmlns:p14="http://schemas.microsoft.com/office/powerpoint/2010/main" val="931563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EED7F-470E-4E0A-A0D0-BBC4FF37CB64}"/>
              </a:ext>
            </a:extLst>
          </p:cNvPr>
          <p:cNvSpPr>
            <a:spLocks noGrp="1"/>
          </p:cNvSpPr>
          <p:nvPr>
            <p:ph type="title"/>
          </p:nvPr>
        </p:nvSpPr>
        <p:spPr>
          <a:xfrm>
            <a:off x="2323322" y="503853"/>
            <a:ext cx="7961472" cy="1507067"/>
          </a:xfrm>
        </p:spPr>
        <p:txBody>
          <a:bodyPr>
            <a:noAutofit/>
          </a:bodyPr>
          <a:lstStyle/>
          <a:p>
            <a:pPr algn="ctr"/>
            <a:r>
              <a:rPr lang="en-CA" sz="3200" dirty="0"/>
              <a:t>Surface weather changes associated with cold fronts</a:t>
            </a:r>
            <a:r>
              <a:rPr lang="en-CA" sz="4000" dirty="0"/>
              <a:t/>
            </a:r>
            <a:br>
              <a:rPr lang="en-CA" sz="4000" dirty="0"/>
            </a:br>
            <a:endParaRPr lang="en-CA" sz="4000" dirty="0"/>
          </a:p>
        </p:txBody>
      </p:sp>
      <p:sp>
        <p:nvSpPr>
          <p:cNvPr id="3" name="Content Placeholder 2">
            <a:extLst>
              <a:ext uri="{FF2B5EF4-FFF2-40B4-BE49-F238E27FC236}">
                <a16:creationId xmlns="" xmlns:a16="http://schemas.microsoft.com/office/drawing/2014/main" id="{76FBED17-0B55-48F0-98E5-180D4DFB3BF0}"/>
              </a:ext>
            </a:extLst>
          </p:cNvPr>
          <p:cNvSpPr>
            <a:spLocks noGrp="1"/>
          </p:cNvSpPr>
          <p:nvPr>
            <p:ph sz="quarter" idx="13"/>
          </p:nvPr>
        </p:nvSpPr>
        <p:spPr>
          <a:xfrm>
            <a:off x="531218" y="2080840"/>
            <a:ext cx="10363826" cy="3424107"/>
          </a:xfrm>
        </p:spPr>
        <p:txBody>
          <a:bodyPr/>
          <a:lstStyle/>
          <a:p>
            <a:r>
              <a:rPr lang="en-CA" sz="1600" b="1" dirty="0">
                <a:solidFill>
                  <a:schemeClr val="bg1"/>
                </a:solidFill>
              </a:rPr>
              <a:t>Surface wind- </a:t>
            </a:r>
            <a:r>
              <a:rPr lang="en-CA" sz="1600" dirty="0">
                <a:solidFill>
                  <a:schemeClr val="bg1"/>
                </a:solidFill>
              </a:rPr>
              <a:t>changes direction when a cold front passes a station. </a:t>
            </a:r>
          </a:p>
          <a:p>
            <a:r>
              <a:rPr lang="en-CA" sz="1600" b="1" dirty="0">
                <a:solidFill>
                  <a:schemeClr val="bg1"/>
                </a:solidFill>
              </a:rPr>
              <a:t>Temperature-</a:t>
            </a:r>
            <a:r>
              <a:rPr lang="en-CA" sz="1600" dirty="0">
                <a:solidFill>
                  <a:schemeClr val="bg1"/>
                </a:solidFill>
              </a:rPr>
              <a:t> arrival of cold air will generally result in a decrease in temperature. This decrease may be sudden and may be of considerable magnitude. </a:t>
            </a:r>
          </a:p>
          <a:p>
            <a:r>
              <a:rPr lang="en-CA" sz="1600" dirty="0">
                <a:solidFill>
                  <a:schemeClr val="bg1"/>
                </a:solidFill>
              </a:rPr>
              <a:t>The front is really a zone, often of considerable width, that the air immediately behind the front will have been warmed in lower levels as a result of its passage over a warmer surface. It may be many hours after the frontal passage before the temperature has dropped to the true value for the cold air mass.</a:t>
            </a:r>
          </a:p>
          <a:p>
            <a:r>
              <a:rPr lang="en-CA" sz="1600" b="1" dirty="0">
                <a:solidFill>
                  <a:schemeClr val="bg1"/>
                </a:solidFill>
              </a:rPr>
              <a:t>Moisture content- </a:t>
            </a:r>
            <a:r>
              <a:rPr lang="en-CA" sz="1600" dirty="0">
                <a:solidFill>
                  <a:schemeClr val="bg1"/>
                </a:solidFill>
              </a:rPr>
              <a:t>the onset of cold air generally results in a drop in the dew point temperature. This is particularly noticeable if the cold air mass is the dry continental arctic. </a:t>
            </a:r>
          </a:p>
        </p:txBody>
      </p:sp>
    </p:spTree>
    <p:extLst>
      <p:ext uri="{BB962C8B-B14F-4D97-AF65-F5344CB8AC3E}">
        <p14:creationId xmlns:p14="http://schemas.microsoft.com/office/powerpoint/2010/main" val="27347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F047EC-50F6-48C4-9492-C64D129B2923}"/>
              </a:ext>
            </a:extLst>
          </p:cNvPr>
          <p:cNvSpPr>
            <a:spLocks noGrp="1"/>
          </p:cNvSpPr>
          <p:nvPr>
            <p:ph type="title"/>
          </p:nvPr>
        </p:nvSpPr>
        <p:spPr>
          <a:xfrm rot="20832417">
            <a:off x="614954" y="3785433"/>
            <a:ext cx="13041119" cy="1507067"/>
          </a:xfrm>
        </p:spPr>
        <p:txBody>
          <a:bodyPr>
            <a:normAutofit/>
          </a:bodyPr>
          <a:lstStyle/>
          <a:p>
            <a:r>
              <a:rPr lang="en-CA" sz="2800" dirty="0"/>
              <a:t>Surface weather changes associated with cold fronts</a:t>
            </a:r>
          </a:p>
        </p:txBody>
      </p:sp>
      <p:sp>
        <p:nvSpPr>
          <p:cNvPr id="3" name="Content Placeholder 2">
            <a:extLst>
              <a:ext uri="{FF2B5EF4-FFF2-40B4-BE49-F238E27FC236}">
                <a16:creationId xmlns="" xmlns:a16="http://schemas.microsoft.com/office/drawing/2014/main" id="{7DE7C068-DE64-4C97-8F9F-F18937A0D236}"/>
              </a:ext>
            </a:extLst>
          </p:cNvPr>
          <p:cNvSpPr>
            <a:spLocks noGrp="1"/>
          </p:cNvSpPr>
          <p:nvPr>
            <p:ph sz="quarter" idx="13"/>
          </p:nvPr>
        </p:nvSpPr>
        <p:spPr>
          <a:xfrm rot="20763626">
            <a:off x="479518" y="1273350"/>
            <a:ext cx="10363826" cy="3424107"/>
          </a:xfrm>
        </p:spPr>
        <p:txBody>
          <a:bodyPr/>
          <a:lstStyle/>
          <a:p>
            <a:pPr lvl="0">
              <a:buClr>
                <a:prstClr val="white"/>
              </a:buClr>
            </a:pPr>
            <a:r>
              <a:rPr lang="en-CA" sz="1600" b="1" dirty="0">
                <a:solidFill>
                  <a:prstClr val="black"/>
                </a:solidFill>
              </a:rPr>
              <a:t>Cloud &amp; precipitation- </a:t>
            </a:r>
            <a:r>
              <a:rPr lang="en-CA" sz="1600" dirty="0">
                <a:solidFill>
                  <a:prstClr val="black"/>
                </a:solidFill>
              </a:rPr>
              <a:t>cloud development at the cold front will depend upon the nature of the warm air mass and the exact nature &amp; speed of the advancing cold air wedge. </a:t>
            </a:r>
          </a:p>
          <a:p>
            <a:pPr lvl="0">
              <a:buClr>
                <a:prstClr val="white"/>
              </a:buClr>
            </a:pPr>
            <a:r>
              <a:rPr lang="en-CA" sz="1600" dirty="0">
                <a:solidFill>
                  <a:prstClr val="black"/>
                </a:solidFill>
              </a:rPr>
              <a:t>If warm air is moist &amp; unstable, heap clouds &amp; showery precipitation are to be expected. Should a warm air mass be stable &amp; moist, layer clouds form &amp; precipitation will be either intermittent or continuous, unless the frontal surface is steep &amp; the cold air is advancing rapidly.</a:t>
            </a:r>
          </a:p>
          <a:p>
            <a:pPr lvl="0">
              <a:buClr>
                <a:prstClr val="white"/>
              </a:buClr>
            </a:pPr>
            <a:r>
              <a:rPr lang="en-CA" sz="1600" dirty="0">
                <a:solidFill>
                  <a:prstClr val="black"/>
                </a:solidFill>
              </a:rPr>
              <a:t>Under these conditions, the warm air may be lifted so vigorously that heap clouds form regardless of the fact that the air is stable.</a:t>
            </a:r>
          </a:p>
          <a:p>
            <a:pPr lvl="0">
              <a:buClr>
                <a:prstClr val="white"/>
              </a:buClr>
            </a:pPr>
            <a:r>
              <a:rPr lang="en-CA" sz="1600" dirty="0">
                <a:solidFill>
                  <a:prstClr val="black"/>
                </a:solidFill>
              </a:rPr>
              <a:t>If the warm air is dry, very little cloud will form unless the air is lifted to a great height. </a:t>
            </a:r>
          </a:p>
          <a:p>
            <a:pPr lvl="0">
              <a:buClr>
                <a:prstClr val="white"/>
              </a:buClr>
            </a:pPr>
            <a:r>
              <a:rPr lang="en-CA" sz="1600" dirty="0">
                <a:solidFill>
                  <a:prstClr val="black"/>
                </a:solidFill>
              </a:rPr>
              <a:t>A slowly moving front is generally flatter and has a much wider area of cloud &amp; precipitation than a rapidly moving front. </a:t>
            </a:r>
          </a:p>
          <a:p>
            <a:endParaRPr lang="en-CA" dirty="0"/>
          </a:p>
        </p:txBody>
      </p:sp>
    </p:spTree>
    <p:extLst>
      <p:ext uri="{BB962C8B-B14F-4D97-AF65-F5344CB8AC3E}">
        <p14:creationId xmlns:p14="http://schemas.microsoft.com/office/powerpoint/2010/main" val="160311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C3DA83-88E4-4FE8-83CB-998A08F680A1}"/>
              </a:ext>
            </a:extLst>
          </p:cNvPr>
          <p:cNvSpPr>
            <a:spLocks noGrp="1"/>
          </p:cNvSpPr>
          <p:nvPr>
            <p:ph type="title"/>
          </p:nvPr>
        </p:nvSpPr>
        <p:spPr>
          <a:xfrm>
            <a:off x="6295868" y="5042767"/>
            <a:ext cx="5541509" cy="611584"/>
          </a:xfrm>
        </p:spPr>
        <p:txBody>
          <a:bodyPr>
            <a:noAutofit/>
          </a:bodyPr>
          <a:lstStyle/>
          <a:p>
            <a:r>
              <a:rPr lang="en-US" sz="4800" dirty="0"/>
              <a:t> </a:t>
            </a:r>
            <a:r>
              <a:rPr lang="en-US" sz="5400" dirty="0"/>
              <a:t>the atmosphere</a:t>
            </a:r>
            <a:endParaRPr lang="en-CA" sz="4800" dirty="0"/>
          </a:p>
        </p:txBody>
      </p:sp>
      <p:sp>
        <p:nvSpPr>
          <p:cNvPr id="3" name="Content Placeholder 2">
            <a:extLst>
              <a:ext uri="{FF2B5EF4-FFF2-40B4-BE49-F238E27FC236}">
                <a16:creationId xmlns="" xmlns:a16="http://schemas.microsoft.com/office/drawing/2014/main" id="{56BC0DD1-5778-4233-86E5-83144BFD8764}"/>
              </a:ext>
            </a:extLst>
          </p:cNvPr>
          <p:cNvSpPr>
            <a:spLocks noGrp="1"/>
          </p:cNvSpPr>
          <p:nvPr>
            <p:ph idx="1"/>
          </p:nvPr>
        </p:nvSpPr>
        <p:spPr>
          <a:xfrm>
            <a:off x="584433" y="2438671"/>
            <a:ext cx="4882716" cy="1692091"/>
          </a:xfrm>
        </p:spPr>
        <p:txBody>
          <a:bodyPr>
            <a:normAutofit fontScale="25000" lnSpcReduction="20000"/>
          </a:bodyPr>
          <a:lstStyle/>
          <a:p>
            <a:r>
              <a:rPr lang="en-US" sz="6400" b="1" dirty="0">
                <a:solidFill>
                  <a:schemeClr val="bg1"/>
                </a:solidFill>
              </a:rPr>
              <a:t>The atmosphere is a mixture of invisible gases:</a:t>
            </a:r>
          </a:p>
          <a:p>
            <a:pPr marL="457200" indent="-457200">
              <a:buFont typeface="+mj-lt"/>
              <a:buAutoNum type="arabicPeriod"/>
            </a:pPr>
            <a:r>
              <a:rPr lang="en-US" sz="6400" dirty="0">
                <a:solidFill>
                  <a:schemeClr val="bg1"/>
                </a:solidFill>
              </a:rPr>
              <a:t>Nitrogen</a:t>
            </a:r>
          </a:p>
          <a:p>
            <a:pPr marL="457200" indent="-457200">
              <a:buFont typeface="+mj-lt"/>
              <a:buAutoNum type="arabicPeriod"/>
            </a:pPr>
            <a:r>
              <a:rPr lang="en-US" sz="6400" dirty="0">
                <a:solidFill>
                  <a:schemeClr val="bg1"/>
                </a:solidFill>
              </a:rPr>
              <a:t>Oxygen</a:t>
            </a:r>
          </a:p>
          <a:p>
            <a:pPr marL="457200" indent="-457200">
              <a:buFont typeface="+mj-lt"/>
              <a:buAutoNum type="arabicPeriod"/>
            </a:pPr>
            <a:r>
              <a:rPr lang="en-US" sz="6400" dirty="0">
                <a:solidFill>
                  <a:schemeClr val="bg1"/>
                </a:solidFill>
              </a:rPr>
              <a:t>Carbon dioxide</a:t>
            </a:r>
          </a:p>
          <a:p>
            <a:pPr marL="457200" indent="-457200">
              <a:buFont typeface="+mj-lt"/>
              <a:buAutoNum type="arabicPeriod"/>
            </a:pPr>
            <a:r>
              <a:rPr lang="en-US" sz="6400" dirty="0">
                <a:solidFill>
                  <a:schemeClr val="bg1"/>
                </a:solidFill>
              </a:rPr>
              <a:t>&amp; water vapor </a:t>
            </a:r>
          </a:p>
          <a:p>
            <a:pPr>
              <a:buFont typeface="Wingdings" panose="05000000000000000000" pitchFamily="2" charset="2"/>
              <a:buChar char="q"/>
            </a:pPr>
            <a:endParaRPr lang="en-US" sz="6400" dirty="0">
              <a:solidFill>
                <a:schemeClr val="bg1"/>
              </a:solidFill>
            </a:endParaRPr>
          </a:p>
          <a:p>
            <a:pPr>
              <a:buFont typeface="Wingdings" panose="05000000000000000000" pitchFamily="2" charset="2"/>
              <a:buChar char="q"/>
            </a:pPr>
            <a:r>
              <a:rPr lang="en-US" sz="6400" dirty="0">
                <a:solidFill>
                  <a:schemeClr val="bg1"/>
                </a:solidFill>
              </a:rPr>
              <a:t>When there is no water vapor mixed with the other gases, we say that the air is dry, when water vapor is present, we say that the air is moist.</a:t>
            </a:r>
          </a:p>
          <a:p>
            <a:pPr>
              <a:buFont typeface="Wingdings" panose="05000000000000000000" pitchFamily="2" charset="2"/>
              <a:buChar char="q"/>
            </a:pPr>
            <a:r>
              <a:rPr lang="en-US" sz="6400" dirty="0">
                <a:solidFill>
                  <a:schemeClr val="bg1"/>
                </a:solidFill>
              </a:rPr>
              <a:t>Considering dry air , a sample of lower levels is found to consist of 78% nitrogen &amp; 21% oxygen by volume. The remainder consists of carbon dioxide and the rare gases. </a:t>
            </a:r>
          </a:p>
          <a:p>
            <a:pPr>
              <a:buFont typeface="Wingdings" panose="05000000000000000000" pitchFamily="2" charset="2"/>
              <a:buChar char="q"/>
            </a:pPr>
            <a:r>
              <a:rPr lang="en-US" sz="6400" dirty="0">
                <a:solidFill>
                  <a:schemeClr val="bg1"/>
                </a:solidFill>
              </a:rPr>
              <a:t>In addition to these gases, lower levels may contain quantities of solid particles. </a:t>
            </a:r>
          </a:p>
          <a:p>
            <a:pPr marL="0" indent="0">
              <a:buNone/>
            </a:pPr>
            <a:endParaRPr lang="en-CA" sz="1600" dirty="0">
              <a:solidFill>
                <a:schemeClr val="bg1"/>
              </a:solidFill>
            </a:endParaRPr>
          </a:p>
        </p:txBody>
      </p:sp>
      <p:sp>
        <p:nvSpPr>
          <p:cNvPr id="4" name="TextBox 3">
            <a:extLst>
              <a:ext uri="{FF2B5EF4-FFF2-40B4-BE49-F238E27FC236}">
                <a16:creationId xmlns="" xmlns:a16="http://schemas.microsoft.com/office/drawing/2014/main" id="{4092DB64-3065-43BB-BD37-BAD2F867BF50}"/>
              </a:ext>
            </a:extLst>
          </p:cNvPr>
          <p:cNvSpPr txBox="1"/>
          <p:nvPr/>
        </p:nvSpPr>
        <p:spPr>
          <a:xfrm>
            <a:off x="6650491" y="1883993"/>
            <a:ext cx="4026061" cy="1815882"/>
          </a:xfrm>
          <a:prstGeom prst="rect">
            <a:avLst/>
          </a:prstGeom>
          <a:noFill/>
        </p:spPr>
        <p:txBody>
          <a:bodyPr wrap="square" rtlCol="0">
            <a:spAutoFit/>
          </a:bodyPr>
          <a:lstStyle/>
          <a:p>
            <a:r>
              <a:rPr lang="en-US" sz="1600" b="1" dirty="0">
                <a:solidFill>
                  <a:schemeClr val="bg1"/>
                </a:solidFill>
              </a:rPr>
              <a:t>Properties of the atmosphere:</a:t>
            </a:r>
          </a:p>
          <a:p>
            <a:pPr marL="342900" indent="-342900">
              <a:buFont typeface="+mj-lt"/>
              <a:buAutoNum type="arabicPeriod"/>
            </a:pPr>
            <a:r>
              <a:rPr lang="en-US" sz="1600" dirty="0">
                <a:solidFill>
                  <a:schemeClr val="bg1"/>
                </a:solidFill>
              </a:rPr>
              <a:t>Mobility</a:t>
            </a:r>
          </a:p>
          <a:p>
            <a:pPr marL="342900" indent="-342900">
              <a:buFont typeface="+mj-lt"/>
              <a:buAutoNum type="arabicPeriod"/>
            </a:pPr>
            <a:r>
              <a:rPr lang="en-US" sz="1600" dirty="0">
                <a:solidFill>
                  <a:schemeClr val="bg1"/>
                </a:solidFill>
              </a:rPr>
              <a:t>Capacity for expansion</a:t>
            </a:r>
          </a:p>
          <a:p>
            <a:pPr marL="342900" indent="-342900">
              <a:buFont typeface="+mj-lt"/>
              <a:buAutoNum type="arabicPeriod"/>
            </a:pPr>
            <a:r>
              <a:rPr lang="en-US" sz="1600" dirty="0">
                <a:solidFill>
                  <a:schemeClr val="bg1"/>
                </a:solidFill>
              </a:rPr>
              <a:t>Capacity for compression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Rising air is cooled by expansion</a:t>
            </a:r>
          </a:p>
          <a:p>
            <a:pPr marL="285750" indent="-285750">
              <a:buFont typeface="Arial" panose="020B0604020202020204" pitchFamily="34" charset="0"/>
              <a:buChar char="•"/>
            </a:pPr>
            <a:r>
              <a:rPr lang="en-US" sz="1600" dirty="0">
                <a:solidFill>
                  <a:schemeClr val="bg1"/>
                </a:solidFill>
              </a:rPr>
              <a:t>Sinking air is heated by compression</a:t>
            </a:r>
            <a:endParaRPr lang="en-CA" sz="1600" dirty="0">
              <a:solidFill>
                <a:schemeClr val="bg1"/>
              </a:solidFill>
            </a:endParaRPr>
          </a:p>
        </p:txBody>
      </p:sp>
      <p:sp>
        <p:nvSpPr>
          <p:cNvPr id="5" name="TextBox 4">
            <a:extLst>
              <a:ext uri="{FF2B5EF4-FFF2-40B4-BE49-F238E27FC236}">
                <a16:creationId xmlns="" xmlns:a16="http://schemas.microsoft.com/office/drawing/2014/main" id="{A8CDDCFC-3C79-47D7-B81D-CFD5768227C5}"/>
              </a:ext>
            </a:extLst>
          </p:cNvPr>
          <p:cNvSpPr txBox="1"/>
          <p:nvPr/>
        </p:nvSpPr>
        <p:spPr>
          <a:xfrm>
            <a:off x="-233600" y="2791934"/>
            <a:ext cx="5700749" cy="861774"/>
          </a:xfrm>
          <a:prstGeom prst="rect">
            <a:avLst/>
          </a:prstGeom>
          <a:noFill/>
        </p:spPr>
        <p:txBody>
          <a:bodyPr wrap="square" rtlCol="0">
            <a:spAutoFit/>
          </a:bodyPr>
          <a:lstStyle/>
          <a:p>
            <a:pPr marL="342900" indent="-342900">
              <a:buFont typeface="+mj-lt"/>
              <a:buAutoNum type="arabicPeriod"/>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endParaRPr lang="en-CA" dirty="0"/>
          </a:p>
        </p:txBody>
      </p:sp>
    </p:spTree>
    <p:extLst>
      <p:ext uri="{BB962C8B-B14F-4D97-AF65-F5344CB8AC3E}">
        <p14:creationId xmlns:p14="http://schemas.microsoft.com/office/powerpoint/2010/main" val="2615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500"/>
                                        <p:tgtEl>
                                          <p:spTgt spid="4">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fade">
                                      <p:cBhvr>
                                        <p:cTn id="71" dur="5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6" end="6"/>
                                            </p:txEl>
                                          </p:spTgt>
                                        </p:tgtEl>
                                        <p:attrNameLst>
                                          <p:attrName>style.visibility</p:attrName>
                                        </p:attrNameLst>
                                      </p:cBhvr>
                                      <p:to>
                                        <p:strVal val="visible"/>
                                      </p:to>
                                    </p:set>
                                    <p:animEffect transition="in" filter="fade">
                                      <p:cBhvr>
                                        <p:cTn id="7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164406-AFAB-4F21-9EA8-71BCBDE281BB}"/>
              </a:ext>
            </a:extLst>
          </p:cNvPr>
          <p:cNvSpPr>
            <a:spLocks noGrp="1"/>
          </p:cNvSpPr>
          <p:nvPr>
            <p:ph type="title"/>
          </p:nvPr>
        </p:nvSpPr>
        <p:spPr>
          <a:xfrm>
            <a:off x="5310039" y="5429423"/>
            <a:ext cx="5147403" cy="1507067"/>
          </a:xfrm>
        </p:spPr>
        <p:txBody>
          <a:bodyPr>
            <a:normAutofit/>
          </a:bodyPr>
          <a:lstStyle/>
          <a:p>
            <a:r>
              <a:rPr lang="en-CA" sz="4400" dirty="0"/>
              <a:t>Cold fronts</a:t>
            </a:r>
          </a:p>
        </p:txBody>
      </p:sp>
      <p:sp>
        <p:nvSpPr>
          <p:cNvPr id="3" name="Content Placeholder 2">
            <a:extLst>
              <a:ext uri="{FF2B5EF4-FFF2-40B4-BE49-F238E27FC236}">
                <a16:creationId xmlns="" xmlns:a16="http://schemas.microsoft.com/office/drawing/2014/main" id="{6A554B89-29FD-40E1-B0E9-EBA51C690E74}"/>
              </a:ext>
            </a:extLst>
          </p:cNvPr>
          <p:cNvSpPr>
            <a:spLocks noGrp="1"/>
          </p:cNvSpPr>
          <p:nvPr>
            <p:ph sz="quarter" idx="13"/>
          </p:nvPr>
        </p:nvSpPr>
        <p:spPr>
          <a:xfrm>
            <a:off x="462480" y="874246"/>
            <a:ext cx="10363826" cy="954606"/>
          </a:xfrm>
        </p:spPr>
        <p:txBody>
          <a:bodyPr>
            <a:noAutofit/>
          </a:bodyPr>
          <a:lstStyle/>
          <a:p>
            <a:r>
              <a:rPr lang="en-CA" sz="1600" b="1" dirty="0">
                <a:solidFill>
                  <a:schemeClr val="bg1"/>
                </a:solidFill>
              </a:rPr>
              <a:t>Visibility usually improves after cold frontal passage, two main reasons why:</a:t>
            </a:r>
          </a:p>
          <a:p>
            <a:pPr marL="457200" indent="-457200">
              <a:buFont typeface="+mj-lt"/>
              <a:buAutoNum type="arabicPeriod"/>
            </a:pPr>
            <a:r>
              <a:rPr lang="en-CA" sz="1600" dirty="0">
                <a:solidFill>
                  <a:schemeClr val="bg1"/>
                </a:solidFill>
              </a:rPr>
              <a:t>The air behind the cold front will be unstable as a result of passing over a warm surface. Therefore there will be a vertical motion to carry pollution aloft. </a:t>
            </a:r>
          </a:p>
          <a:p>
            <a:pPr marL="457200" indent="-457200">
              <a:buFont typeface="+mj-lt"/>
              <a:buAutoNum type="arabicPeriod"/>
            </a:pPr>
            <a:r>
              <a:rPr lang="en-CA" sz="1600" dirty="0">
                <a:solidFill>
                  <a:schemeClr val="bg1"/>
                </a:solidFill>
              </a:rPr>
              <a:t>Because the front lies in a trough, the approach of the system will be accompanied by a decrease in pressure. A marked rise will be noticed when the trough has passed. </a:t>
            </a:r>
          </a:p>
        </p:txBody>
      </p:sp>
      <p:sp>
        <p:nvSpPr>
          <p:cNvPr id="4" name="TextBox 3">
            <a:extLst>
              <a:ext uri="{FF2B5EF4-FFF2-40B4-BE49-F238E27FC236}">
                <a16:creationId xmlns="" xmlns:a16="http://schemas.microsoft.com/office/drawing/2014/main" id="{66F7B343-720F-4BB9-B6E3-57F1D7B6380F}"/>
              </a:ext>
            </a:extLst>
          </p:cNvPr>
          <p:cNvSpPr txBox="1"/>
          <p:nvPr/>
        </p:nvSpPr>
        <p:spPr>
          <a:xfrm>
            <a:off x="882102" y="2633929"/>
            <a:ext cx="7259216" cy="369332"/>
          </a:xfrm>
          <a:prstGeom prst="rect">
            <a:avLst/>
          </a:prstGeom>
          <a:noFill/>
        </p:spPr>
        <p:txBody>
          <a:bodyPr wrap="square" rtlCol="0">
            <a:spAutoFit/>
          </a:bodyPr>
          <a:lstStyle/>
          <a:p>
            <a:r>
              <a:rPr lang="en-CA" b="1" dirty="0"/>
              <a:t>How to Recognize Cold Fronts During Flight </a:t>
            </a:r>
          </a:p>
        </p:txBody>
      </p:sp>
      <p:sp>
        <p:nvSpPr>
          <p:cNvPr id="5" name="TextBox 4">
            <a:extLst>
              <a:ext uri="{FF2B5EF4-FFF2-40B4-BE49-F238E27FC236}">
                <a16:creationId xmlns="" xmlns:a16="http://schemas.microsoft.com/office/drawing/2014/main" id="{61451EBE-3F8B-46F6-87BB-45DF961B039D}"/>
              </a:ext>
            </a:extLst>
          </p:cNvPr>
          <p:cNvSpPr txBox="1"/>
          <p:nvPr/>
        </p:nvSpPr>
        <p:spPr>
          <a:xfrm>
            <a:off x="462480" y="3308401"/>
            <a:ext cx="11084767" cy="1815882"/>
          </a:xfrm>
          <a:prstGeom prst="rect">
            <a:avLst/>
          </a:prstGeom>
          <a:noFill/>
        </p:spPr>
        <p:txBody>
          <a:bodyPr wrap="square" rtlCol="0">
            <a:spAutoFit/>
          </a:bodyPr>
          <a:lstStyle/>
          <a:p>
            <a:pPr marL="285750" indent="-285750">
              <a:buFont typeface="Arial" panose="020B0604020202020204" pitchFamily="34" charset="0"/>
              <a:buChar char="•"/>
            </a:pPr>
            <a:r>
              <a:rPr lang="en-CA" sz="1600" dirty="0">
                <a:solidFill>
                  <a:schemeClr val="bg1"/>
                </a:solidFill>
              </a:rPr>
              <a:t>During a westbound flight over flat terrain, you see a long line of heap clouds on the northwest or west horizon, it is an indication that you are flying toward an approaching active cold front.</a:t>
            </a:r>
          </a:p>
          <a:p>
            <a:pPr marL="285750" indent="-285750">
              <a:buFont typeface="Arial" panose="020B0604020202020204" pitchFamily="34" charset="0"/>
              <a:buChar char="•"/>
            </a:pPr>
            <a:r>
              <a:rPr lang="en-CA" sz="1600" dirty="0">
                <a:solidFill>
                  <a:schemeClr val="bg1"/>
                </a:solidFill>
              </a:rPr>
              <a:t>If the main line of cloud has cirrus and towering cumulonimbus clouds, it is an indication that thunderstorms are associated with the front, flight through the front will require carful planning.</a:t>
            </a:r>
          </a:p>
          <a:p>
            <a:pPr marL="285750" indent="-285750">
              <a:buFont typeface="Arial" panose="020B0604020202020204" pitchFamily="34" charset="0"/>
              <a:buChar char="•"/>
            </a:pPr>
            <a:r>
              <a:rPr lang="en-CA" sz="1600" dirty="0">
                <a:solidFill>
                  <a:schemeClr val="bg1"/>
                </a:solidFill>
              </a:rPr>
              <a:t>When no cloud is associated with the front, a combination of turbulence, wind shift and temperature change will indicate that you have flown through the frontal surface, although these changes will be mot marked in the lower levels. </a:t>
            </a:r>
          </a:p>
        </p:txBody>
      </p:sp>
    </p:spTree>
    <p:extLst>
      <p:ext uri="{BB962C8B-B14F-4D97-AF65-F5344CB8AC3E}">
        <p14:creationId xmlns:p14="http://schemas.microsoft.com/office/powerpoint/2010/main" val="9603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3D471-5393-4A63-B38D-EC8D890F552A}"/>
              </a:ext>
            </a:extLst>
          </p:cNvPr>
          <p:cNvSpPr>
            <a:spLocks noGrp="1"/>
          </p:cNvSpPr>
          <p:nvPr>
            <p:ph type="title"/>
          </p:nvPr>
        </p:nvSpPr>
        <p:spPr>
          <a:xfrm>
            <a:off x="413624" y="4445864"/>
            <a:ext cx="11893453" cy="1507067"/>
          </a:xfrm>
        </p:spPr>
        <p:txBody>
          <a:bodyPr/>
          <a:lstStyle/>
          <a:p>
            <a:r>
              <a:rPr lang="en-CA" dirty="0"/>
              <a:t>Flight Problems Associated with cold fronts</a:t>
            </a:r>
            <a:br>
              <a:rPr lang="en-CA" dirty="0"/>
            </a:br>
            <a:endParaRPr lang="en-CA" dirty="0"/>
          </a:p>
        </p:txBody>
      </p:sp>
      <p:sp>
        <p:nvSpPr>
          <p:cNvPr id="3" name="Content Placeholder 2">
            <a:extLst>
              <a:ext uri="{FF2B5EF4-FFF2-40B4-BE49-F238E27FC236}">
                <a16:creationId xmlns="" xmlns:a16="http://schemas.microsoft.com/office/drawing/2014/main" id="{70E1FAEE-6F95-4E64-AE2B-D1A55041CCC8}"/>
              </a:ext>
            </a:extLst>
          </p:cNvPr>
          <p:cNvSpPr>
            <a:spLocks noGrp="1"/>
          </p:cNvSpPr>
          <p:nvPr>
            <p:ph sz="quarter" idx="13"/>
          </p:nvPr>
        </p:nvSpPr>
        <p:spPr>
          <a:xfrm>
            <a:off x="298548" y="734235"/>
            <a:ext cx="11893452" cy="3424107"/>
          </a:xfrm>
        </p:spPr>
        <p:txBody>
          <a:bodyPr/>
          <a:lstStyle/>
          <a:p>
            <a:endParaRPr lang="en-CA" sz="1600" b="1" dirty="0">
              <a:solidFill>
                <a:schemeClr val="bg1"/>
              </a:solidFill>
            </a:endParaRPr>
          </a:p>
          <a:p>
            <a:r>
              <a:rPr lang="en-CA" sz="1600" b="1" dirty="0">
                <a:solidFill>
                  <a:schemeClr val="bg1"/>
                </a:solidFill>
              </a:rPr>
              <a:t>Windshifts-</a:t>
            </a:r>
            <a:r>
              <a:rPr lang="en-CA" sz="1600" dirty="0">
                <a:solidFill>
                  <a:schemeClr val="bg1"/>
                </a:solidFill>
              </a:rPr>
              <a:t> occurs at the frontal surface rather than at the front. The windshift encountered in flying through a cold frontal surface may be abrupt. You can tell you have passes through the frontal surface by the temperature change.	</a:t>
            </a:r>
          </a:p>
          <a:p>
            <a:r>
              <a:rPr lang="en-CA" sz="1600" b="1" dirty="0">
                <a:solidFill>
                  <a:schemeClr val="bg1"/>
                </a:solidFill>
              </a:rPr>
              <a:t>Ceiling &amp; Visibility- </a:t>
            </a:r>
            <a:r>
              <a:rPr lang="en-CA" sz="1600" dirty="0">
                <a:solidFill>
                  <a:schemeClr val="bg1"/>
                </a:solidFill>
              </a:rPr>
              <a:t>in the case of active col fronts moving with moderate or rapid speed, the width of the area of frontal weather Is generally less that 50 miles.</a:t>
            </a:r>
          </a:p>
          <a:p>
            <a:r>
              <a:rPr lang="en-CA" sz="1600" dirty="0">
                <a:solidFill>
                  <a:schemeClr val="bg1"/>
                </a:solidFill>
              </a:rPr>
              <a:t> </a:t>
            </a:r>
            <a:r>
              <a:rPr lang="en-CA" sz="1600" b="1" dirty="0">
                <a:solidFill>
                  <a:schemeClr val="bg1"/>
                </a:solidFill>
              </a:rPr>
              <a:t>Turbulence-</a:t>
            </a:r>
            <a:r>
              <a:rPr lang="en-CA" sz="1600" dirty="0">
                <a:solidFill>
                  <a:schemeClr val="bg1"/>
                </a:solidFill>
              </a:rPr>
              <a:t> It is well to remember that as a rule you may expect a rough flight in the vicinity of an active cold front. </a:t>
            </a:r>
          </a:p>
          <a:p>
            <a:r>
              <a:rPr lang="en-CA" sz="1600" b="1" dirty="0">
                <a:solidFill>
                  <a:schemeClr val="bg1"/>
                </a:solidFill>
              </a:rPr>
              <a:t>Precipitation &amp; icing conditions- </a:t>
            </a:r>
            <a:r>
              <a:rPr lang="en-CA" sz="1600" dirty="0">
                <a:solidFill>
                  <a:schemeClr val="bg1"/>
                </a:solidFill>
              </a:rPr>
              <a:t>with active cold fronts, the frontal rain or snow belt is usually relatively narrow. </a:t>
            </a:r>
          </a:p>
          <a:p>
            <a:endParaRPr lang="en-CA" sz="1600" dirty="0">
              <a:solidFill>
                <a:schemeClr val="bg1"/>
              </a:solidFill>
            </a:endParaRPr>
          </a:p>
          <a:p>
            <a:endParaRPr lang="en-CA" dirty="0"/>
          </a:p>
        </p:txBody>
      </p:sp>
    </p:spTree>
    <p:extLst>
      <p:ext uri="{BB962C8B-B14F-4D97-AF65-F5344CB8AC3E}">
        <p14:creationId xmlns:p14="http://schemas.microsoft.com/office/powerpoint/2010/main" val="3095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6CC29-B13B-4992-B25C-213F230E9681}"/>
              </a:ext>
            </a:extLst>
          </p:cNvPr>
          <p:cNvSpPr>
            <a:spLocks noGrp="1"/>
          </p:cNvSpPr>
          <p:nvPr>
            <p:ph type="title"/>
          </p:nvPr>
        </p:nvSpPr>
        <p:spPr>
          <a:xfrm rot="20894113">
            <a:off x="342501" y="698407"/>
            <a:ext cx="3872776" cy="1750233"/>
          </a:xfrm>
        </p:spPr>
        <p:txBody>
          <a:bodyPr>
            <a:noAutofit/>
          </a:bodyPr>
          <a:lstStyle/>
          <a:p>
            <a:pPr algn="ctr"/>
            <a:r>
              <a:rPr lang="en-US" sz="4400" dirty="0"/>
              <a:t>Weather at the warm front </a:t>
            </a:r>
            <a:endParaRPr lang="en-CA" sz="4400" dirty="0"/>
          </a:p>
        </p:txBody>
      </p:sp>
      <p:sp>
        <p:nvSpPr>
          <p:cNvPr id="3" name="Content Placeholder 2">
            <a:extLst>
              <a:ext uri="{FF2B5EF4-FFF2-40B4-BE49-F238E27FC236}">
                <a16:creationId xmlns="" xmlns:a16="http://schemas.microsoft.com/office/drawing/2014/main" id="{2BA6F6C9-7C45-4739-BFF1-EC31943AF2B2}"/>
              </a:ext>
            </a:extLst>
          </p:cNvPr>
          <p:cNvSpPr>
            <a:spLocks noGrp="1"/>
          </p:cNvSpPr>
          <p:nvPr>
            <p:ph sz="quarter" idx="13"/>
          </p:nvPr>
        </p:nvSpPr>
        <p:spPr>
          <a:xfrm>
            <a:off x="2416628" y="3285101"/>
            <a:ext cx="8612156" cy="2139594"/>
          </a:xfrm>
        </p:spPr>
        <p:txBody>
          <a:bodyPr/>
          <a:lstStyle/>
          <a:p>
            <a:r>
              <a:rPr lang="en-CA" sz="1600" dirty="0">
                <a:solidFill>
                  <a:schemeClr val="bg1"/>
                </a:solidFill>
              </a:rPr>
              <a:t>Weather in the temperature zone is extremely variable.</a:t>
            </a:r>
          </a:p>
          <a:p>
            <a:r>
              <a:rPr lang="en-CA" sz="1600" dirty="0">
                <a:solidFill>
                  <a:schemeClr val="bg1"/>
                </a:solidFill>
              </a:rPr>
              <a:t>Warm frontal changes are usually less abrupt than cold frontal changes. </a:t>
            </a:r>
          </a:p>
          <a:p>
            <a:r>
              <a:rPr lang="en-CA" sz="1600" dirty="0">
                <a:solidFill>
                  <a:schemeClr val="bg1"/>
                </a:solidFill>
              </a:rPr>
              <a:t>Weather at the warm front portion of a frontal system is generally extensive that at the cold front portion, in many parts of the continent it may take form of a cloud system &amp; precipitation which cover many thousands of square miles. </a:t>
            </a:r>
          </a:p>
          <a:p>
            <a:r>
              <a:rPr lang="en-CA" sz="1600" dirty="0">
                <a:solidFill>
                  <a:schemeClr val="bg1"/>
                </a:solidFill>
              </a:rPr>
              <a:t>Every temperature rise is not associated with a warm frontal passage</a:t>
            </a:r>
            <a:r>
              <a:rPr lang="en-CA" dirty="0"/>
              <a:t>. </a:t>
            </a:r>
          </a:p>
          <a:p>
            <a:endParaRPr lang="en-CA" dirty="0"/>
          </a:p>
        </p:txBody>
      </p:sp>
    </p:spTree>
    <p:extLst>
      <p:ext uri="{BB962C8B-B14F-4D97-AF65-F5344CB8AC3E}">
        <p14:creationId xmlns:p14="http://schemas.microsoft.com/office/powerpoint/2010/main" val="21191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9E6C2-4717-454A-8478-60C0BEA84903}"/>
              </a:ext>
            </a:extLst>
          </p:cNvPr>
          <p:cNvSpPr>
            <a:spLocks noGrp="1"/>
          </p:cNvSpPr>
          <p:nvPr>
            <p:ph type="title"/>
          </p:nvPr>
        </p:nvSpPr>
        <p:spPr>
          <a:xfrm rot="732610">
            <a:off x="8603795" y="457150"/>
            <a:ext cx="3232672" cy="1507067"/>
          </a:xfrm>
        </p:spPr>
        <p:txBody>
          <a:bodyPr>
            <a:normAutofit fontScale="90000"/>
          </a:bodyPr>
          <a:lstStyle/>
          <a:p>
            <a:pPr algn="ctr"/>
            <a:r>
              <a:rPr lang="en-US" dirty="0"/>
              <a:t>Weather at the warm front </a:t>
            </a:r>
            <a:endParaRPr lang="en-CA" dirty="0"/>
          </a:p>
        </p:txBody>
      </p:sp>
      <p:sp>
        <p:nvSpPr>
          <p:cNvPr id="3" name="Content Placeholder 2">
            <a:extLst>
              <a:ext uri="{FF2B5EF4-FFF2-40B4-BE49-F238E27FC236}">
                <a16:creationId xmlns="" xmlns:a16="http://schemas.microsoft.com/office/drawing/2014/main" id="{5E55EA1B-5F15-4213-92DF-5AC543913939}"/>
              </a:ext>
            </a:extLst>
          </p:cNvPr>
          <p:cNvSpPr>
            <a:spLocks noGrp="1"/>
          </p:cNvSpPr>
          <p:nvPr>
            <p:ph sz="quarter" idx="13"/>
          </p:nvPr>
        </p:nvSpPr>
        <p:spPr>
          <a:xfrm>
            <a:off x="391259" y="2289024"/>
            <a:ext cx="9975051" cy="3424107"/>
          </a:xfrm>
        </p:spPr>
        <p:txBody>
          <a:bodyPr/>
          <a:lstStyle/>
          <a:p>
            <a:r>
              <a:rPr lang="en-CA" sz="1600" b="1" dirty="0">
                <a:solidFill>
                  <a:schemeClr val="bg1"/>
                </a:solidFill>
              </a:rPr>
              <a:t>Windshfit - </a:t>
            </a:r>
            <a:r>
              <a:rPr lang="en-CA" sz="1600" dirty="0">
                <a:solidFill>
                  <a:schemeClr val="bg1"/>
                </a:solidFill>
              </a:rPr>
              <a:t>with the passage of a warm front, the wind direction will change from that of the cold air to that of the warm air. This will always be in the form of a veer, but it is much more gradual than in the case of the cold front. Warm frontal zones are generally much wider that cold frontal zones. </a:t>
            </a:r>
          </a:p>
          <a:p>
            <a:r>
              <a:rPr lang="en-CA" sz="1600" b="1" dirty="0">
                <a:solidFill>
                  <a:schemeClr val="bg1"/>
                </a:solidFill>
              </a:rPr>
              <a:t>Temperature- </a:t>
            </a:r>
            <a:r>
              <a:rPr lang="en-CA" sz="1600" dirty="0">
                <a:solidFill>
                  <a:schemeClr val="bg1"/>
                </a:solidFill>
              </a:rPr>
              <a:t>passage of warm front results in an increase in temperature, although not as rapid. </a:t>
            </a:r>
          </a:p>
          <a:p>
            <a:pPr>
              <a:buFont typeface="Arial" panose="020B0604020202020204" pitchFamily="34" charset="0"/>
              <a:buChar char="•"/>
            </a:pPr>
            <a:r>
              <a:rPr lang="en-CA" sz="1600" dirty="0">
                <a:solidFill>
                  <a:schemeClr val="bg1"/>
                </a:solidFill>
              </a:rPr>
              <a:t>The proximity of the warm air to the surface may result in a slight rise in temperature even before the warm front reaches the station. </a:t>
            </a:r>
          </a:p>
          <a:p>
            <a:r>
              <a:rPr lang="en-CA" sz="1600" b="1" dirty="0">
                <a:solidFill>
                  <a:schemeClr val="bg1"/>
                </a:solidFill>
              </a:rPr>
              <a:t>Moisture content- </a:t>
            </a:r>
            <a:r>
              <a:rPr lang="en-CA" sz="1600" dirty="0">
                <a:solidFill>
                  <a:schemeClr val="bg1"/>
                </a:solidFill>
              </a:rPr>
              <a:t>when the warm air mass is tropical in origin, the passage of the warm front will result in a marked rise in dew point.  </a:t>
            </a:r>
          </a:p>
          <a:p>
            <a:endParaRPr lang="en-CA" dirty="0"/>
          </a:p>
        </p:txBody>
      </p:sp>
    </p:spTree>
    <p:extLst>
      <p:ext uri="{BB962C8B-B14F-4D97-AF65-F5344CB8AC3E}">
        <p14:creationId xmlns:p14="http://schemas.microsoft.com/office/powerpoint/2010/main" val="9180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3059C-6BE1-4BD2-8E72-5B3BB759C9BA}"/>
              </a:ext>
            </a:extLst>
          </p:cNvPr>
          <p:cNvSpPr>
            <a:spLocks noGrp="1"/>
          </p:cNvSpPr>
          <p:nvPr>
            <p:ph type="title"/>
          </p:nvPr>
        </p:nvSpPr>
        <p:spPr>
          <a:xfrm>
            <a:off x="7560873" y="4990324"/>
            <a:ext cx="4093061" cy="1507067"/>
          </a:xfrm>
        </p:spPr>
        <p:txBody>
          <a:bodyPr/>
          <a:lstStyle/>
          <a:p>
            <a:r>
              <a:rPr lang="en-US" dirty="0"/>
              <a:t>Weather at the warm front </a:t>
            </a:r>
            <a:endParaRPr lang="en-CA" dirty="0"/>
          </a:p>
        </p:txBody>
      </p:sp>
      <p:sp>
        <p:nvSpPr>
          <p:cNvPr id="3" name="Content Placeholder 2">
            <a:extLst>
              <a:ext uri="{FF2B5EF4-FFF2-40B4-BE49-F238E27FC236}">
                <a16:creationId xmlns="" xmlns:a16="http://schemas.microsoft.com/office/drawing/2014/main" id="{CA5F7DA2-328A-4016-8470-59F6F39817F4}"/>
              </a:ext>
            </a:extLst>
          </p:cNvPr>
          <p:cNvSpPr>
            <a:spLocks noGrp="1"/>
          </p:cNvSpPr>
          <p:nvPr>
            <p:ph sz="quarter" idx="13"/>
          </p:nvPr>
        </p:nvSpPr>
        <p:spPr>
          <a:xfrm>
            <a:off x="334851" y="1477908"/>
            <a:ext cx="11653934" cy="3215950"/>
          </a:xfrm>
        </p:spPr>
        <p:txBody>
          <a:bodyPr>
            <a:normAutofit fontScale="25000" lnSpcReduction="20000"/>
          </a:bodyPr>
          <a:lstStyle/>
          <a:p>
            <a:r>
              <a:rPr lang="en-CA" sz="6400" b="1" dirty="0">
                <a:solidFill>
                  <a:schemeClr val="bg1"/>
                </a:solidFill>
              </a:rPr>
              <a:t>Cloud &amp; precipitation- </a:t>
            </a:r>
            <a:r>
              <a:rPr lang="en-CA" sz="6400" dirty="0">
                <a:solidFill>
                  <a:schemeClr val="bg1"/>
                </a:solidFill>
              </a:rPr>
              <a:t>as warm air sweeps up the cold wedge, it reaches the regions of lower pressure, expands &amp; cools causing condensation. </a:t>
            </a:r>
          </a:p>
          <a:p>
            <a:pPr>
              <a:buFont typeface="Arial" panose="020B0604020202020204" pitchFamily="34" charset="0"/>
              <a:buChar char="•"/>
            </a:pPr>
            <a:r>
              <a:rPr lang="en-CA" sz="6400" dirty="0">
                <a:solidFill>
                  <a:schemeClr val="bg1"/>
                </a:solidFill>
              </a:rPr>
              <a:t>A moist stable overrunning warm air mass will produce an extensive area of layer clouds from which light to moderate continuous precipitation will fall for a considerable distance ahead of the surface front.  </a:t>
            </a:r>
          </a:p>
          <a:p>
            <a:pPr>
              <a:buFont typeface="Arial" panose="020B0604020202020204" pitchFamily="34" charset="0"/>
              <a:buChar char="•"/>
            </a:pPr>
            <a:r>
              <a:rPr lang="en-CA" sz="6400" dirty="0">
                <a:solidFill>
                  <a:schemeClr val="bg1"/>
                </a:solidFill>
              </a:rPr>
              <a:t>These clouds ahead of the surface front, may be, cirrus, cirrostratus, altostratus &amp; nimbostratus. </a:t>
            </a:r>
          </a:p>
          <a:p>
            <a:pPr>
              <a:buFont typeface="Arial" panose="020B0604020202020204" pitchFamily="34" charset="0"/>
              <a:buChar char="•"/>
            </a:pPr>
            <a:r>
              <a:rPr lang="en-CA" sz="6400" dirty="0">
                <a:solidFill>
                  <a:schemeClr val="bg1"/>
                </a:solidFill>
              </a:rPr>
              <a:t>If overrunning warm air is unstable, cumulonimbus clouds will be found embedded in the main cloud deck. In this case precipitation will become heavy beneath the cumulonimbus clouds.  </a:t>
            </a:r>
          </a:p>
          <a:p>
            <a:pPr>
              <a:buFont typeface="Arial" panose="020B0604020202020204" pitchFamily="34" charset="0"/>
              <a:buChar char="•"/>
            </a:pPr>
            <a:r>
              <a:rPr lang="en-CA" sz="6400" b="1" dirty="0">
                <a:solidFill>
                  <a:schemeClr val="bg1"/>
                </a:solidFill>
              </a:rPr>
              <a:t>Visibility- </a:t>
            </a:r>
            <a:r>
              <a:rPr lang="en-CA" sz="6400" dirty="0">
                <a:solidFill>
                  <a:schemeClr val="bg1"/>
                </a:solidFill>
              </a:rPr>
              <a:t>Improvement in visibility when a warm front passes a station is not very marked if the front lies between Maritime Polar &amp; Tropical air.</a:t>
            </a:r>
          </a:p>
          <a:p>
            <a:pPr>
              <a:buFont typeface="Arial" panose="020B0604020202020204" pitchFamily="34" charset="0"/>
              <a:buChar char="•"/>
            </a:pPr>
            <a:r>
              <a:rPr lang="en-CA" sz="6400" dirty="0">
                <a:solidFill>
                  <a:schemeClr val="bg1"/>
                </a:solidFill>
              </a:rPr>
              <a:t>Poor visibility can usually be expected in both air masses, although the visibility is usually worse in the cold air just ahead of the front owing to fog &amp; precipitation.</a:t>
            </a:r>
          </a:p>
          <a:p>
            <a:pPr>
              <a:buFont typeface="Arial" panose="020B0604020202020204" pitchFamily="34" charset="0"/>
              <a:buChar char="•"/>
            </a:pPr>
            <a:r>
              <a:rPr lang="en-CA" sz="6400" dirty="0">
                <a:solidFill>
                  <a:schemeClr val="bg1"/>
                </a:solidFill>
              </a:rPr>
              <a:t>Visibility in the frontal zone may occasionally be zero. </a:t>
            </a:r>
          </a:p>
          <a:p>
            <a:endParaRPr lang="en-CA" dirty="0"/>
          </a:p>
        </p:txBody>
      </p:sp>
    </p:spTree>
    <p:extLst>
      <p:ext uri="{BB962C8B-B14F-4D97-AF65-F5344CB8AC3E}">
        <p14:creationId xmlns:p14="http://schemas.microsoft.com/office/powerpoint/2010/main" val="13885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26C890-4135-40CE-A82D-329F8424AB1C}"/>
              </a:ext>
            </a:extLst>
          </p:cNvPr>
          <p:cNvSpPr>
            <a:spLocks noGrp="1"/>
          </p:cNvSpPr>
          <p:nvPr>
            <p:ph type="title"/>
          </p:nvPr>
        </p:nvSpPr>
        <p:spPr>
          <a:xfrm>
            <a:off x="566571" y="490944"/>
            <a:ext cx="12568960" cy="753534"/>
          </a:xfrm>
        </p:spPr>
        <p:txBody>
          <a:bodyPr>
            <a:normAutofit/>
          </a:bodyPr>
          <a:lstStyle/>
          <a:p>
            <a:r>
              <a:rPr lang="en-CA" sz="2800" dirty="0"/>
              <a:t>How to recognize active warm fronts during flight </a:t>
            </a:r>
          </a:p>
        </p:txBody>
      </p:sp>
      <p:sp>
        <p:nvSpPr>
          <p:cNvPr id="3" name="Content Placeholder 2">
            <a:extLst>
              <a:ext uri="{FF2B5EF4-FFF2-40B4-BE49-F238E27FC236}">
                <a16:creationId xmlns="" xmlns:a16="http://schemas.microsoft.com/office/drawing/2014/main" id="{22D93E67-200E-4734-942D-DC649310992D}"/>
              </a:ext>
            </a:extLst>
          </p:cNvPr>
          <p:cNvSpPr>
            <a:spLocks noGrp="1"/>
          </p:cNvSpPr>
          <p:nvPr>
            <p:ph sz="quarter" idx="13"/>
          </p:nvPr>
        </p:nvSpPr>
        <p:spPr>
          <a:xfrm>
            <a:off x="344608" y="1993642"/>
            <a:ext cx="10363826" cy="2870715"/>
          </a:xfrm>
        </p:spPr>
        <p:txBody>
          <a:bodyPr>
            <a:noAutofit/>
          </a:bodyPr>
          <a:lstStyle/>
          <a:p>
            <a:r>
              <a:rPr lang="en-CA" sz="1600" dirty="0">
                <a:solidFill>
                  <a:schemeClr val="bg1"/>
                </a:solidFill>
              </a:rPr>
              <a:t>In approaching an active warm front from a cold air side, the first sign of the front is cirrus cloud. Next a layer of cirrostratus is encountered. This cloud does not obscure the moon, stars or sun, but often causes a halo about the sun or moon. </a:t>
            </a:r>
          </a:p>
          <a:p>
            <a:r>
              <a:rPr lang="en-CA" sz="1600" dirty="0">
                <a:solidFill>
                  <a:schemeClr val="bg1"/>
                </a:solidFill>
              </a:rPr>
              <a:t>The cloud may merge with altostratus &amp; altocumulus which will gradually lower from near 20,000 feet to 6,500 feet. </a:t>
            </a:r>
          </a:p>
          <a:p>
            <a:r>
              <a:rPr lang="en-CA" sz="1600" dirty="0">
                <a:solidFill>
                  <a:schemeClr val="bg1"/>
                </a:solidFill>
              </a:rPr>
              <a:t>From the thick altostratus, intermittent light precipitation may be encountered. If the altostratus deck is still quite high, this precipitation may not be reaching the ground. As flight is continued, the altostratus-altocumulus deck will lower and the precipitation will increase with intensity. </a:t>
            </a:r>
          </a:p>
          <a:p>
            <a:r>
              <a:rPr lang="en-CA" sz="1600" dirty="0">
                <a:solidFill>
                  <a:schemeClr val="bg1"/>
                </a:solidFill>
              </a:rPr>
              <a:t>The upper deck will lower to nimbostratus &amp; merge with the lower deck to form a solid deck of cloud near the surface to 25,000 feet or more.</a:t>
            </a:r>
          </a:p>
          <a:p>
            <a:pPr marL="0" indent="0">
              <a:buNone/>
            </a:pPr>
            <a:r>
              <a:rPr lang="en-CA" dirty="0"/>
              <a:t> </a:t>
            </a:r>
          </a:p>
        </p:txBody>
      </p:sp>
    </p:spTree>
    <p:extLst>
      <p:ext uri="{BB962C8B-B14F-4D97-AF65-F5344CB8AC3E}">
        <p14:creationId xmlns:p14="http://schemas.microsoft.com/office/powerpoint/2010/main" val="38125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244694-8DA9-420C-96B7-CC38470A4E96}"/>
              </a:ext>
            </a:extLst>
          </p:cNvPr>
          <p:cNvSpPr>
            <a:spLocks noGrp="1"/>
          </p:cNvSpPr>
          <p:nvPr>
            <p:ph type="title"/>
          </p:nvPr>
        </p:nvSpPr>
        <p:spPr>
          <a:xfrm>
            <a:off x="450760" y="736025"/>
            <a:ext cx="2677886" cy="4786777"/>
          </a:xfrm>
        </p:spPr>
        <p:txBody>
          <a:bodyPr/>
          <a:lstStyle/>
          <a:p>
            <a:r>
              <a:rPr lang="en-CA" sz="3200" dirty="0"/>
              <a:t>FLIGHT PROBLEMS ASSOCIATED WITH THE WARM FRONT</a:t>
            </a:r>
            <a:r>
              <a:rPr lang="en-CA" dirty="0"/>
              <a:t/>
            </a:r>
            <a:br>
              <a:rPr lang="en-CA" dirty="0"/>
            </a:br>
            <a:endParaRPr lang="en-CA" dirty="0"/>
          </a:p>
        </p:txBody>
      </p:sp>
      <p:sp>
        <p:nvSpPr>
          <p:cNvPr id="3" name="Content Placeholder 2">
            <a:extLst>
              <a:ext uri="{FF2B5EF4-FFF2-40B4-BE49-F238E27FC236}">
                <a16:creationId xmlns="" xmlns:a16="http://schemas.microsoft.com/office/drawing/2014/main" id="{109530E8-3FB1-4BD6-AABF-E5733FF5F244}"/>
              </a:ext>
            </a:extLst>
          </p:cNvPr>
          <p:cNvSpPr>
            <a:spLocks noGrp="1"/>
          </p:cNvSpPr>
          <p:nvPr>
            <p:ph sz="quarter" idx="13"/>
          </p:nvPr>
        </p:nvSpPr>
        <p:spPr>
          <a:xfrm>
            <a:off x="3128646" y="1415502"/>
            <a:ext cx="8640147" cy="4910784"/>
          </a:xfrm>
        </p:spPr>
        <p:txBody>
          <a:bodyPr>
            <a:normAutofit fontScale="25000" lnSpcReduction="20000"/>
          </a:bodyPr>
          <a:lstStyle/>
          <a:p>
            <a:r>
              <a:rPr lang="en-CA" sz="6000" b="1" dirty="0">
                <a:solidFill>
                  <a:schemeClr val="bg1"/>
                </a:solidFill>
              </a:rPr>
              <a:t>Windshift- </a:t>
            </a:r>
            <a:r>
              <a:rPr lang="en-CA" sz="6000" dirty="0">
                <a:solidFill>
                  <a:schemeClr val="bg1"/>
                </a:solidFill>
              </a:rPr>
              <a:t>will occur at the frontal surface rather than at the front</a:t>
            </a:r>
          </a:p>
          <a:p>
            <a:pPr>
              <a:buFont typeface="Arial" panose="020B0604020202020204" pitchFamily="34" charset="0"/>
              <a:buChar char="•"/>
            </a:pPr>
            <a:r>
              <a:rPr lang="en-CA" sz="6000" dirty="0">
                <a:solidFill>
                  <a:schemeClr val="bg1"/>
                </a:solidFill>
              </a:rPr>
              <a:t>The windshift is such that an alteration to starboard is required, no matter which way you are flying through the front.</a:t>
            </a:r>
          </a:p>
          <a:p>
            <a:pPr>
              <a:buFont typeface="Arial" panose="020B0604020202020204" pitchFamily="34" charset="0"/>
              <a:buChar char="•"/>
            </a:pPr>
            <a:r>
              <a:rPr lang="en-CA" sz="6000" dirty="0">
                <a:solidFill>
                  <a:schemeClr val="bg1"/>
                </a:solidFill>
              </a:rPr>
              <a:t>Will be most marked in the lower levels</a:t>
            </a:r>
          </a:p>
          <a:p>
            <a:r>
              <a:rPr lang="en-CA" sz="6000" b="1" dirty="0">
                <a:solidFill>
                  <a:schemeClr val="bg1"/>
                </a:solidFill>
              </a:rPr>
              <a:t>Ceiling &amp; visibility- </a:t>
            </a:r>
            <a:r>
              <a:rPr lang="en-CA" sz="6000" dirty="0">
                <a:solidFill>
                  <a:schemeClr val="bg1"/>
                </a:solidFill>
              </a:rPr>
              <a:t>there is a wide area with a low ceiling &amp; restricted visibility.</a:t>
            </a:r>
          </a:p>
          <a:p>
            <a:pPr>
              <a:buFont typeface="Arial" panose="020B0604020202020204" pitchFamily="34" charset="0"/>
              <a:buChar char="•"/>
            </a:pPr>
            <a:r>
              <a:rPr lang="en-CA" sz="6000" dirty="0">
                <a:solidFill>
                  <a:schemeClr val="bg1"/>
                </a:solidFill>
              </a:rPr>
              <a:t>Warm fronts often more very slowly. </a:t>
            </a:r>
          </a:p>
          <a:p>
            <a:pPr>
              <a:buFont typeface="Arial" panose="020B0604020202020204" pitchFamily="34" charset="0"/>
              <a:buChar char="•"/>
            </a:pPr>
            <a:r>
              <a:rPr lang="en-CA" sz="6000" dirty="0">
                <a:solidFill>
                  <a:schemeClr val="bg1"/>
                </a:solidFill>
              </a:rPr>
              <a:t>When rain begins to fall from the cloud in the overrunning warm air, masses of irregular cloud may form in the cold air. </a:t>
            </a:r>
          </a:p>
          <a:p>
            <a:pPr>
              <a:buFont typeface="Arial" panose="020B0604020202020204" pitchFamily="34" charset="0"/>
              <a:buChar char="•"/>
            </a:pPr>
            <a:r>
              <a:rPr lang="en-CA" sz="6000" dirty="0">
                <a:solidFill>
                  <a:schemeClr val="bg1"/>
                </a:solidFill>
              </a:rPr>
              <a:t>These clouds cause very low ceilings. </a:t>
            </a:r>
          </a:p>
          <a:p>
            <a:pPr>
              <a:buFont typeface="Arial" panose="020B0604020202020204" pitchFamily="34" charset="0"/>
              <a:buChar char="•"/>
            </a:pPr>
            <a:r>
              <a:rPr lang="en-CA" sz="6000" dirty="0">
                <a:solidFill>
                  <a:schemeClr val="bg1"/>
                </a:solidFill>
              </a:rPr>
              <a:t>For a distance of 50 to 100 miles in advance of the front, the cold air is shallow, often the cloud base resets on the ground as fog.</a:t>
            </a:r>
          </a:p>
          <a:p>
            <a:pPr>
              <a:buFont typeface="Wingdings" panose="05000000000000000000" pitchFamily="2" charset="2"/>
              <a:buChar char="Ø"/>
            </a:pPr>
            <a:r>
              <a:rPr lang="en-CA" sz="6000" b="1" dirty="0">
                <a:solidFill>
                  <a:schemeClr val="bg1"/>
                </a:solidFill>
              </a:rPr>
              <a:t>Turbulence &amp; thunderstorms- </a:t>
            </a:r>
            <a:r>
              <a:rPr lang="en-CA" sz="6000" dirty="0">
                <a:solidFill>
                  <a:schemeClr val="bg1"/>
                </a:solidFill>
              </a:rPr>
              <a:t>The main problem of turbulence arises when cumulonimbus clouds are embedded in the main cloud deck</a:t>
            </a:r>
          </a:p>
          <a:p>
            <a:pPr>
              <a:buFont typeface="Arial" panose="020B0604020202020204" pitchFamily="34" charset="0"/>
              <a:buChar char="•"/>
            </a:pPr>
            <a:r>
              <a:rPr lang="en-CA" sz="6000" dirty="0">
                <a:solidFill>
                  <a:schemeClr val="bg1"/>
                </a:solidFill>
              </a:rPr>
              <a:t>The main difficulty in flight planning at moderate altitudes through regions of warm frontal thunderstorms lies in the fact that they may be scattered through the main frontal cloud and you have no way of knowing exactly when you will encounter them. </a:t>
            </a:r>
          </a:p>
          <a:p>
            <a:r>
              <a:rPr lang="en-CA" sz="6000" b="1" dirty="0">
                <a:solidFill>
                  <a:schemeClr val="bg1"/>
                </a:solidFill>
              </a:rPr>
              <a:t>Precipitation &amp; icing conditions- </a:t>
            </a:r>
            <a:r>
              <a:rPr lang="en-CA" sz="6000" dirty="0">
                <a:solidFill>
                  <a:schemeClr val="bg1"/>
                </a:solidFill>
              </a:rPr>
              <a:t>If you are approaching an active warm front from the cold air side, precipitation will begin in the region where the altostratus cloud deck is from 8,000 to 12,000 feet above the surface of the earth. </a:t>
            </a:r>
          </a:p>
          <a:p>
            <a:pPr>
              <a:buFont typeface="Arial" panose="020B0604020202020204" pitchFamily="34" charset="0"/>
              <a:buChar char="•"/>
            </a:pPr>
            <a:r>
              <a:rPr lang="en-CA" sz="6000" dirty="0">
                <a:solidFill>
                  <a:schemeClr val="bg1"/>
                </a:solidFill>
              </a:rPr>
              <a:t>If you are flying just below the cloud  base, you may encounter precipitation although it is not reported by observers at the ground. This is because the precipitation is evaporating before it reaches the ground. </a:t>
            </a:r>
          </a:p>
          <a:p>
            <a:pPr>
              <a:buFont typeface="Arial" panose="020B0604020202020204" pitchFamily="34" charset="0"/>
              <a:buChar char="•"/>
            </a:pPr>
            <a:r>
              <a:rPr lang="en-CA" sz="6000" dirty="0">
                <a:solidFill>
                  <a:schemeClr val="bg1"/>
                </a:solidFill>
              </a:rPr>
              <a:t>At a well developed warm front during winter, temperatures in the cold air are generally below freezing &amp; temperatures in the lower few thousand feet in the warm air are above freezing. </a:t>
            </a:r>
          </a:p>
          <a:p>
            <a:pPr>
              <a:buFont typeface="Arial" panose="020B0604020202020204" pitchFamily="34" charset="0"/>
              <a:buChar char="•"/>
            </a:pPr>
            <a:endParaRPr lang="en-CA" sz="1600" dirty="0">
              <a:solidFill>
                <a:schemeClr val="bg1"/>
              </a:solidFill>
            </a:endParaRPr>
          </a:p>
          <a:p>
            <a:pPr marL="0" indent="0">
              <a:buNone/>
            </a:pPr>
            <a:endParaRPr lang="en-CA" sz="1600" dirty="0">
              <a:solidFill>
                <a:schemeClr val="bg1"/>
              </a:solidFill>
            </a:endParaRPr>
          </a:p>
          <a:p>
            <a:pPr marL="0" indent="0">
              <a:buNone/>
            </a:pPr>
            <a:r>
              <a:rPr lang="en-CA" sz="1600" dirty="0">
                <a:solidFill>
                  <a:schemeClr val="bg1"/>
                </a:solidFill>
              </a:rPr>
              <a:t> </a:t>
            </a:r>
          </a:p>
          <a:p>
            <a:endParaRPr lang="en-CA" dirty="0"/>
          </a:p>
        </p:txBody>
      </p:sp>
    </p:spTree>
    <p:extLst>
      <p:ext uri="{BB962C8B-B14F-4D97-AF65-F5344CB8AC3E}">
        <p14:creationId xmlns:p14="http://schemas.microsoft.com/office/powerpoint/2010/main" val="15825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E49F88-B76F-4838-AA2C-10A6B5D6BD41}"/>
              </a:ext>
            </a:extLst>
          </p:cNvPr>
          <p:cNvSpPr>
            <a:spLocks noGrp="1"/>
          </p:cNvSpPr>
          <p:nvPr>
            <p:ph type="title"/>
          </p:nvPr>
        </p:nvSpPr>
        <p:spPr>
          <a:xfrm>
            <a:off x="8608268" y="394611"/>
            <a:ext cx="3915780" cy="1507067"/>
          </a:xfrm>
        </p:spPr>
        <p:txBody>
          <a:bodyPr>
            <a:normAutofit/>
          </a:bodyPr>
          <a:lstStyle/>
          <a:p>
            <a:r>
              <a:rPr lang="en-CA" sz="2800" dirty="0"/>
              <a:t>Weather at trowals &amp; upper fronts</a:t>
            </a:r>
          </a:p>
        </p:txBody>
      </p:sp>
      <p:sp>
        <p:nvSpPr>
          <p:cNvPr id="3" name="Content Placeholder 2">
            <a:extLst>
              <a:ext uri="{FF2B5EF4-FFF2-40B4-BE49-F238E27FC236}">
                <a16:creationId xmlns="" xmlns:a16="http://schemas.microsoft.com/office/drawing/2014/main" id="{6B628830-DBD2-4CA8-A227-1E14F9DCC5C1}"/>
              </a:ext>
            </a:extLst>
          </p:cNvPr>
          <p:cNvSpPr>
            <a:spLocks noGrp="1"/>
          </p:cNvSpPr>
          <p:nvPr>
            <p:ph sz="quarter" idx="13"/>
          </p:nvPr>
        </p:nvSpPr>
        <p:spPr>
          <a:xfrm>
            <a:off x="222377" y="745757"/>
            <a:ext cx="8585719" cy="1321836"/>
          </a:xfrm>
        </p:spPr>
        <p:txBody>
          <a:bodyPr>
            <a:noAutofit/>
          </a:bodyPr>
          <a:lstStyle/>
          <a:p>
            <a:r>
              <a:rPr lang="en-CA" sz="1600" dirty="0">
                <a:solidFill>
                  <a:schemeClr val="bg1"/>
                </a:solidFill>
              </a:rPr>
              <a:t>Trowal - trough of warm air aloft is formed when a cold front overtakes a warm front and the warm air is forced aloft in the trough formed by the two wedges of cold air. </a:t>
            </a:r>
          </a:p>
          <a:p>
            <a:r>
              <a:rPr lang="en-CA" sz="1600" dirty="0">
                <a:solidFill>
                  <a:schemeClr val="bg1"/>
                </a:solidFill>
              </a:rPr>
              <a:t>If you are flying toward an approaching trowal, the cloud pattern is very similar to that of a warm front. </a:t>
            </a:r>
          </a:p>
          <a:p>
            <a:r>
              <a:rPr lang="en-CA" sz="1600" dirty="0">
                <a:solidFill>
                  <a:schemeClr val="bg1"/>
                </a:solidFill>
              </a:rPr>
              <a:t>If you approach a trowal from behind, the cloud structure may resemble a cold front but the effects on flight are different.</a:t>
            </a:r>
          </a:p>
        </p:txBody>
      </p:sp>
      <p:sp>
        <p:nvSpPr>
          <p:cNvPr id="4" name="TextBox 3">
            <a:extLst>
              <a:ext uri="{FF2B5EF4-FFF2-40B4-BE49-F238E27FC236}">
                <a16:creationId xmlns="" xmlns:a16="http://schemas.microsoft.com/office/drawing/2014/main" id="{D809CE4C-9E3E-4EDE-B3DF-24B5BEE8B98E}"/>
              </a:ext>
            </a:extLst>
          </p:cNvPr>
          <p:cNvSpPr txBox="1"/>
          <p:nvPr/>
        </p:nvSpPr>
        <p:spPr>
          <a:xfrm>
            <a:off x="830424" y="2780522"/>
            <a:ext cx="3862874" cy="1846659"/>
          </a:xfrm>
          <a:prstGeom prst="rect">
            <a:avLst/>
          </a:prstGeom>
          <a:noFill/>
        </p:spPr>
        <p:txBody>
          <a:bodyPr wrap="square" rtlCol="0">
            <a:spAutoFit/>
          </a:bodyPr>
          <a:lstStyle/>
          <a:p>
            <a:r>
              <a:rPr lang="en-CA" dirty="0"/>
              <a:t>The Upper Cold Front</a:t>
            </a:r>
          </a:p>
          <a:p>
            <a:r>
              <a:rPr lang="en-CA" sz="1600" dirty="0">
                <a:solidFill>
                  <a:schemeClr val="bg1"/>
                </a:solidFill>
              </a:rPr>
              <a:t>The main thing to note is that a station in the cold air will experience most of the changes associated with a cold frontal passage, except for the windshift, and temperature change.  </a:t>
            </a:r>
          </a:p>
        </p:txBody>
      </p:sp>
      <p:sp>
        <p:nvSpPr>
          <p:cNvPr id="5" name="TextBox 4">
            <a:extLst>
              <a:ext uri="{FF2B5EF4-FFF2-40B4-BE49-F238E27FC236}">
                <a16:creationId xmlns="" xmlns:a16="http://schemas.microsoft.com/office/drawing/2014/main" id="{5A42D7EB-7DD8-4783-AF07-F9BD71C69B4A}"/>
              </a:ext>
            </a:extLst>
          </p:cNvPr>
          <p:cNvSpPr txBox="1"/>
          <p:nvPr/>
        </p:nvSpPr>
        <p:spPr>
          <a:xfrm>
            <a:off x="4991878" y="2288079"/>
            <a:ext cx="6313714" cy="3077766"/>
          </a:xfrm>
          <a:prstGeom prst="rect">
            <a:avLst/>
          </a:prstGeom>
          <a:noFill/>
        </p:spPr>
        <p:txBody>
          <a:bodyPr wrap="square" rtlCol="0">
            <a:spAutoFit/>
          </a:bodyPr>
          <a:lstStyle/>
          <a:p>
            <a:r>
              <a:rPr lang="en-CA" dirty="0"/>
              <a:t>The Upper Warm Front</a:t>
            </a:r>
          </a:p>
          <a:p>
            <a:pPr marL="285750" indent="-285750">
              <a:buFont typeface="Arial" panose="020B0604020202020204" pitchFamily="34" charset="0"/>
              <a:buChar char="•"/>
            </a:pPr>
            <a:r>
              <a:rPr lang="en-CA" sz="1600" dirty="0">
                <a:solidFill>
                  <a:schemeClr val="bg1"/>
                </a:solidFill>
              </a:rPr>
              <a:t>If the warm front leaves the ground and rides over a colder mass of air, the cloud system is still present, although there is no change of air mass in the lower levels.  </a:t>
            </a:r>
          </a:p>
          <a:p>
            <a:pPr marL="285750" indent="-285750">
              <a:buFont typeface="Arial" panose="020B0604020202020204" pitchFamily="34" charset="0"/>
              <a:buChar char="•"/>
            </a:pPr>
            <a:r>
              <a:rPr lang="en-CA" sz="1600" dirty="0">
                <a:solidFill>
                  <a:schemeClr val="bg1"/>
                </a:solidFill>
              </a:rPr>
              <a:t>If a great deal of rain falls from the warm air into the cool air &amp; then into the cold air at the surface, clouds may form in this cold air. </a:t>
            </a:r>
          </a:p>
          <a:p>
            <a:pPr marL="285750" indent="-285750">
              <a:buFont typeface="Arial" panose="020B0604020202020204" pitchFamily="34" charset="0"/>
              <a:buChar char="•"/>
            </a:pPr>
            <a:r>
              <a:rPr lang="en-CA" sz="1600" dirty="0">
                <a:solidFill>
                  <a:schemeClr val="bg1"/>
                </a:solidFill>
              </a:rPr>
              <a:t>When a warm frontal surface is flat for some distance ahead of the front and then abruptly steepens, the weather pattern of the warm front will be found some distance ahead of the surface front. </a:t>
            </a:r>
          </a:p>
          <a:p>
            <a:pPr marL="285750" indent="-285750">
              <a:buFont typeface="Arial" panose="020B0604020202020204" pitchFamily="34" charset="0"/>
              <a:buChar char="•"/>
            </a:pPr>
            <a:endParaRPr lang="en-CA" sz="1600" dirty="0">
              <a:solidFill>
                <a:schemeClr val="bg1"/>
              </a:solidFill>
            </a:endParaRPr>
          </a:p>
        </p:txBody>
      </p:sp>
    </p:spTree>
    <p:extLst>
      <p:ext uri="{BB962C8B-B14F-4D97-AF65-F5344CB8AC3E}">
        <p14:creationId xmlns:p14="http://schemas.microsoft.com/office/powerpoint/2010/main" val="15921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92A88-0105-4982-A2EA-77128DCF54FA}"/>
              </a:ext>
            </a:extLst>
          </p:cNvPr>
          <p:cNvSpPr>
            <a:spLocks noGrp="1"/>
          </p:cNvSpPr>
          <p:nvPr>
            <p:ph type="title"/>
          </p:nvPr>
        </p:nvSpPr>
        <p:spPr>
          <a:xfrm>
            <a:off x="8657440" y="4831281"/>
            <a:ext cx="3405930" cy="1507067"/>
          </a:xfrm>
        </p:spPr>
        <p:txBody>
          <a:bodyPr>
            <a:normAutofit fontScale="90000"/>
          </a:bodyPr>
          <a:lstStyle/>
          <a:p>
            <a:r>
              <a:rPr lang="en-US" dirty="0"/>
              <a:t>C</a:t>
            </a:r>
            <a:r>
              <a:rPr lang="en-CA" dirty="0"/>
              <a:t>louds, precipitation &amp; fog</a:t>
            </a:r>
          </a:p>
        </p:txBody>
      </p:sp>
      <p:sp>
        <p:nvSpPr>
          <p:cNvPr id="3" name="Content Placeholder 2">
            <a:extLst>
              <a:ext uri="{FF2B5EF4-FFF2-40B4-BE49-F238E27FC236}">
                <a16:creationId xmlns="" xmlns:a16="http://schemas.microsoft.com/office/drawing/2014/main" id="{A4983ED8-5AA4-435D-89F7-BF72DCFF2C8F}"/>
              </a:ext>
            </a:extLst>
          </p:cNvPr>
          <p:cNvSpPr>
            <a:spLocks noGrp="1"/>
          </p:cNvSpPr>
          <p:nvPr>
            <p:ph sz="quarter" idx="13"/>
          </p:nvPr>
        </p:nvSpPr>
        <p:spPr>
          <a:xfrm>
            <a:off x="259432" y="1407174"/>
            <a:ext cx="10363826" cy="3424107"/>
          </a:xfrm>
        </p:spPr>
        <p:txBody>
          <a:bodyPr>
            <a:normAutofit fontScale="55000" lnSpcReduction="20000"/>
          </a:bodyPr>
          <a:lstStyle/>
          <a:p>
            <a:r>
              <a:rPr lang="en-US" sz="2900" b="1" dirty="0">
                <a:solidFill>
                  <a:schemeClr val="bg1"/>
                </a:solidFill>
              </a:rPr>
              <a:t>Two main expressions of water vapor content:</a:t>
            </a:r>
          </a:p>
          <a:p>
            <a:pPr marL="457200" indent="-457200">
              <a:buFont typeface="+mj-lt"/>
              <a:buAutoNum type="arabicPeriod"/>
            </a:pPr>
            <a:r>
              <a:rPr lang="en-US" sz="2900" b="1" dirty="0">
                <a:solidFill>
                  <a:schemeClr val="bg1"/>
                </a:solidFill>
              </a:rPr>
              <a:t>Dew point temperature: </a:t>
            </a:r>
            <a:r>
              <a:rPr lang="en-US" sz="2900" dirty="0">
                <a:solidFill>
                  <a:schemeClr val="bg1"/>
                </a:solidFill>
              </a:rPr>
              <a:t>the temperature at which air would become saturate if cooled at constant pressure.</a:t>
            </a:r>
          </a:p>
          <a:p>
            <a:pPr marL="457200" indent="-457200">
              <a:buFont typeface="+mj-lt"/>
              <a:buAutoNum type="arabicPeriod"/>
            </a:pPr>
            <a:r>
              <a:rPr lang="en-US" sz="2900" b="1" dirty="0">
                <a:solidFill>
                  <a:schemeClr val="bg1"/>
                </a:solidFill>
              </a:rPr>
              <a:t>Relative humidity: </a:t>
            </a:r>
            <a:r>
              <a:rPr lang="en-US" sz="2900" dirty="0">
                <a:solidFill>
                  <a:schemeClr val="bg1"/>
                </a:solidFill>
              </a:rPr>
              <a:t>The actual amount of water vapor in the air divided by the amount of water vapor which would be present if the air were saturated at the same temperature and pressure.  </a:t>
            </a:r>
          </a:p>
          <a:p>
            <a:r>
              <a:rPr lang="en-US" sz="2900" dirty="0">
                <a:solidFill>
                  <a:srgbClr val="FF0000"/>
                </a:solidFill>
              </a:rPr>
              <a:t>Note that dew point indicates indirectly the amount of water vapor present, while the relative humidity expresses the degree of saturation. </a:t>
            </a:r>
          </a:p>
          <a:p>
            <a:r>
              <a:rPr lang="en-US" sz="2900" b="1" dirty="0">
                <a:solidFill>
                  <a:schemeClr val="bg1"/>
                </a:solidFill>
              </a:rPr>
              <a:t>Requirements for condensation in the atmosphere:</a:t>
            </a:r>
          </a:p>
          <a:p>
            <a:pPr marL="457200" indent="-457200">
              <a:buFont typeface="+mj-lt"/>
              <a:buAutoNum type="arabicPeriod"/>
            </a:pPr>
            <a:r>
              <a:rPr lang="en-US" sz="2900" dirty="0">
                <a:solidFill>
                  <a:schemeClr val="bg1"/>
                </a:solidFill>
              </a:rPr>
              <a:t>High relative humidity  </a:t>
            </a:r>
          </a:p>
          <a:p>
            <a:pPr marL="457200" indent="-457200">
              <a:buFont typeface="+mj-lt"/>
              <a:buAutoNum type="arabicPeriod"/>
            </a:pPr>
            <a:r>
              <a:rPr lang="en-US" sz="2900" dirty="0">
                <a:solidFill>
                  <a:schemeClr val="bg1"/>
                </a:solidFill>
              </a:rPr>
              <a:t>Nuclei- tiny particles on which the water vapor can condense </a:t>
            </a:r>
          </a:p>
          <a:p>
            <a:pPr marL="457200" indent="-457200">
              <a:buFont typeface="+mj-lt"/>
              <a:buAutoNum type="arabicPeriod"/>
            </a:pPr>
            <a:r>
              <a:rPr lang="en-US" sz="2900" dirty="0">
                <a:solidFill>
                  <a:schemeClr val="bg1"/>
                </a:solidFill>
              </a:rPr>
              <a:t>Cooling of the air</a:t>
            </a:r>
          </a:p>
          <a:p>
            <a:pPr marL="0" indent="0">
              <a:buNone/>
            </a:pPr>
            <a:r>
              <a:rPr lang="en-US" sz="1600" dirty="0">
                <a:solidFill>
                  <a:schemeClr val="bg1"/>
                </a:solidFill>
              </a:rPr>
              <a:t>                                                                                                                                                                                                                                                                                                                                                                                                                                                                                                                                                                                                                                                                                                                                                                                                                                                                                                                                                                                                                                                                                                                                                                               </a:t>
            </a:r>
          </a:p>
          <a:p>
            <a:pPr marL="0" indent="0">
              <a:buNone/>
            </a:pPr>
            <a:endParaRPr lang="en-US" sz="16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40190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BF234C-4B42-4A2C-8A7E-A4F2568306CA}"/>
              </a:ext>
            </a:extLst>
          </p:cNvPr>
          <p:cNvSpPr>
            <a:spLocks noGrp="1"/>
          </p:cNvSpPr>
          <p:nvPr>
            <p:ph type="title"/>
          </p:nvPr>
        </p:nvSpPr>
        <p:spPr>
          <a:xfrm flipH="1">
            <a:off x="10385300" y="183919"/>
            <a:ext cx="357041" cy="5799586"/>
          </a:xfrm>
        </p:spPr>
        <p:txBody>
          <a:bodyPr/>
          <a:lstStyle/>
          <a:p>
            <a:r>
              <a:rPr lang="en-US" dirty="0"/>
              <a:t>Clouds	</a:t>
            </a:r>
            <a:endParaRPr lang="en-CA" dirty="0"/>
          </a:p>
        </p:txBody>
      </p:sp>
      <p:sp>
        <p:nvSpPr>
          <p:cNvPr id="3" name="Content Placeholder 2">
            <a:extLst>
              <a:ext uri="{FF2B5EF4-FFF2-40B4-BE49-F238E27FC236}">
                <a16:creationId xmlns="" xmlns:a16="http://schemas.microsoft.com/office/drawing/2014/main" id="{1F1C5A56-EFF9-4699-8737-DEA69D8D3B6F}"/>
              </a:ext>
            </a:extLst>
          </p:cNvPr>
          <p:cNvSpPr>
            <a:spLocks noGrp="1"/>
          </p:cNvSpPr>
          <p:nvPr>
            <p:ph sz="quarter" idx="13"/>
          </p:nvPr>
        </p:nvSpPr>
        <p:spPr>
          <a:xfrm>
            <a:off x="472595" y="702980"/>
            <a:ext cx="10363826" cy="2674691"/>
          </a:xfrm>
        </p:spPr>
        <p:txBody>
          <a:bodyPr/>
          <a:lstStyle/>
          <a:p>
            <a:r>
              <a:rPr lang="en-US" sz="1600" dirty="0">
                <a:solidFill>
                  <a:schemeClr val="bg1"/>
                </a:solidFill>
              </a:rPr>
              <a:t>Clouds are classified according to appearance &amp; form. </a:t>
            </a:r>
          </a:p>
          <a:p>
            <a:r>
              <a:rPr lang="en-US" sz="1600" b="1" dirty="0">
                <a:solidFill>
                  <a:schemeClr val="bg1"/>
                </a:solidFill>
              </a:rPr>
              <a:t>Clouds may be divided into four families.</a:t>
            </a:r>
          </a:p>
          <a:p>
            <a:pPr marL="457200" indent="-457200">
              <a:buFont typeface="+mj-lt"/>
              <a:buAutoNum type="arabicPeriod"/>
            </a:pPr>
            <a:r>
              <a:rPr lang="en-US" sz="1600" dirty="0">
                <a:solidFill>
                  <a:schemeClr val="bg1"/>
                </a:solidFill>
              </a:rPr>
              <a:t>High </a:t>
            </a:r>
          </a:p>
          <a:p>
            <a:pPr marL="457200" indent="-457200">
              <a:buFont typeface="+mj-lt"/>
              <a:buAutoNum type="arabicPeriod"/>
            </a:pPr>
            <a:r>
              <a:rPr lang="en-US" sz="1600" dirty="0">
                <a:solidFill>
                  <a:schemeClr val="bg1"/>
                </a:solidFill>
              </a:rPr>
              <a:t>Middle</a:t>
            </a:r>
          </a:p>
          <a:p>
            <a:pPr marL="457200" indent="-457200">
              <a:buFont typeface="+mj-lt"/>
              <a:buAutoNum type="arabicPeriod"/>
            </a:pPr>
            <a:r>
              <a:rPr lang="en-US" sz="1600" dirty="0">
                <a:solidFill>
                  <a:schemeClr val="bg1"/>
                </a:solidFill>
              </a:rPr>
              <a:t>Low </a:t>
            </a:r>
          </a:p>
          <a:p>
            <a:pPr marL="457200" indent="-457200">
              <a:buFont typeface="+mj-lt"/>
              <a:buAutoNum type="arabicPeriod"/>
            </a:pPr>
            <a:r>
              <a:rPr lang="en-US" sz="1600" dirty="0">
                <a:solidFill>
                  <a:schemeClr val="bg1"/>
                </a:solidFill>
              </a:rPr>
              <a:t>Common appearances, but have base varying within ranges of both middle and low families. These are called vertical development. </a:t>
            </a:r>
          </a:p>
          <a:p>
            <a:pPr marL="0" indent="0">
              <a:buNone/>
            </a:pPr>
            <a:endParaRPr lang="en-US" dirty="0">
              <a:solidFill>
                <a:schemeClr val="bg1"/>
              </a:solidFill>
            </a:endParaRPr>
          </a:p>
          <a:p>
            <a:pPr marL="457200" indent="-457200">
              <a:buFont typeface="+mj-lt"/>
              <a:buAutoNum type="arabicPeriod"/>
            </a:pPr>
            <a:endParaRPr lang="en-CA" dirty="0"/>
          </a:p>
        </p:txBody>
      </p:sp>
      <p:sp>
        <p:nvSpPr>
          <p:cNvPr id="4" name="TextBox 3">
            <a:extLst>
              <a:ext uri="{FF2B5EF4-FFF2-40B4-BE49-F238E27FC236}">
                <a16:creationId xmlns="" xmlns:a16="http://schemas.microsoft.com/office/drawing/2014/main" id="{D56EC6A3-3E7B-4FFF-B044-45CF6E993945}"/>
              </a:ext>
            </a:extLst>
          </p:cNvPr>
          <p:cNvSpPr txBox="1"/>
          <p:nvPr/>
        </p:nvSpPr>
        <p:spPr>
          <a:xfrm>
            <a:off x="3658613" y="2493865"/>
            <a:ext cx="3991791" cy="2092881"/>
          </a:xfrm>
          <a:prstGeom prst="rect">
            <a:avLst/>
          </a:prstGeom>
          <a:noFill/>
        </p:spPr>
        <p:txBody>
          <a:bodyPr wrap="square" rtlCol="0">
            <a:spAutoFit/>
          </a:bodyPr>
          <a:lstStyle/>
          <a:p>
            <a:endParaRPr lang="en-US" sz="1600" b="1" dirty="0">
              <a:solidFill>
                <a:schemeClr val="bg1"/>
              </a:solidFill>
            </a:endParaRPr>
          </a:p>
          <a:p>
            <a:pPr marL="285750" indent="-285750">
              <a:buFont typeface="Arial" panose="020B0604020202020204" pitchFamily="34" charset="0"/>
              <a:buChar char="•"/>
            </a:pPr>
            <a:endParaRPr lang="en-US" sz="1600" b="1" dirty="0">
              <a:solidFill>
                <a:schemeClr val="bg1"/>
              </a:solidFill>
            </a:endParaRPr>
          </a:p>
          <a:p>
            <a:r>
              <a:rPr lang="en-US" sz="1600" b="1" dirty="0">
                <a:solidFill>
                  <a:schemeClr val="bg1"/>
                </a:solidFill>
              </a:rPr>
              <a:t>High clouds: </a:t>
            </a:r>
            <a:r>
              <a:rPr lang="en-US" sz="1600" dirty="0">
                <a:solidFill>
                  <a:schemeClr val="bg1"/>
                </a:solidFill>
              </a:rPr>
              <a:t>heights of base above ground level – 20,000 to 40,000 feet.</a:t>
            </a:r>
          </a:p>
          <a:p>
            <a:pPr marL="342900" indent="-342900">
              <a:buFont typeface="+mj-lt"/>
              <a:buAutoNum type="arabicPeriod"/>
            </a:pPr>
            <a:r>
              <a:rPr lang="en-US" sz="1600" dirty="0">
                <a:solidFill>
                  <a:schemeClr val="bg1"/>
                </a:solidFill>
              </a:rPr>
              <a:t>Cirrus</a:t>
            </a:r>
          </a:p>
          <a:p>
            <a:pPr marL="342900" indent="-342900">
              <a:buFont typeface="+mj-lt"/>
              <a:buAutoNum type="arabicPeriod"/>
            </a:pPr>
            <a:r>
              <a:rPr lang="en-US" sz="1600" dirty="0">
                <a:solidFill>
                  <a:schemeClr val="bg1"/>
                </a:solidFill>
              </a:rPr>
              <a:t>Cirrostratus</a:t>
            </a:r>
          </a:p>
          <a:p>
            <a:pPr marL="342900" indent="-342900">
              <a:buFont typeface="+mj-lt"/>
              <a:buAutoNum type="arabicPeriod"/>
            </a:pPr>
            <a:r>
              <a:rPr lang="en-US" sz="1600" dirty="0">
                <a:solidFill>
                  <a:schemeClr val="bg1"/>
                </a:solidFill>
              </a:rPr>
              <a:t>Cirrocumulus</a:t>
            </a:r>
          </a:p>
          <a:p>
            <a:pPr marL="342900" indent="-342900">
              <a:buFont typeface="+mj-lt"/>
              <a:buAutoNum type="arabicPeriod"/>
            </a:pPr>
            <a:endParaRPr lang="en-CA" dirty="0"/>
          </a:p>
        </p:txBody>
      </p:sp>
      <p:sp>
        <p:nvSpPr>
          <p:cNvPr id="5" name="TextBox 4">
            <a:extLst>
              <a:ext uri="{FF2B5EF4-FFF2-40B4-BE49-F238E27FC236}">
                <a16:creationId xmlns="" xmlns:a16="http://schemas.microsoft.com/office/drawing/2014/main" id="{B26FC0CA-0C60-47B0-8A9D-1D90679DA5A1}"/>
              </a:ext>
            </a:extLst>
          </p:cNvPr>
          <p:cNvSpPr txBox="1"/>
          <p:nvPr/>
        </p:nvSpPr>
        <p:spPr>
          <a:xfrm>
            <a:off x="354075" y="3540305"/>
            <a:ext cx="3697558" cy="1323439"/>
          </a:xfrm>
          <a:prstGeom prst="rect">
            <a:avLst/>
          </a:prstGeom>
          <a:noFill/>
        </p:spPr>
        <p:txBody>
          <a:bodyPr wrap="square" rtlCol="0">
            <a:spAutoFit/>
          </a:bodyPr>
          <a:lstStyle/>
          <a:p>
            <a:r>
              <a:rPr lang="en-US" sz="1600" b="1" dirty="0">
                <a:solidFill>
                  <a:schemeClr val="bg1"/>
                </a:solidFill>
              </a:rPr>
              <a:t>Middle Clouds: </a:t>
            </a:r>
            <a:r>
              <a:rPr lang="en-US" sz="1600" dirty="0">
                <a:solidFill>
                  <a:schemeClr val="bg1"/>
                </a:solidFill>
              </a:rPr>
              <a:t>Height of base above ground level - 65,00 to 20,000 feet.  </a:t>
            </a:r>
          </a:p>
          <a:p>
            <a:pPr marL="342900" indent="-342900">
              <a:buFont typeface="+mj-lt"/>
              <a:buAutoNum type="arabicPeriod"/>
            </a:pPr>
            <a:r>
              <a:rPr lang="en-US" sz="1600" dirty="0">
                <a:solidFill>
                  <a:schemeClr val="bg1"/>
                </a:solidFill>
              </a:rPr>
              <a:t>Altostratus</a:t>
            </a:r>
          </a:p>
          <a:p>
            <a:pPr marL="342900" indent="-342900">
              <a:buFont typeface="+mj-lt"/>
              <a:buAutoNum type="arabicPeriod"/>
            </a:pPr>
            <a:r>
              <a:rPr lang="en-US" sz="1600" dirty="0">
                <a:solidFill>
                  <a:schemeClr val="bg1"/>
                </a:solidFill>
              </a:rPr>
              <a:t>altocumulus</a:t>
            </a:r>
            <a:endParaRPr lang="en-CA" sz="1600" dirty="0">
              <a:solidFill>
                <a:schemeClr val="bg1"/>
              </a:solidFill>
            </a:endParaRPr>
          </a:p>
        </p:txBody>
      </p:sp>
      <p:sp>
        <p:nvSpPr>
          <p:cNvPr id="6" name="TextBox 5">
            <a:extLst>
              <a:ext uri="{FF2B5EF4-FFF2-40B4-BE49-F238E27FC236}">
                <a16:creationId xmlns="" xmlns:a16="http://schemas.microsoft.com/office/drawing/2014/main" id="{E02EC858-94EC-4052-B2D9-FA11E505076A}"/>
              </a:ext>
            </a:extLst>
          </p:cNvPr>
          <p:cNvSpPr txBox="1"/>
          <p:nvPr/>
        </p:nvSpPr>
        <p:spPr>
          <a:xfrm>
            <a:off x="2678075" y="4591673"/>
            <a:ext cx="3697558" cy="1323439"/>
          </a:xfrm>
          <a:prstGeom prst="rect">
            <a:avLst/>
          </a:prstGeom>
          <a:noFill/>
        </p:spPr>
        <p:txBody>
          <a:bodyPr wrap="square" rtlCol="0">
            <a:spAutoFit/>
          </a:bodyPr>
          <a:lstStyle/>
          <a:p>
            <a:r>
              <a:rPr lang="en-US" sz="1600" b="1" dirty="0">
                <a:solidFill>
                  <a:schemeClr val="bg1"/>
                </a:solidFill>
              </a:rPr>
              <a:t>Low clouds: </a:t>
            </a:r>
            <a:r>
              <a:rPr lang="en-US" sz="1600" dirty="0">
                <a:solidFill>
                  <a:schemeClr val="bg1"/>
                </a:solidFill>
              </a:rPr>
              <a:t>Height of base above ground level - 0 to 6,500 feet. </a:t>
            </a:r>
          </a:p>
          <a:p>
            <a:pPr marL="342900" indent="-342900">
              <a:buFont typeface="+mj-lt"/>
              <a:buAutoNum type="arabicPeriod"/>
            </a:pPr>
            <a:r>
              <a:rPr lang="en-US" sz="1600" dirty="0">
                <a:solidFill>
                  <a:schemeClr val="bg1"/>
                </a:solidFill>
              </a:rPr>
              <a:t>Stratus</a:t>
            </a:r>
          </a:p>
          <a:p>
            <a:pPr marL="342900" indent="-342900">
              <a:buFont typeface="+mj-lt"/>
              <a:buAutoNum type="arabicPeriod"/>
            </a:pPr>
            <a:r>
              <a:rPr lang="en-US" sz="1600" dirty="0">
                <a:solidFill>
                  <a:schemeClr val="bg1"/>
                </a:solidFill>
              </a:rPr>
              <a:t>Stratocumulus</a:t>
            </a:r>
          </a:p>
          <a:p>
            <a:pPr marL="342900" indent="-342900">
              <a:buFont typeface="+mj-lt"/>
              <a:buAutoNum type="arabicPeriod"/>
            </a:pPr>
            <a:r>
              <a:rPr lang="en-US" sz="1600" dirty="0">
                <a:solidFill>
                  <a:schemeClr val="bg1"/>
                </a:solidFill>
              </a:rPr>
              <a:t>nimbostratus</a:t>
            </a:r>
            <a:endParaRPr lang="en-CA" sz="1600" dirty="0">
              <a:solidFill>
                <a:schemeClr val="bg1"/>
              </a:solidFill>
            </a:endParaRPr>
          </a:p>
        </p:txBody>
      </p:sp>
      <p:sp>
        <p:nvSpPr>
          <p:cNvPr id="7" name="TextBox 6">
            <a:extLst>
              <a:ext uri="{FF2B5EF4-FFF2-40B4-BE49-F238E27FC236}">
                <a16:creationId xmlns="" xmlns:a16="http://schemas.microsoft.com/office/drawing/2014/main" id="{86E33B0C-998C-43D6-98F7-1EA9F5EE2A2D}"/>
              </a:ext>
            </a:extLst>
          </p:cNvPr>
          <p:cNvSpPr txBox="1"/>
          <p:nvPr/>
        </p:nvSpPr>
        <p:spPr>
          <a:xfrm>
            <a:off x="6495113" y="3760891"/>
            <a:ext cx="3532863" cy="1323439"/>
          </a:xfrm>
          <a:prstGeom prst="rect">
            <a:avLst/>
          </a:prstGeom>
          <a:noFill/>
        </p:spPr>
        <p:txBody>
          <a:bodyPr wrap="square" rtlCol="0">
            <a:spAutoFit/>
          </a:bodyPr>
          <a:lstStyle/>
          <a:p>
            <a:r>
              <a:rPr lang="en-US" sz="1600" b="1" dirty="0">
                <a:solidFill>
                  <a:schemeClr val="bg1"/>
                </a:solidFill>
              </a:rPr>
              <a:t>Clouds of vertical development: </a:t>
            </a:r>
            <a:r>
              <a:rPr lang="en-US" sz="1600" dirty="0">
                <a:solidFill>
                  <a:schemeClr val="bg1"/>
                </a:solidFill>
              </a:rPr>
              <a:t>Height of base above ground level – 1,500 feet or higher. </a:t>
            </a:r>
          </a:p>
          <a:p>
            <a:pPr marL="342900" indent="-342900">
              <a:buFont typeface="+mj-lt"/>
              <a:buAutoNum type="arabicPeriod"/>
            </a:pPr>
            <a:r>
              <a:rPr lang="en-US" sz="1600" dirty="0">
                <a:solidFill>
                  <a:schemeClr val="bg1"/>
                </a:solidFill>
              </a:rPr>
              <a:t>Cumulus</a:t>
            </a:r>
          </a:p>
          <a:p>
            <a:pPr marL="342900" indent="-342900">
              <a:buFont typeface="+mj-lt"/>
              <a:buAutoNum type="arabicPeriod"/>
            </a:pPr>
            <a:r>
              <a:rPr lang="en-US" sz="1600" dirty="0">
                <a:solidFill>
                  <a:schemeClr val="bg1"/>
                </a:solidFill>
              </a:rPr>
              <a:t>cumulonimbus</a:t>
            </a:r>
            <a:endParaRPr lang="en-CA" sz="1600" dirty="0">
              <a:solidFill>
                <a:schemeClr val="bg1"/>
              </a:solidFill>
            </a:endParaRPr>
          </a:p>
        </p:txBody>
      </p:sp>
      <p:sp>
        <p:nvSpPr>
          <p:cNvPr id="8" name="TextBox 7">
            <a:extLst>
              <a:ext uri="{FF2B5EF4-FFF2-40B4-BE49-F238E27FC236}">
                <a16:creationId xmlns="" xmlns:a16="http://schemas.microsoft.com/office/drawing/2014/main" id="{421A19E6-9EF0-4DCA-A688-31129E351AF5}"/>
              </a:ext>
            </a:extLst>
          </p:cNvPr>
          <p:cNvSpPr txBox="1"/>
          <p:nvPr/>
        </p:nvSpPr>
        <p:spPr>
          <a:xfrm>
            <a:off x="354075" y="3091694"/>
            <a:ext cx="3238939" cy="400110"/>
          </a:xfrm>
          <a:prstGeom prst="rect">
            <a:avLst/>
          </a:prstGeom>
          <a:noFill/>
        </p:spPr>
        <p:txBody>
          <a:bodyPr wrap="square" rtlCol="0">
            <a:spAutoFit/>
          </a:bodyPr>
          <a:lstStyle/>
          <a:p>
            <a:r>
              <a:rPr lang="en-US" sz="2000" b="1" dirty="0">
                <a:solidFill>
                  <a:schemeClr val="bg1"/>
                </a:solidFill>
              </a:rPr>
              <a:t>Different types of clouds</a:t>
            </a:r>
            <a:endParaRPr lang="en-CA" sz="2000" dirty="0"/>
          </a:p>
        </p:txBody>
      </p:sp>
    </p:spTree>
    <p:extLst>
      <p:ext uri="{BB962C8B-B14F-4D97-AF65-F5344CB8AC3E}">
        <p14:creationId xmlns:p14="http://schemas.microsoft.com/office/powerpoint/2010/main" val="196356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p:cTn id="4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p:cTn id="4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500"/>
                                        <p:tgtEl>
                                          <p:spTgt spid="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500"/>
                                        <p:tgtEl>
                                          <p:spTgt spid="4">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fade">
                                      <p:cBhvr>
                                        <p:cTn id="65" dur="500"/>
                                        <p:tgtEl>
                                          <p:spTgt spid="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 calcmode="lin" valueType="num">
                                      <p:cBhvr>
                                        <p:cTn id="7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Effect transition="in" filter="fade">
                                      <p:cBhvr>
                                        <p:cTn id="77" dur="500"/>
                                        <p:tgtEl>
                                          <p:spTgt spid="5">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2" end="2"/>
                                            </p:txEl>
                                          </p:spTgt>
                                        </p:tgtEl>
                                        <p:attrNameLst>
                                          <p:attrName>style.visibility</p:attrName>
                                        </p:attrNameLst>
                                      </p:cBhvr>
                                      <p:to>
                                        <p:strVal val="visible"/>
                                      </p:to>
                                    </p:set>
                                    <p:animEffect transition="in" filter="fade">
                                      <p:cBhvr>
                                        <p:cTn id="82" dur="500"/>
                                        <p:tgtEl>
                                          <p:spTgt spid="5">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 calcmode="lin" valueType="num">
                                      <p:cBhvr>
                                        <p:cTn id="8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6">
                                            <p:txEl>
                                              <p:pRg st="1" end="1"/>
                                            </p:txEl>
                                          </p:spTgt>
                                        </p:tgtEl>
                                        <p:attrNameLst>
                                          <p:attrName>style.visibility</p:attrName>
                                        </p:attrNameLst>
                                      </p:cBhvr>
                                      <p:to>
                                        <p:strVal val="visible"/>
                                      </p:to>
                                    </p:set>
                                    <p:animEffect transition="in" filter="fade">
                                      <p:cBhvr>
                                        <p:cTn id="94" dur="500"/>
                                        <p:tgtEl>
                                          <p:spTgt spid="6">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
                                            <p:txEl>
                                              <p:pRg st="2" end="2"/>
                                            </p:txEl>
                                          </p:spTgt>
                                        </p:tgtEl>
                                        <p:attrNameLst>
                                          <p:attrName>style.visibility</p:attrName>
                                        </p:attrNameLst>
                                      </p:cBhvr>
                                      <p:to>
                                        <p:strVal val="visible"/>
                                      </p:to>
                                    </p:set>
                                    <p:animEffect transition="in" filter="fade">
                                      <p:cBhvr>
                                        <p:cTn id="99" dur="500"/>
                                        <p:tgtEl>
                                          <p:spTgt spid="6">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
                                            <p:txEl>
                                              <p:pRg st="3" end="3"/>
                                            </p:txEl>
                                          </p:spTgt>
                                        </p:tgtEl>
                                        <p:attrNameLst>
                                          <p:attrName>style.visibility</p:attrName>
                                        </p:attrNameLst>
                                      </p:cBhvr>
                                      <p:to>
                                        <p:strVal val="visible"/>
                                      </p:to>
                                    </p:set>
                                    <p:animEffect transition="in" filter="fade">
                                      <p:cBhvr>
                                        <p:cTn id="104" dur="500"/>
                                        <p:tgtEl>
                                          <p:spTgt spid="6">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7">
                                            <p:txEl>
                                              <p:pRg st="0" end="0"/>
                                            </p:txEl>
                                          </p:spTgt>
                                        </p:tgtEl>
                                        <p:attrNameLst>
                                          <p:attrName>style.visibility</p:attrName>
                                        </p:attrNameLst>
                                      </p:cBhvr>
                                      <p:to>
                                        <p:strVal val="visible"/>
                                      </p:to>
                                    </p:set>
                                    <p:anim calcmode="lin" valueType="num">
                                      <p:cBhvr>
                                        <p:cTn id="10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7">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
                                            <p:txEl>
                                              <p:pRg st="1" end="1"/>
                                            </p:txEl>
                                          </p:spTgt>
                                        </p:tgtEl>
                                        <p:attrNameLst>
                                          <p:attrName>style.visibility</p:attrName>
                                        </p:attrNameLst>
                                      </p:cBhvr>
                                      <p:to>
                                        <p:strVal val="visible"/>
                                      </p:to>
                                    </p:set>
                                    <p:animEffect transition="in" filter="fade">
                                      <p:cBhvr>
                                        <p:cTn id="116" dur="500"/>
                                        <p:tgtEl>
                                          <p:spTgt spid="7">
                                            <p:txEl>
                                              <p:pRg st="1" end="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
                                            <p:txEl>
                                              <p:pRg st="2" end="2"/>
                                            </p:txEl>
                                          </p:spTgt>
                                        </p:tgtEl>
                                        <p:attrNameLst>
                                          <p:attrName>style.visibility</p:attrName>
                                        </p:attrNameLst>
                                      </p:cBhvr>
                                      <p:to>
                                        <p:strVal val="visible"/>
                                      </p:to>
                                    </p:set>
                                    <p:animEffect transition="in" filter="fade">
                                      <p:cBhvr>
                                        <p:cTn id="1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7302C-2F39-49E0-ABA8-191BEA07416C}"/>
              </a:ext>
            </a:extLst>
          </p:cNvPr>
          <p:cNvSpPr>
            <a:spLocks noGrp="1"/>
          </p:cNvSpPr>
          <p:nvPr>
            <p:ph type="title"/>
          </p:nvPr>
        </p:nvSpPr>
        <p:spPr>
          <a:xfrm>
            <a:off x="3405245" y="599040"/>
            <a:ext cx="5598796" cy="929732"/>
          </a:xfrm>
        </p:spPr>
        <p:txBody>
          <a:bodyPr>
            <a:noAutofit/>
          </a:bodyPr>
          <a:lstStyle/>
          <a:p>
            <a:r>
              <a:rPr lang="en-CA" sz="5400" dirty="0"/>
              <a:t>Atmosphere </a:t>
            </a:r>
          </a:p>
        </p:txBody>
      </p:sp>
      <p:sp>
        <p:nvSpPr>
          <p:cNvPr id="3" name="Content Placeholder 2">
            <a:extLst>
              <a:ext uri="{FF2B5EF4-FFF2-40B4-BE49-F238E27FC236}">
                <a16:creationId xmlns="" xmlns:a16="http://schemas.microsoft.com/office/drawing/2014/main" id="{09C09084-42DE-493C-8238-85593BCA1EF3}"/>
              </a:ext>
            </a:extLst>
          </p:cNvPr>
          <p:cNvSpPr>
            <a:spLocks noGrp="1"/>
          </p:cNvSpPr>
          <p:nvPr>
            <p:ph idx="1"/>
          </p:nvPr>
        </p:nvSpPr>
        <p:spPr>
          <a:xfrm>
            <a:off x="435650" y="2015412"/>
            <a:ext cx="10036317" cy="3472437"/>
          </a:xfrm>
        </p:spPr>
        <p:txBody>
          <a:bodyPr>
            <a:normAutofit lnSpcReduction="10000"/>
          </a:bodyPr>
          <a:lstStyle/>
          <a:p>
            <a:r>
              <a:rPr lang="en-US" sz="1600" b="1" dirty="0">
                <a:solidFill>
                  <a:schemeClr val="bg1"/>
                </a:solidFill>
              </a:rPr>
              <a:t>Divisions of the Atmosphere:</a:t>
            </a:r>
          </a:p>
          <a:p>
            <a:pPr>
              <a:buFont typeface="Wingdings" panose="05000000000000000000" pitchFamily="2" charset="2"/>
              <a:buChar char="q"/>
            </a:pPr>
            <a:r>
              <a:rPr lang="en-US" sz="1600" dirty="0">
                <a:solidFill>
                  <a:schemeClr val="bg1"/>
                </a:solidFill>
              </a:rPr>
              <a:t>Atmospheric models divide the atmosphere into concentric spheres or shells on the basis of Significant features.  </a:t>
            </a:r>
          </a:p>
          <a:p>
            <a:pPr>
              <a:buFont typeface="Wingdings" panose="05000000000000000000" pitchFamily="2" charset="2"/>
              <a:buChar char="q"/>
            </a:pPr>
            <a:r>
              <a:rPr lang="en-US" sz="1600" b="1" dirty="0">
                <a:solidFill>
                  <a:schemeClr val="bg1"/>
                </a:solidFill>
              </a:rPr>
              <a:t>Temperature &amp; its changes with height </a:t>
            </a:r>
            <a:r>
              <a:rPr lang="en-US" sz="1600" dirty="0">
                <a:solidFill>
                  <a:schemeClr val="bg1"/>
                </a:solidFill>
              </a:rPr>
              <a:t>are the most important features.</a:t>
            </a:r>
          </a:p>
          <a:p>
            <a:pPr>
              <a:buFont typeface="Wingdings" panose="05000000000000000000" pitchFamily="2" charset="2"/>
              <a:buChar char="q"/>
            </a:pPr>
            <a:r>
              <a:rPr lang="en-US" sz="1600" dirty="0">
                <a:solidFill>
                  <a:schemeClr val="bg1"/>
                </a:solidFill>
              </a:rPr>
              <a:t>On the basis of temperature and its nature of its changes with height, the atmosphere can be divided into four significant layers or spheres: </a:t>
            </a:r>
          </a:p>
          <a:p>
            <a:pPr marL="342900" indent="-342900">
              <a:buFont typeface="+mj-lt"/>
              <a:buAutoNum type="arabicPeriod"/>
            </a:pPr>
            <a:r>
              <a:rPr lang="en-US" sz="1600" b="1" dirty="0">
                <a:solidFill>
                  <a:schemeClr val="bg1"/>
                </a:solidFill>
              </a:rPr>
              <a:t> Troposphere    </a:t>
            </a:r>
          </a:p>
          <a:p>
            <a:pPr marL="342900" indent="-342900">
              <a:buFont typeface="+mj-lt"/>
              <a:buAutoNum type="arabicPeriod"/>
            </a:pPr>
            <a:r>
              <a:rPr lang="en-US" sz="1600" b="1" dirty="0">
                <a:solidFill>
                  <a:schemeClr val="bg1"/>
                </a:solidFill>
              </a:rPr>
              <a:t>Stratosphere </a:t>
            </a:r>
          </a:p>
          <a:p>
            <a:pPr marL="342900" indent="-342900">
              <a:buFont typeface="+mj-lt"/>
              <a:buAutoNum type="arabicPeriod"/>
            </a:pPr>
            <a:r>
              <a:rPr lang="en-US" sz="1600" b="1" dirty="0">
                <a:solidFill>
                  <a:schemeClr val="bg1"/>
                </a:solidFill>
              </a:rPr>
              <a:t>Mesosphere  </a:t>
            </a:r>
          </a:p>
          <a:p>
            <a:pPr marL="342900" indent="-342900">
              <a:buFont typeface="+mj-lt"/>
              <a:buAutoNum type="arabicPeriod"/>
            </a:pPr>
            <a:r>
              <a:rPr lang="en-US" sz="1600" b="1" dirty="0">
                <a:solidFill>
                  <a:schemeClr val="bg1"/>
                </a:solidFill>
              </a:rPr>
              <a:t>Thermosphere</a:t>
            </a:r>
          </a:p>
          <a:p>
            <a:pPr marL="0" indent="0">
              <a:buNone/>
            </a:pPr>
            <a:endParaRPr lang="en-CA" dirty="0"/>
          </a:p>
        </p:txBody>
      </p:sp>
    </p:spTree>
    <p:extLst>
      <p:ext uri="{BB962C8B-B14F-4D97-AF65-F5344CB8AC3E}">
        <p14:creationId xmlns:p14="http://schemas.microsoft.com/office/powerpoint/2010/main" val="3551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C2387-88B8-4C90-901F-B7CC38F0EA53}"/>
              </a:ext>
            </a:extLst>
          </p:cNvPr>
          <p:cNvSpPr>
            <a:spLocks noGrp="1"/>
          </p:cNvSpPr>
          <p:nvPr>
            <p:ph type="title"/>
          </p:nvPr>
        </p:nvSpPr>
        <p:spPr>
          <a:xfrm rot="1018194">
            <a:off x="156286" y="5552584"/>
            <a:ext cx="2923451" cy="1507067"/>
          </a:xfrm>
        </p:spPr>
        <p:txBody>
          <a:bodyPr>
            <a:normAutofit/>
          </a:bodyPr>
          <a:lstStyle/>
          <a:p>
            <a:r>
              <a:rPr lang="en-CA" sz="4000" dirty="0"/>
              <a:t>clouds</a:t>
            </a:r>
          </a:p>
        </p:txBody>
      </p:sp>
      <p:sp>
        <p:nvSpPr>
          <p:cNvPr id="3" name="Content Placeholder 2">
            <a:extLst>
              <a:ext uri="{FF2B5EF4-FFF2-40B4-BE49-F238E27FC236}">
                <a16:creationId xmlns="" xmlns:a16="http://schemas.microsoft.com/office/drawing/2014/main" id="{B8124CFF-9954-424C-A69A-E8FC702BBBED}"/>
              </a:ext>
            </a:extLst>
          </p:cNvPr>
          <p:cNvSpPr>
            <a:spLocks noGrp="1"/>
          </p:cNvSpPr>
          <p:nvPr>
            <p:ph sz="quarter" idx="13"/>
          </p:nvPr>
        </p:nvSpPr>
        <p:spPr>
          <a:xfrm>
            <a:off x="936105" y="1632051"/>
            <a:ext cx="10363826" cy="3424107"/>
          </a:xfrm>
        </p:spPr>
        <p:txBody>
          <a:bodyPr>
            <a:noAutofit/>
          </a:bodyPr>
          <a:lstStyle/>
          <a:p>
            <a:r>
              <a:rPr lang="en-CA" sz="1500" b="1" dirty="0">
                <a:solidFill>
                  <a:schemeClr val="bg1"/>
                </a:solidFill>
              </a:rPr>
              <a:t>Cirrus- </a:t>
            </a:r>
            <a:r>
              <a:rPr lang="en-CA" sz="1500" dirty="0">
                <a:solidFill>
                  <a:schemeClr val="bg1"/>
                </a:solidFill>
              </a:rPr>
              <a:t>fibrous wisps of delicate white cloud formed by ice crystals &amp; showing up against the blue of the sky.</a:t>
            </a:r>
          </a:p>
          <a:p>
            <a:r>
              <a:rPr lang="en-CA" sz="1500" b="1" dirty="0">
                <a:solidFill>
                  <a:schemeClr val="bg1"/>
                </a:solidFill>
              </a:rPr>
              <a:t>Cirrostratus-</a:t>
            </a:r>
            <a:r>
              <a:rPr lang="en-CA" sz="1500" dirty="0">
                <a:solidFill>
                  <a:schemeClr val="bg1"/>
                </a:solidFill>
              </a:rPr>
              <a:t> a thin whitish veil through which the sun or moon can be seen with the outline clear except when they are low on the horizon. </a:t>
            </a:r>
          </a:p>
          <a:p>
            <a:r>
              <a:rPr lang="en-CA" sz="1500" b="1" dirty="0">
                <a:solidFill>
                  <a:schemeClr val="bg1"/>
                </a:solidFill>
              </a:rPr>
              <a:t>Cirrocumulus-</a:t>
            </a:r>
            <a:r>
              <a:rPr lang="en-CA" sz="1500" dirty="0">
                <a:solidFill>
                  <a:schemeClr val="bg1"/>
                </a:solidFill>
              </a:rPr>
              <a:t> small rounded masses or white flakes with slight or no shadows, arranged in groups or lines with ripples like sand on the sea shore. </a:t>
            </a:r>
          </a:p>
          <a:p>
            <a:r>
              <a:rPr lang="en-CA" sz="1500" b="1" dirty="0">
                <a:solidFill>
                  <a:schemeClr val="bg1"/>
                </a:solidFill>
              </a:rPr>
              <a:t>Altostratus-</a:t>
            </a:r>
            <a:r>
              <a:rPr lang="en-CA" sz="1500" dirty="0">
                <a:solidFill>
                  <a:schemeClr val="bg1"/>
                </a:solidFill>
              </a:rPr>
              <a:t> a thick veil of cloud usually grey, sometimes steely or bluish in color. Generally covers the whole sky. </a:t>
            </a:r>
          </a:p>
          <a:p>
            <a:r>
              <a:rPr lang="en-CA" sz="1500" b="1" dirty="0">
                <a:solidFill>
                  <a:schemeClr val="bg1"/>
                </a:solidFill>
              </a:rPr>
              <a:t>Altocumulus-</a:t>
            </a:r>
            <a:r>
              <a:rPr lang="en-CA" sz="1500" dirty="0">
                <a:solidFill>
                  <a:schemeClr val="bg1"/>
                </a:solidFill>
              </a:rPr>
              <a:t> a layer or series of patches of rather flattened rounded masses of cloud. The cloudlets are arranged in groups, in lines, or in waves, following one or two directions &amp; are sometimes so close together that their edges join. </a:t>
            </a:r>
          </a:p>
          <a:p>
            <a:r>
              <a:rPr lang="en-CA" sz="1500" b="1" dirty="0">
                <a:solidFill>
                  <a:schemeClr val="bg1"/>
                </a:solidFill>
              </a:rPr>
              <a:t>Stratus-</a:t>
            </a:r>
            <a:r>
              <a:rPr lang="en-CA" sz="1500" dirty="0">
                <a:solidFill>
                  <a:schemeClr val="bg1"/>
                </a:solidFill>
              </a:rPr>
              <a:t> a uniform layer of cloud resembling fog but not resting on the ground. Does not show permanent markings on its lower surface.</a:t>
            </a:r>
          </a:p>
          <a:p>
            <a:r>
              <a:rPr lang="en-CA" sz="1500" b="1" dirty="0">
                <a:solidFill>
                  <a:schemeClr val="bg1"/>
                </a:solidFill>
              </a:rPr>
              <a:t>Stratocumulus-</a:t>
            </a:r>
            <a:r>
              <a:rPr lang="en-CA" sz="1500" dirty="0">
                <a:solidFill>
                  <a:schemeClr val="bg1"/>
                </a:solidFill>
              </a:rPr>
              <a:t> a layer or series of patches composed of rounded masses which may show considerable shading.</a:t>
            </a:r>
          </a:p>
          <a:p>
            <a:r>
              <a:rPr lang="en-CA" sz="1500" b="1" dirty="0">
                <a:solidFill>
                  <a:schemeClr val="bg1"/>
                </a:solidFill>
              </a:rPr>
              <a:t>Nimbostratus-</a:t>
            </a:r>
            <a:r>
              <a:rPr lang="en-CA" sz="1500" dirty="0">
                <a:solidFill>
                  <a:schemeClr val="bg1"/>
                </a:solidFill>
              </a:rPr>
              <a:t> a low layer of dark grey color, usually uniform &amp; feebly illuminated, seemingly from the inside. </a:t>
            </a:r>
          </a:p>
          <a:p>
            <a:r>
              <a:rPr lang="en-CA" sz="1500" b="1" dirty="0">
                <a:solidFill>
                  <a:schemeClr val="bg1"/>
                </a:solidFill>
              </a:rPr>
              <a:t>Cumulus- </a:t>
            </a:r>
            <a:r>
              <a:rPr lang="en-CA" sz="1500" dirty="0">
                <a:solidFill>
                  <a:schemeClr val="bg1"/>
                </a:solidFill>
              </a:rPr>
              <a:t>dense clouds with vertical development. The bases are almost horizontal &amp; form at a uniform height; the tops are rounded. </a:t>
            </a:r>
          </a:p>
          <a:p>
            <a:r>
              <a:rPr lang="en-CA" sz="1500" b="1" dirty="0">
                <a:solidFill>
                  <a:schemeClr val="bg1"/>
                </a:solidFill>
              </a:rPr>
              <a:t>Cumulonimbus- </a:t>
            </a:r>
            <a:r>
              <a:rPr lang="en-CA" sz="1500" dirty="0">
                <a:solidFill>
                  <a:schemeClr val="bg1"/>
                </a:solidFill>
              </a:rPr>
              <a:t>heavy masses of cloud with vertical development extending to well above freezing level. </a:t>
            </a:r>
          </a:p>
        </p:txBody>
      </p:sp>
    </p:spTree>
    <p:extLst>
      <p:ext uri="{BB962C8B-B14F-4D97-AF65-F5344CB8AC3E}">
        <p14:creationId xmlns:p14="http://schemas.microsoft.com/office/powerpoint/2010/main" val="35417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2103B461-323C-4912-BFFD-C375826620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 xmlns:a16="http://schemas.microsoft.com/office/drawing/2014/main" id="{FBC21318-F4F4-4524-95D1-6B7FE0A788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D9FFA8E5-974F-409E-89C6-E185BD9093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C384E2B1-7008-45EE-9F2E-FEF3A08978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D4563410-7FE9-4955-89C6-0FB9326CD3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 xmlns:a16="http://schemas.microsoft.com/office/drawing/2014/main" id="{3AD14C0E-D5DF-4BDC-BD92-642CFF1801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 xmlns:a16="http://schemas.microsoft.com/office/drawing/2014/main" id="{9A212F8F-D812-4A16-BE82-F3500DE321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nip Diagonal Corner Rectangle 24">
            <a:extLst>
              <a:ext uri="{FF2B5EF4-FFF2-40B4-BE49-F238E27FC236}">
                <a16:creationId xmlns="" xmlns:a16="http://schemas.microsoft.com/office/drawing/2014/main" id="{D2CF1D1B-04ED-443D-A9FE-68BF8859B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omputer&#10;&#10;Description generated with high confidence">
            <a:extLst>
              <a:ext uri="{FF2B5EF4-FFF2-40B4-BE49-F238E27FC236}">
                <a16:creationId xmlns="" xmlns:a16="http://schemas.microsoft.com/office/drawing/2014/main" id="{F8C0B5F9-5529-4FE8-8CFE-459B1E76365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47920" y="786117"/>
            <a:ext cx="7096159" cy="4956048"/>
          </a:xfrm>
          <a:custGeom>
            <a:avLst/>
            <a:gdLst>
              <a:gd name="connsiteX0" fmla="*/ 497480 w 10607040"/>
              <a:gd name="connsiteY0" fmla="*/ 0 h 4956048"/>
              <a:gd name="connsiteX1" fmla="*/ 10607040 w 10607040"/>
              <a:gd name="connsiteY1" fmla="*/ 0 h 4956048"/>
              <a:gd name="connsiteX2" fmla="*/ 10607040 w 10607040"/>
              <a:gd name="connsiteY2" fmla="*/ 4485407 h 4956048"/>
              <a:gd name="connsiteX3" fmla="*/ 10131692 w 10607040"/>
              <a:gd name="connsiteY3" fmla="*/ 4956048 h 4956048"/>
              <a:gd name="connsiteX4" fmla="*/ 0 w 10607040"/>
              <a:gd name="connsiteY4" fmla="*/ 4956048 h 4956048"/>
              <a:gd name="connsiteX5" fmla="*/ 0 w 10607040"/>
              <a:gd name="connsiteY5" fmla="*/ 492554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4193507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D43089-9CDA-4EF5-B5FC-11AE432A4661}"/>
              </a:ext>
            </a:extLst>
          </p:cNvPr>
          <p:cNvSpPr>
            <a:spLocks noGrp="1"/>
          </p:cNvSpPr>
          <p:nvPr>
            <p:ph type="title"/>
          </p:nvPr>
        </p:nvSpPr>
        <p:spPr>
          <a:xfrm rot="582610">
            <a:off x="8367884" y="759893"/>
            <a:ext cx="3946511" cy="831288"/>
          </a:xfrm>
        </p:spPr>
        <p:txBody>
          <a:bodyPr>
            <a:normAutofit fontScale="90000"/>
          </a:bodyPr>
          <a:lstStyle/>
          <a:p>
            <a:pPr algn="ctr"/>
            <a:r>
              <a:rPr lang="en-US" dirty="0"/>
              <a:t>Precipitation</a:t>
            </a:r>
            <a:br>
              <a:rPr lang="en-US" dirty="0"/>
            </a:br>
            <a:r>
              <a:rPr lang="en-US" dirty="0"/>
              <a:t>&amp; Clouds </a:t>
            </a:r>
            <a:br>
              <a:rPr lang="en-US" dirty="0"/>
            </a:br>
            <a:endParaRPr lang="en-CA" dirty="0"/>
          </a:p>
        </p:txBody>
      </p:sp>
      <p:sp>
        <p:nvSpPr>
          <p:cNvPr id="3" name="Content Placeholder 2">
            <a:extLst>
              <a:ext uri="{FF2B5EF4-FFF2-40B4-BE49-F238E27FC236}">
                <a16:creationId xmlns="" xmlns:a16="http://schemas.microsoft.com/office/drawing/2014/main" id="{F4B1ADAA-9696-4F14-A3EB-38165253AC25}"/>
              </a:ext>
            </a:extLst>
          </p:cNvPr>
          <p:cNvSpPr>
            <a:spLocks noGrp="1"/>
          </p:cNvSpPr>
          <p:nvPr>
            <p:ph sz="quarter" idx="13"/>
          </p:nvPr>
        </p:nvSpPr>
        <p:spPr>
          <a:xfrm>
            <a:off x="398383" y="653021"/>
            <a:ext cx="10363826" cy="3424107"/>
          </a:xfrm>
        </p:spPr>
        <p:txBody>
          <a:bodyPr>
            <a:noAutofit/>
          </a:bodyPr>
          <a:lstStyle/>
          <a:p>
            <a:r>
              <a:rPr lang="en-US" sz="1600" dirty="0">
                <a:solidFill>
                  <a:schemeClr val="bg1"/>
                </a:solidFill>
              </a:rPr>
              <a:t> </a:t>
            </a:r>
            <a:r>
              <a:rPr lang="en-US" sz="1600" b="1" dirty="0">
                <a:solidFill>
                  <a:schemeClr val="bg1"/>
                </a:solidFill>
              </a:rPr>
              <a:t>Precipitation can take many forms : </a:t>
            </a:r>
          </a:p>
          <a:p>
            <a:pPr marL="457200" indent="-457200">
              <a:buFont typeface="+mj-lt"/>
              <a:buAutoNum type="arabicPeriod"/>
            </a:pPr>
            <a:r>
              <a:rPr lang="en-US" sz="1600" dirty="0">
                <a:solidFill>
                  <a:schemeClr val="bg1"/>
                </a:solidFill>
              </a:rPr>
              <a:t>Drizzle</a:t>
            </a:r>
          </a:p>
          <a:p>
            <a:pPr marL="457200" indent="-457200">
              <a:buFont typeface="+mj-lt"/>
              <a:buAutoNum type="arabicPeriod"/>
            </a:pPr>
            <a:r>
              <a:rPr lang="en-US" sz="1600" dirty="0">
                <a:solidFill>
                  <a:schemeClr val="bg1"/>
                </a:solidFill>
              </a:rPr>
              <a:t>Freezing drizzle</a:t>
            </a:r>
          </a:p>
          <a:p>
            <a:pPr marL="457200" indent="-457200">
              <a:buFont typeface="+mj-lt"/>
              <a:buAutoNum type="arabicPeriod"/>
            </a:pPr>
            <a:r>
              <a:rPr lang="en-US" sz="1600" dirty="0">
                <a:solidFill>
                  <a:schemeClr val="bg1"/>
                </a:solidFill>
              </a:rPr>
              <a:t>Hail</a:t>
            </a:r>
          </a:p>
          <a:p>
            <a:pPr marL="457200" indent="-457200">
              <a:buFont typeface="+mj-lt"/>
              <a:buAutoNum type="arabicPeriod"/>
            </a:pPr>
            <a:r>
              <a:rPr lang="en-US" sz="1600" dirty="0">
                <a:solidFill>
                  <a:schemeClr val="bg1"/>
                </a:solidFill>
              </a:rPr>
              <a:t>Ice prisms</a:t>
            </a:r>
          </a:p>
          <a:p>
            <a:pPr marL="457200" indent="-457200">
              <a:buFont typeface="+mj-lt"/>
              <a:buAutoNum type="arabicPeriod"/>
            </a:pPr>
            <a:r>
              <a:rPr lang="en-US" sz="1600" dirty="0">
                <a:solidFill>
                  <a:schemeClr val="bg1"/>
                </a:solidFill>
              </a:rPr>
              <a:t>Ice pellets</a:t>
            </a:r>
          </a:p>
          <a:p>
            <a:pPr marL="457200" indent="-457200">
              <a:buFont typeface="+mj-lt"/>
              <a:buAutoNum type="arabicPeriod"/>
            </a:pPr>
            <a:r>
              <a:rPr lang="en-US" sz="1600" dirty="0">
                <a:solidFill>
                  <a:schemeClr val="bg1"/>
                </a:solidFill>
              </a:rPr>
              <a:t>Rain</a:t>
            </a:r>
          </a:p>
          <a:p>
            <a:pPr marL="457200" indent="-457200">
              <a:buFont typeface="+mj-lt"/>
              <a:buAutoNum type="arabicPeriod"/>
            </a:pPr>
            <a:r>
              <a:rPr lang="en-US" sz="1600" dirty="0">
                <a:solidFill>
                  <a:schemeClr val="bg1"/>
                </a:solidFill>
              </a:rPr>
              <a:t>Freezing rain</a:t>
            </a:r>
          </a:p>
          <a:p>
            <a:pPr marL="457200" indent="-457200">
              <a:buFont typeface="+mj-lt"/>
              <a:buAutoNum type="arabicPeriod"/>
            </a:pPr>
            <a:r>
              <a:rPr lang="en-US" sz="1600" dirty="0">
                <a:solidFill>
                  <a:schemeClr val="bg1"/>
                </a:solidFill>
              </a:rPr>
              <a:t>Snow</a:t>
            </a:r>
          </a:p>
          <a:p>
            <a:pPr marL="457200" indent="-457200">
              <a:buFont typeface="+mj-lt"/>
              <a:buAutoNum type="arabicPeriod"/>
            </a:pPr>
            <a:r>
              <a:rPr lang="en-US" sz="1600" dirty="0">
                <a:solidFill>
                  <a:schemeClr val="bg1"/>
                </a:solidFill>
              </a:rPr>
              <a:t>Snow grains</a:t>
            </a:r>
          </a:p>
          <a:p>
            <a:pPr marL="457200" indent="-457200">
              <a:buFont typeface="+mj-lt"/>
              <a:buAutoNum type="arabicPeriod"/>
            </a:pPr>
            <a:r>
              <a:rPr lang="en-US" sz="1600" dirty="0">
                <a:solidFill>
                  <a:schemeClr val="bg1"/>
                </a:solidFill>
              </a:rPr>
              <a:t>Snow pellets</a:t>
            </a:r>
            <a:endParaRPr lang="en-CA" sz="1600" dirty="0">
              <a:solidFill>
                <a:schemeClr val="bg1"/>
              </a:solidFill>
            </a:endParaRPr>
          </a:p>
        </p:txBody>
      </p:sp>
      <p:graphicFrame>
        <p:nvGraphicFramePr>
          <p:cNvPr id="4" name="Table 3">
            <a:extLst>
              <a:ext uri="{FF2B5EF4-FFF2-40B4-BE49-F238E27FC236}">
                <a16:creationId xmlns="" xmlns:a16="http://schemas.microsoft.com/office/drawing/2014/main" id="{1875C8E0-DD1B-4CF2-AF8A-AC0E98A6868B}"/>
              </a:ext>
            </a:extLst>
          </p:cNvPr>
          <p:cNvGraphicFramePr>
            <a:graphicFrameLocks noGrp="1"/>
          </p:cNvGraphicFramePr>
          <p:nvPr>
            <p:extLst>
              <p:ext uri="{D42A27DB-BD31-4B8C-83A1-F6EECF244321}">
                <p14:modId xmlns:p14="http://schemas.microsoft.com/office/powerpoint/2010/main" val="1312616939"/>
              </p:ext>
            </p:extLst>
          </p:nvPr>
        </p:nvGraphicFramePr>
        <p:xfrm>
          <a:off x="3172520" y="1711983"/>
          <a:ext cx="7556999" cy="3653078"/>
        </p:xfrm>
        <a:graphic>
          <a:graphicData uri="http://schemas.openxmlformats.org/drawingml/2006/table">
            <a:tbl>
              <a:tblPr firstRow="1" bandRow="1">
                <a:tableStyleId>{5C22544A-7EE6-4342-B048-85BDC9FD1C3A}</a:tableStyleId>
              </a:tblPr>
              <a:tblGrid>
                <a:gridCol w="3734066">
                  <a:extLst>
                    <a:ext uri="{9D8B030D-6E8A-4147-A177-3AD203B41FA5}">
                      <a16:colId xmlns="" xmlns:a16="http://schemas.microsoft.com/office/drawing/2014/main" val="2864054229"/>
                    </a:ext>
                  </a:extLst>
                </a:gridCol>
                <a:gridCol w="3822933">
                  <a:extLst>
                    <a:ext uri="{9D8B030D-6E8A-4147-A177-3AD203B41FA5}">
                      <a16:colId xmlns="" xmlns:a16="http://schemas.microsoft.com/office/drawing/2014/main" val="3074375520"/>
                    </a:ext>
                  </a:extLst>
                </a:gridCol>
              </a:tblGrid>
              <a:tr h="255147">
                <a:tc>
                  <a:txBody>
                    <a:bodyPr/>
                    <a:lstStyle/>
                    <a:p>
                      <a:pPr algn="ctr"/>
                      <a:r>
                        <a:rPr lang="en-US" sz="1400" b="1" dirty="0"/>
                        <a:t>Precipitation form</a:t>
                      </a:r>
                      <a:endParaRPr lang="en-CA" sz="1400" b="1" dirty="0"/>
                    </a:p>
                  </a:txBody>
                  <a:tcPr>
                    <a:solidFill>
                      <a:schemeClr val="bg2">
                        <a:lumMod val="60000"/>
                        <a:lumOff val="40000"/>
                      </a:schemeClr>
                    </a:solidFill>
                  </a:tcPr>
                </a:tc>
                <a:tc>
                  <a:txBody>
                    <a:bodyPr/>
                    <a:lstStyle/>
                    <a:p>
                      <a:pPr algn="ctr"/>
                      <a:r>
                        <a:rPr lang="en-US" sz="1400" b="1" dirty="0"/>
                        <a:t>Cloud type</a:t>
                      </a:r>
                    </a:p>
                  </a:txBody>
                  <a:tcPr>
                    <a:solidFill>
                      <a:schemeClr val="bg2">
                        <a:lumMod val="60000"/>
                        <a:lumOff val="40000"/>
                      </a:schemeClr>
                    </a:solidFill>
                  </a:tcPr>
                </a:tc>
                <a:extLst>
                  <a:ext uri="{0D108BD9-81ED-4DB2-BD59-A6C34878D82A}">
                    <a16:rowId xmlns="" xmlns:a16="http://schemas.microsoft.com/office/drawing/2014/main" val="2136612099"/>
                  </a:ext>
                </a:extLst>
              </a:tr>
              <a:tr h="377658">
                <a:tc>
                  <a:txBody>
                    <a:bodyPr/>
                    <a:lstStyle/>
                    <a:p>
                      <a:r>
                        <a:rPr lang="en-US" sz="1400" dirty="0">
                          <a:solidFill>
                            <a:schemeClr val="bg1">
                              <a:lumMod val="75000"/>
                              <a:lumOff val="25000"/>
                            </a:schemeClr>
                          </a:solidFill>
                        </a:rPr>
                        <a:t>Drizzle, freeing rain, snow grains </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Stratus &amp; stratocumulus</a:t>
                      </a:r>
                      <a:endParaRPr lang="en-CA" sz="1400" dirty="0">
                        <a:solidFill>
                          <a:schemeClr val="bg1">
                            <a:lumMod val="75000"/>
                            <a:lumOff val="25000"/>
                          </a:schemeClr>
                        </a:solidFill>
                      </a:endParaRPr>
                    </a:p>
                  </a:txBody>
                  <a:tcPr/>
                </a:tc>
                <a:extLst>
                  <a:ext uri="{0D108BD9-81ED-4DB2-BD59-A6C34878D82A}">
                    <a16:rowId xmlns="" xmlns:a16="http://schemas.microsoft.com/office/drawing/2014/main" val="2516591217"/>
                  </a:ext>
                </a:extLst>
              </a:tr>
              <a:tr h="377658">
                <a:tc>
                  <a:txBody>
                    <a:bodyPr/>
                    <a:lstStyle/>
                    <a:p>
                      <a:r>
                        <a:rPr lang="en-US" sz="1400" dirty="0">
                          <a:solidFill>
                            <a:schemeClr val="bg1">
                              <a:lumMod val="75000"/>
                              <a:lumOff val="25000"/>
                            </a:schemeClr>
                          </a:solidFill>
                        </a:rPr>
                        <a:t>Snow (continuous), rain ( continuous) </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Thick altostratus and nimbostratus</a:t>
                      </a:r>
                      <a:endParaRPr lang="en-CA" sz="1400" dirty="0">
                        <a:solidFill>
                          <a:schemeClr val="bg1">
                            <a:lumMod val="75000"/>
                            <a:lumOff val="25000"/>
                          </a:schemeClr>
                        </a:solidFill>
                      </a:endParaRPr>
                    </a:p>
                  </a:txBody>
                  <a:tcPr/>
                </a:tc>
                <a:extLst>
                  <a:ext uri="{0D108BD9-81ED-4DB2-BD59-A6C34878D82A}">
                    <a16:rowId xmlns="" xmlns:a16="http://schemas.microsoft.com/office/drawing/2014/main" val="167828192"/>
                  </a:ext>
                </a:extLst>
              </a:tr>
              <a:tr h="377658">
                <a:tc>
                  <a:txBody>
                    <a:bodyPr/>
                    <a:lstStyle/>
                    <a:p>
                      <a:r>
                        <a:rPr lang="en-US" sz="1400" dirty="0">
                          <a:solidFill>
                            <a:schemeClr val="bg1">
                              <a:lumMod val="75000"/>
                              <a:lumOff val="25000"/>
                            </a:schemeClr>
                          </a:solidFill>
                        </a:rPr>
                        <a:t>Snow (intermittent), rain ( intermittent) </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Thick altostratus &amp; stratocumulus </a:t>
                      </a:r>
                      <a:endParaRPr lang="en-CA" sz="1400" dirty="0">
                        <a:solidFill>
                          <a:schemeClr val="bg1">
                            <a:lumMod val="75000"/>
                            <a:lumOff val="25000"/>
                          </a:schemeClr>
                        </a:solidFill>
                      </a:endParaRPr>
                    </a:p>
                  </a:txBody>
                  <a:tcPr/>
                </a:tc>
                <a:extLst>
                  <a:ext uri="{0D108BD9-81ED-4DB2-BD59-A6C34878D82A}">
                    <a16:rowId xmlns="" xmlns:a16="http://schemas.microsoft.com/office/drawing/2014/main" val="3344389039"/>
                  </a:ext>
                </a:extLst>
              </a:tr>
              <a:tr h="533164">
                <a:tc>
                  <a:txBody>
                    <a:bodyPr/>
                    <a:lstStyle/>
                    <a:p>
                      <a:r>
                        <a:rPr lang="en-US" sz="1400" dirty="0">
                          <a:solidFill>
                            <a:schemeClr val="bg1">
                              <a:lumMod val="75000"/>
                              <a:lumOff val="25000"/>
                            </a:schemeClr>
                          </a:solidFill>
                        </a:rPr>
                        <a:t>Snow showers , rain showers</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Altocumulus, heavy cumulus and cumulonimbus</a:t>
                      </a:r>
                      <a:endParaRPr lang="en-CA" sz="1400" dirty="0">
                        <a:solidFill>
                          <a:schemeClr val="bg1">
                            <a:lumMod val="75000"/>
                            <a:lumOff val="25000"/>
                          </a:schemeClr>
                        </a:solidFill>
                      </a:endParaRPr>
                    </a:p>
                  </a:txBody>
                  <a:tcPr/>
                </a:tc>
                <a:extLst>
                  <a:ext uri="{0D108BD9-81ED-4DB2-BD59-A6C34878D82A}">
                    <a16:rowId xmlns="" xmlns:a16="http://schemas.microsoft.com/office/drawing/2014/main" val="3543067125"/>
                  </a:ext>
                </a:extLst>
              </a:tr>
              <a:tr h="377658">
                <a:tc>
                  <a:txBody>
                    <a:bodyPr/>
                    <a:lstStyle/>
                    <a:p>
                      <a:r>
                        <a:rPr lang="en-US" sz="1400" dirty="0">
                          <a:solidFill>
                            <a:schemeClr val="bg1">
                              <a:lumMod val="75000"/>
                              <a:lumOff val="25000"/>
                            </a:schemeClr>
                          </a:solidFill>
                        </a:rPr>
                        <a:t>Snow pellets, hail, showers of ice pellets</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Cumulonimbus </a:t>
                      </a:r>
                      <a:endParaRPr lang="en-CA" sz="1400" dirty="0">
                        <a:solidFill>
                          <a:schemeClr val="bg1">
                            <a:lumMod val="75000"/>
                            <a:lumOff val="25000"/>
                          </a:schemeClr>
                        </a:solidFill>
                      </a:endParaRPr>
                    </a:p>
                  </a:txBody>
                  <a:tcPr/>
                </a:tc>
                <a:extLst>
                  <a:ext uri="{0D108BD9-81ED-4DB2-BD59-A6C34878D82A}">
                    <a16:rowId xmlns="" xmlns:a16="http://schemas.microsoft.com/office/drawing/2014/main" val="2246111734"/>
                  </a:ext>
                </a:extLst>
              </a:tr>
              <a:tr h="999682">
                <a:tc>
                  <a:txBody>
                    <a:bodyPr/>
                    <a:lstStyle/>
                    <a:p>
                      <a:r>
                        <a:rPr lang="en-US" sz="1400" dirty="0">
                          <a:solidFill>
                            <a:schemeClr val="bg1">
                              <a:lumMod val="75000"/>
                              <a:lumOff val="25000"/>
                            </a:schemeClr>
                          </a:solidFill>
                        </a:rPr>
                        <a:t>Ice pellets ( continuous)</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Any cloud that will give rain , since non-showery precipitation in the form of ice pellets is usually the result of the rain drops freezing.</a:t>
                      </a:r>
                    </a:p>
                  </a:txBody>
                  <a:tcPr/>
                </a:tc>
                <a:extLst>
                  <a:ext uri="{0D108BD9-81ED-4DB2-BD59-A6C34878D82A}">
                    <a16:rowId xmlns="" xmlns:a16="http://schemas.microsoft.com/office/drawing/2014/main" val="1297216537"/>
                  </a:ext>
                </a:extLst>
              </a:tr>
              <a:tr h="255147">
                <a:tc>
                  <a:txBody>
                    <a:bodyPr/>
                    <a:lstStyle/>
                    <a:p>
                      <a:r>
                        <a:rPr lang="en-US" sz="1400" dirty="0">
                          <a:solidFill>
                            <a:schemeClr val="bg1">
                              <a:lumMod val="75000"/>
                              <a:lumOff val="25000"/>
                            </a:schemeClr>
                          </a:solidFill>
                        </a:rPr>
                        <a:t>Ice prisms</a:t>
                      </a:r>
                      <a:endParaRPr lang="en-CA" sz="1400" dirty="0">
                        <a:solidFill>
                          <a:schemeClr val="bg1">
                            <a:lumMod val="75000"/>
                            <a:lumOff val="25000"/>
                          </a:schemeClr>
                        </a:solidFill>
                      </a:endParaRPr>
                    </a:p>
                  </a:txBody>
                  <a:tcPr/>
                </a:tc>
                <a:tc>
                  <a:txBody>
                    <a:bodyPr/>
                    <a:lstStyle/>
                    <a:p>
                      <a:r>
                        <a:rPr lang="en-US" sz="1400" dirty="0">
                          <a:solidFill>
                            <a:schemeClr val="bg1">
                              <a:lumMod val="75000"/>
                              <a:lumOff val="25000"/>
                            </a:schemeClr>
                          </a:solidFill>
                        </a:rPr>
                        <a:t>No cloud necessary</a:t>
                      </a:r>
                    </a:p>
                  </a:txBody>
                  <a:tcPr/>
                </a:tc>
                <a:extLst>
                  <a:ext uri="{0D108BD9-81ED-4DB2-BD59-A6C34878D82A}">
                    <a16:rowId xmlns="" xmlns:a16="http://schemas.microsoft.com/office/drawing/2014/main" val="2183579382"/>
                  </a:ext>
                </a:extLst>
              </a:tr>
            </a:tbl>
          </a:graphicData>
        </a:graphic>
      </p:graphicFrame>
    </p:spTree>
    <p:extLst>
      <p:ext uri="{BB962C8B-B14F-4D97-AF65-F5344CB8AC3E}">
        <p14:creationId xmlns:p14="http://schemas.microsoft.com/office/powerpoint/2010/main" val="25228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C41D9-EA4C-43A3-A58C-A7BEA4A67FE6}"/>
              </a:ext>
            </a:extLst>
          </p:cNvPr>
          <p:cNvSpPr>
            <a:spLocks noGrp="1"/>
          </p:cNvSpPr>
          <p:nvPr>
            <p:ph type="title"/>
          </p:nvPr>
        </p:nvSpPr>
        <p:spPr>
          <a:xfrm>
            <a:off x="5283221" y="2905548"/>
            <a:ext cx="1983487" cy="1507067"/>
          </a:xfrm>
        </p:spPr>
        <p:txBody>
          <a:bodyPr>
            <a:normAutofit/>
          </a:bodyPr>
          <a:lstStyle/>
          <a:p>
            <a:r>
              <a:rPr lang="en-US" sz="4800" dirty="0"/>
              <a:t>Fog</a:t>
            </a:r>
            <a:endParaRPr lang="en-CA" sz="4800" dirty="0"/>
          </a:p>
        </p:txBody>
      </p:sp>
      <p:sp>
        <p:nvSpPr>
          <p:cNvPr id="3" name="Content Placeholder 2">
            <a:extLst>
              <a:ext uri="{FF2B5EF4-FFF2-40B4-BE49-F238E27FC236}">
                <a16:creationId xmlns="" xmlns:a16="http://schemas.microsoft.com/office/drawing/2014/main" id="{4812B127-98FD-4A64-8921-B6ECE6B30D90}"/>
              </a:ext>
            </a:extLst>
          </p:cNvPr>
          <p:cNvSpPr>
            <a:spLocks noGrp="1"/>
          </p:cNvSpPr>
          <p:nvPr>
            <p:ph sz="quarter" idx="13"/>
          </p:nvPr>
        </p:nvSpPr>
        <p:spPr>
          <a:xfrm>
            <a:off x="296882" y="112567"/>
            <a:ext cx="5143077" cy="1248563"/>
          </a:xfrm>
        </p:spPr>
        <p:txBody>
          <a:bodyPr>
            <a:normAutofit/>
          </a:bodyPr>
          <a:lstStyle/>
          <a:p>
            <a:r>
              <a:rPr lang="en-US" sz="1600" b="1" dirty="0">
                <a:solidFill>
                  <a:schemeClr val="bg1"/>
                </a:solidFill>
              </a:rPr>
              <a:t>Fog is essentially a cloud formation in the shallow layer of air next to the earth’s surface. </a:t>
            </a:r>
            <a:endParaRPr lang="en-CA" sz="1600" b="1" dirty="0">
              <a:solidFill>
                <a:schemeClr val="bg1"/>
              </a:solidFill>
            </a:endParaRPr>
          </a:p>
        </p:txBody>
      </p:sp>
      <p:sp>
        <p:nvSpPr>
          <p:cNvPr id="4" name="TextBox 3">
            <a:extLst>
              <a:ext uri="{FF2B5EF4-FFF2-40B4-BE49-F238E27FC236}">
                <a16:creationId xmlns="" xmlns:a16="http://schemas.microsoft.com/office/drawing/2014/main" id="{5E9553CF-6C8C-492D-A1A8-E18C3FF80E21}"/>
              </a:ext>
            </a:extLst>
          </p:cNvPr>
          <p:cNvSpPr txBox="1"/>
          <p:nvPr/>
        </p:nvSpPr>
        <p:spPr>
          <a:xfrm>
            <a:off x="7692705" y="243281"/>
            <a:ext cx="4177717" cy="5324535"/>
          </a:xfrm>
          <a:prstGeom prst="rect">
            <a:avLst/>
          </a:prstGeom>
          <a:noFill/>
        </p:spPr>
        <p:txBody>
          <a:bodyPr wrap="square" rtlCol="0">
            <a:spAutoFit/>
          </a:bodyPr>
          <a:lstStyle/>
          <a:p>
            <a:pPr algn="ctr"/>
            <a:r>
              <a:rPr lang="en-US" sz="1600" b="1" dirty="0">
                <a:solidFill>
                  <a:schemeClr val="bg1"/>
                </a:solidFill>
              </a:rPr>
              <a:t>The main cooling processes which causes fog: </a:t>
            </a:r>
          </a:p>
          <a:p>
            <a:pPr marL="285750" indent="-285750">
              <a:buFont typeface="Arial" panose="020B0604020202020204" pitchFamily="34" charset="0"/>
              <a:buChar char="•"/>
            </a:pPr>
            <a:r>
              <a:rPr lang="en-US" sz="1600" dirty="0">
                <a:solidFill>
                  <a:schemeClr val="bg1"/>
                </a:solidFill>
              </a:rPr>
              <a:t>Radiational cooling of the ground may be communicated to the air above, causing </a:t>
            </a:r>
            <a:r>
              <a:rPr lang="en-US" sz="1600" b="1" i="1" dirty="0">
                <a:solidFill>
                  <a:schemeClr val="bg1"/>
                </a:solidFill>
              </a:rPr>
              <a:t>radiation fog</a:t>
            </a:r>
            <a:r>
              <a:rPr lang="en-US" sz="1600" dirty="0">
                <a:solidFill>
                  <a:schemeClr val="bg1"/>
                </a:solidFill>
              </a:rPr>
              <a:t>. This will occur at night. </a:t>
            </a:r>
          </a:p>
          <a:p>
            <a:pPr marL="285750" indent="-285750">
              <a:buFont typeface="Arial" panose="020B0604020202020204" pitchFamily="34" charset="0"/>
              <a:buChar char="•"/>
            </a:pPr>
            <a:r>
              <a:rPr lang="en-US" sz="1600" dirty="0">
                <a:solidFill>
                  <a:schemeClr val="bg1"/>
                </a:solidFill>
              </a:rPr>
              <a:t>Air moving from a warm surface to a colder surface may be cooled to the extent that fog forms. Since the horizontal movement of air is called advection, this fog is often called </a:t>
            </a:r>
            <a:r>
              <a:rPr lang="en-US" sz="1600" b="1" i="1" dirty="0">
                <a:solidFill>
                  <a:schemeClr val="bg1"/>
                </a:solidFill>
              </a:rPr>
              <a:t>advection fog</a:t>
            </a:r>
            <a:r>
              <a:rPr lang="en-US" sz="1600" dirty="0">
                <a:solidFill>
                  <a:schemeClr val="bg1"/>
                </a:solidFill>
              </a:rPr>
              <a:t>.</a:t>
            </a:r>
          </a:p>
          <a:p>
            <a:pPr marL="285750" indent="-285750">
              <a:buFont typeface="Arial" panose="020B0604020202020204" pitchFamily="34" charset="0"/>
              <a:buChar char="•"/>
            </a:pPr>
            <a:r>
              <a:rPr lang="en-US" sz="1600" dirty="0">
                <a:solidFill>
                  <a:schemeClr val="bg1"/>
                </a:solidFill>
              </a:rPr>
              <a:t>As air moves up a slope, the cooling due to expansion may cause condensation. This is the same process at which causes orographic cloud, but any part of the cloud which may rest on the upper slopes is called </a:t>
            </a:r>
            <a:r>
              <a:rPr lang="en-US" sz="1600" b="1" i="1" dirty="0">
                <a:solidFill>
                  <a:schemeClr val="bg1"/>
                </a:solidFill>
              </a:rPr>
              <a:t>upslope fog.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CA" dirty="0">
              <a:solidFill>
                <a:schemeClr val="bg1"/>
              </a:solidFill>
            </a:endParaRPr>
          </a:p>
        </p:txBody>
      </p:sp>
      <p:sp>
        <p:nvSpPr>
          <p:cNvPr id="5" name="TextBox 4">
            <a:extLst>
              <a:ext uri="{FF2B5EF4-FFF2-40B4-BE49-F238E27FC236}">
                <a16:creationId xmlns="" xmlns:a16="http://schemas.microsoft.com/office/drawing/2014/main" id="{A658A1BA-CB61-4959-B8F0-8784B8A27746}"/>
              </a:ext>
            </a:extLst>
          </p:cNvPr>
          <p:cNvSpPr txBox="1"/>
          <p:nvPr/>
        </p:nvSpPr>
        <p:spPr>
          <a:xfrm>
            <a:off x="453621" y="1459748"/>
            <a:ext cx="4829600" cy="2431435"/>
          </a:xfrm>
          <a:prstGeom prst="rect">
            <a:avLst/>
          </a:prstGeom>
          <a:noFill/>
        </p:spPr>
        <p:txBody>
          <a:bodyPr wrap="square" rtlCol="0">
            <a:spAutoFit/>
          </a:bodyPr>
          <a:lstStyle/>
          <a:p>
            <a:r>
              <a:rPr lang="en-CA" sz="1600" dirty="0"/>
              <a:t>Steam Fog or Arctic sea smoke:</a:t>
            </a:r>
          </a:p>
          <a:p>
            <a:pPr marL="285750" indent="-285750">
              <a:buFont typeface="Arial" panose="020B0604020202020204" pitchFamily="34" charset="0"/>
              <a:buChar char="•"/>
            </a:pPr>
            <a:r>
              <a:rPr lang="en-CA" sz="1600" dirty="0">
                <a:solidFill>
                  <a:schemeClr val="bg1"/>
                </a:solidFill>
              </a:rPr>
              <a:t>When cold air first moves over the water, steam fog will appear, but as the air moves further over the warm water, heap cloud develops.</a:t>
            </a:r>
          </a:p>
          <a:p>
            <a:pPr marL="285750" indent="-285750">
              <a:buFont typeface="Arial" panose="020B0604020202020204" pitchFamily="34" charset="0"/>
              <a:buChar char="•"/>
            </a:pPr>
            <a:r>
              <a:rPr lang="en-CA" sz="1600" dirty="0">
                <a:solidFill>
                  <a:schemeClr val="bg1"/>
                </a:solidFill>
              </a:rPr>
              <a:t>In the arctic areas this fog forms as the air moves from the ice surfaces to open areas of warmer water. </a:t>
            </a:r>
          </a:p>
          <a:p>
            <a:r>
              <a:rPr lang="en-CA" dirty="0">
                <a:solidFill>
                  <a:schemeClr val="bg1"/>
                </a:solidFill>
              </a:rPr>
              <a:t> </a:t>
            </a:r>
          </a:p>
        </p:txBody>
      </p:sp>
      <p:sp>
        <p:nvSpPr>
          <p:cNvPr id="6" name="TextBox 5">
            <a:extLst>
              <a:ext uri="{FF2B5EF4-FFF2-40B4-BE49-F238E27FC236}">
                <a16:creationId xmlns="" xmlns:a16="http://schemas.microsoft.com/office/drawing/2014/main" id="{BE4DB60E-74D9-41D6-9952-CB438F7AF7BF}"/>
              </a:ext>
            </a:extLst>
          </p:cNvPr>
          <p:cNvSpPr txBox="1"/>
          <p:nvPr/>
        </p:nvSpPr>
        <p:spPr>
          <a:xfrm>
            <a:off x="1032661" y="3884271"/>
            <a:ext cx="4366727" cy="2092881"/>
          </a:xfrm>
          <a:prstGeom prst="rect">
            <a:avLst/>
          </a:prstGeom>
          <a:noFill/>
        </p:spPr>
        <p:txBody>
          <a:bodyPr wrap="square" rtlCol="0">
            <a:spAutoFit/>
          </a:bodyPr>
          <a:lstStyle/>
          <a:p>
            <a:r>
              <a:rPr lang="en-CA" sz="1600" dirty="0"/>
              <a:t>Frontal Fog</a:t>
            </a:r>
          </a:p>
          <a:p>
            <a:pPr marL="285750" indent="-285750">
              <a:buFont typeface="Arial" panose="020B0604020202020204" pitchFamily="34" charset="0"/>
              <a:buChar char="•"/>
            </a:pPr>
            <a:r>
              <a:rPr lang="en-CA" sz="1600" dirty="0">
                <a:solidFill>
                  <a:schemeClr val="bg1"/>
                </a:solidFill>
              </a:rPr>
              <a:t>Warm fog fronts are the most extensive and are caused by the cold air.</a:t>
            </a:r>
          </a:p>
          <a:p>
            <a:pPr marL="285750" indent="-285750">
              <a:buFont typeface="Arial" panose="020B0604020202020204" pitchFamily="34" charset="0"/>
              <a:buChar char="•"/>
            </a:pPr>
            <a:r>
              <a:rPr lang="en-CA" sz="1600" dirty="0">
                <a:solidFill>
                  <a:schemeClr val="bg1"/>
                </a:solidFill>
              </a:rPr>
              <a:t>The fog which follows the warm front is due to advection cooling as warming air moves over a cooler surface.  </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5428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p:cTn id="5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fade">
                                      <p:cBhvr>
                                        <p:cTn id="6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FC443-97F9-42C5-BC88-D6D45DDBEAE1}"/>
              </a:ext>
            </a:extLst>
          </p:cNvPr>
          <p:cNvSpPr>
            <a:spLocks noGrp="1"/>
          </p:cNvSpPr>
          <p:nvPr>
            <p:ph type="title"/>
          </p:nvPr>
        </p:nvSpPr>
        <p:spPr>
          <a:xfrm rot="19588067">
            <a:off x="69359" y="506450"/>
            <a:ext cx="4168824" cy="1507067"/>
          </a:xfrm>
        </p:spPr>
        <p:txBody>
          <a:bodyPr/>
          <a:lstStyle/>
          <a:p>
            <a:r>
              <a:rPr lang="en-CA" dirty="0"/>
              <a:t>Aircraft icing </a:t>
            </a:r>
          </a:p>
        </p:txBody>
      </p:sp>
      <p:sp>
        <p:nvSpPr>
          <p:cNvPr id="3" name="Content Placeholder 2">
            <a:extLst>
              <a:ext uri="{FF2B5EF4-FFF2-40B4-BE49-F238E27FC236}">
                <a16:creationId xmlns="" xmlns:a16="http://schemas.microsoft.com/office/drawing/2014/main" id="{15FB71FA-E0EB-408F-8221-4BEC5430198B}"/>
              </a:ext>
            </a:extLst>
          </p:cNvPr>
          <p:cNvSpPr>
            <a:spLocks noGrp="1"/>
          </p:cNvSpPr>
          <p:nvPr>
            <p:ph sz="quarter" idx="13"/>
          </p:nvPr>
        </p:nvSpPr>
        <p:spPr/>
        <p:txBody>
          <a:bodyPr/>
          <a:lstStyle/>
          <a:p>
            <a:pPr>
              <a:buSzPct val="100000"/>
              <a:buFont typeface="Wingdings" panose="05000000000000000000" pitchFamily="2" charset="2"/>
              <a:buChar char="q"/>
            </a:pPr>
            <a:r>
              <a:rPr lang="en-CA" sz="1600" b="1" dirty="0">
                <a:solidFill>
                  <a:schemeClr val="bg1"/>
                </a:solidFill>
                <a:cs typeface="Arial" panose="020B0604020202020204" pitchFamily="34" charset="0"/>
              </a:rPr>
              <a:t>Ice accretion: the rate varies with </a:t>
            </a:r>
          </a:p>
          <a:p>
            <a:pPr marL="342900" indent="-342900">
              <a:buSzPct val="100000"/>
              <a:buFont typeface="+mj-lt"/>
              <a:buAutoNum type="arabicPeriod"/>
            </a:pPr>
            <a:r>
              <a:rPr lang="en-CA" sz="1600" dirty="0">
                <a:solidFill>
                  <a:schemeClr val="bg1"/>
                </a:solidFill>
                <a:cs typeface="Arial" panose="020B0604020202020204" pitchFamily="34" charset="0"/>
              </a:rPr>
              <a:t>temperature &amp; size of water drops </a:t>
            </a:r>
          </a:p>
          <a:p>
            <a:pPr marL="342900" indent="-342900">
              <a:buSzPct val="100000"/>
              <a:buFont typeface="+mj-lt"/>
              <a:buAutoNum type="arabicPeriod"/>
            </a:pPr>
            <a:r>
              <a:rPr lang="en-CA" sz="1600" dirty="0">
                <a:solidFill>
                  <a:schemeClr val="bg1"/>
                </a:solidFill>
                <a:cs typeface="Arial" panose="020B0604020202020204" pitchFamily="34" charset="0"/>
              </a:rPr>
              <a:t>Water content of air</a:t>
            </a:r>
          </a:p>
          <a:p>
            <a:pPr marL="342900" indent="-342900">
              <a:buSzPct val="100000"/>
              <a:buFont typeface="+mj-lt"/>
              <a:buAutoNum type="arabicPeriod"/>
            </a:pPr>
            <a:r>
              <a:rPr lang="en-CA" sz="1600" dirty="0">
                <a:solidFill>
                  <a:schemeClr val="bg1"/>
                </a:solidFill>
                <a:cs typeface="Arial" panose="020B0604020202020204" pitchFamily="34" charset="0"/>
              </a:rPr>
              <a:t>Kinetic heating</a:t>
            </a:r>
          </a:p>
          <a:p>
            <a:pPr marL="342900" indent="-342900">
              <a:buSzPct val="100000"/>
              <a:buFont typeface="+mj-lt"/>
              <a:buAutoNum type="arabicPeriod"/>
            </a:pPr>
            <a:r>
              <a:rPr lang="en-CA" sz="1600" dirty="0">
                <a:solidFill>
                  <a:schemeClr val="bg1"/>
                </a:solidFill>
                <a:cs typeface="Arial" panose="020B0604020202020204" pitchFamily="34" charset="0"/>
              </a:rPr>
              <a:t>Shape of airfoils &amp; other aircraft components</a:t>
            </a:r>
          </a:p>
          <a:p>
            <a:pPr marL="342900" indent="-342900">
              <a:buSzPct val="100000"/>
              <a:buFont typeface="+mj-lt"/>
              <a:buAutoNum type="arabicPeriod"/>
            </a:pPr>
            <a:r>
              <a:rPr lang="en-CA" sz="1600" dirty="0">
                <a:solidFill>
                  <a:schemeClr val="bg1"/>
                </a:solidFill>
                <a:cs typeface="Arial" panose="020B0604020202020204" pitchFamily="34" charset="0"/>
              </a:rPr>
              <a:t>Mechanical flexion &amp; vibration </a:t>
            </a:r>
          </a:p>
          <a:p>
            <a:pPr marL="342900" indent="-342900">
              <a:buSzPct val="100000"/>
              <a:buFont typeface="+mj-lt"/>
              <a:buAutoNum type="arabicPeriod"/>
            </a:pPr>
            <a:endParaRPr lang="en-CA" sz="1600" dirty="0">
              <a:solidFill>
                <a:schemeClr val="bg1"/>
              </a:solidFill>
              <a:cs typeface="Arial" panose="020B0604020202020204" pitchFamily="34" charset="0"/>
            </a:endParaRPr>
          </a:p>
          <a:p>
            <a:pPr marL="0" indent="0">
              <a:buSzPct val="100000"/>
              <a:buNone/>
            </a:pPr>
            <a:r>
              <a:rPr lang="en-CA" sz="1600" dirty="0">
                <a:solidFill>
                  <a:schemeClr val="bg1"/>
                </a:solidFill>
                <a:cs typeface="Arial" panose="020B0604020202020204" pitchFamily="34" charset="0"/>
              </a:rPr>
              <a:t>Icing that forms on an aircraft during flight though cloud and precipitation is referred to as </a:t>
            </a:r>
            <a:r>
              <a:rPr lang="en-CA" sz="1600" i="1" dirty="0">
                <a:solidFill>
                  <a:schemeClr val="bg1"/>
                </a:solidFill>
                <a:cs typeface="Arial" panose="020B0604020202020204" pitchFamily="34" charset="0"/>
              </a:rPr>
              <a:t>rime or clear. </a:t>
            </a:r>
          </a:p>
          <a:p>
            <a:endParaRPr lang="en-CA" dirty="0"/>
          </a:p>
        </p:txBody>
      </p:sp>
    </p:spTree>
    <p:extLst>
      <p:ext uri="{BB962C8B-B14F-4D97-AF65-F5344CB8AC3E}">
        <p14:creationId xmlns:p14="http://schemas.microsoft.com/office/powerpoint/2010/main" val="3578819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3ACED-20F9-4B9E-81DC-1EDBD62117CA}"/>
              </a:ext>
            </a:extLst>
          </p:cNvPr>
          <p:cNvSpPr>
            <a:spLocks noGrp="1"/>
          </p:cNvSpPr>
          <p:nvPr>
            <p:ph type="title"/>
          </p:nvPr>
        </p:nvSpPr>
        <p:spPr>
          <a:xfrm>
            <a:off x="124583" y="1830119"/>
            <a:ext cx="789191" cy="2534252"/>
          </a:xfrm>
        </p:spPr>
        <p:txBody>
          <a:bodyPr>
            <a:normAutofit fontScale="90000"/>
          </a:bodyPr>
          <a:lstStyle/>
          <a:p>
            <a:pPr algn="ctr"/>
            <a:r>
              <a:rPr lang="en-CA" dirty="0"/>
              <a:t>V</a:t>
            </a:r>
            <a:br>
              <a:rPr lang="en-CA" dirty="0"/>
            </a:br>
            <a:r>
              <a:rPr lang="en-CA" dirty="0"/>
              <a:t>I</a:t>
            </a:r>
            <a:br>
              <a:rPr lang="en-CA" dirty="0"/>
            </a:br>
            <a:r>
              <a:rPr lang="en-CA" dirty="0"/>
              <a:t>s</a:t>
            </a:r>
            <a:br>
              <a:rPr lang="en-CA" dirty="0"/>
            </a:br>
            <a:r>
              <a:rPr lang="en-CA" dirty="0"/>
              <a:t>I</a:t>
            </a:r>
            <a:br>
              <a:rPr lang="en-CA" dirty="0"/>
            </a:br>
            <a:r>
              <a:rPr lang="en-CA" dirty="0"/>
              <a:t>b</a:t>
            </a:r>
            <a:br>
              <a:rPr lang="en-CA" dirty="0"/>
            </a:br>
            <a:r>
              <a:rPr lang="en-CA" dirty="0"/>
              <a:t>I</a:t>
            </a:r>
            <a:br>
              <a:rPr lang="en-CA" dirty="0"/>
            </a:br>
            <a:r>
              <a:rPr lang="en-CA" dirty="0"/>
              <a:t>l</a:t>
            </a:r>
            <a:br>
              <a:rPr lang="en-CA" dirty="0"/>
            </a:br>
            <a:r>
              <a:rPr lang="en-CA" dirty="0"/>
              <a:t>t</a:t>
            </a:r>
            <a:br>
              <a:rPr lang="en-CA" dirty="0"/>
            </a:br>
            <a:r>
              <a:rPr lang="en-CA" dirty="0"/>
              <a:t>y</a:t>
            </a:r>
            <a:br>
              <a:rPr lang="en-CA" dirty="0"/>
            </a:br>
            <a:r>
              <a:rPr lang="en-CA" dirty="0"/>
              <a:t> </a:t>
            </a:r>
          </a:p>
        </p:txBody>
      </p:sp>
      <p:sp>
        <p:nvSpPr>
          <p:cNvPr id="3" name="Content Placeholder 2">
            <a:extLst>
              <a:ext uri="{FF2B5EF4-FFF2-40B4-BE49-F238E27FC236}">
                <a16:creationId xmlns="" xmlns:a16="http://schemas.microsoft.com/office/drawing/2014/main" id="{7509A52A-73EC-41D7-B37E-4BF4929394E9}"/>
              </a:ext>
            </a:extLst>
          </p:cNvPr>
          <p:cNvSpPr>
            <a:spLocks noGrp="1"/>
          </p:cNvSpPr>
          <p:nvPr>
            <p:ph sz="quarter" idx="13"/>
          </p:nvPr>
        </p:nvSpPr>
        <p:spPr>
          <a:xfrm>
            <a:off x="1056700" y="1461081"/>
            <a:ext cx="10363826" cy="3424107"/>
          </a:xfrm>
        </p:spPr>
        <p:txBody>
          <a:bodyPr/>
          <a:lstStyle/>
          <a:p>
            <a:r>
              <a:rPr lang="en-CA" sz="1600" dirty="0">
                <a:solidFill>
                  <a:schemeClr val="bg1"/>
                </a:solidFill>
              </a:rPr>
              <a:t>One of the most important elements of the weather from the standpoint of aircraft take-off &amp; landing.</a:t>
            </a:r>
          </a:p>
          <a:p>
            <a:r>
              <a:rPr lang="en-CA" sz="1600" dirty="0">
                <a:solidFill>
                  <a:schemeClr val="bg1"/>
                </a:solidFill>
              </a:rPr>
              <a:t>Determines whether or not an airport is open to traffic.</a:t>
            </a:r>
          </a:p>
          <a:p>
            <a:r>
              <a:rPr lang="en-CA" sz="1600" b="1" dirty="0">
                <a:solidFill>
                  <a:schemeClr val="bg1"/>
                </a:solidFill>
              </a:rPr>
              <a:t>Slant visual range- </a:t>
            </a:r>
            <a:r>
              <a:rPr lang="en-CA" sz="1600" dirty="0">
                <a:solidFill>
                  <a:schemeClr val="bg1"/>
                </a:solidFill>
              </a:rPr>
              <a:t>the most distant point on the ground that can be seen from the aircraft.</a:t>
            </a:r>
          </a:p>
          <a:p>
            <a:r>
              <a:rPr lang="en-CA" sz="1600" b="1" dirty="0">
                <a:solidFill>
                  <a:schemeClr val="bg1"/>
                </a:solidFill>
              </a:rPr>
              <a:t>Vertical visibility- </a:t>
            </a:r>
            <a:r>
              <a:rPr lang="en-CA" sz="1600" dirty="0">
                <a:solidFill>
                  <a:schemeClr val="bg1"/>
                </a:solidFill>
              </a:rPr>
              <a:t>term used for describing observed &amp; expected conditions when surface-based obstructions are present.</a:t>
            </a:r>
          </a:p>
          <a:p>
            <a:pPr marL="457200" indent="-457200">
              <a:buFont typeface="+mj-lt"/>
              <a:buAutoNum type="arabicPeriod"/>
            </a:pPr>
            <a:endParaRPr lang="en-CA" dirty="0"/>
          </a:p>
          <a:p>
            <a:endParaRPr lang="en-CA" dirty="0"/>
          </a:p>
          <a:p>
            <a:endParaRPr lang="en-CA" dirty="0"/>
          </a:p>
        </p:txBody>
      </p:sp>
    </p:spTree>
    <p:extLst>
      <p:ext uri="{BB962C8B-B14F-4D97-AF65-F5344CB8AC3E}">
        <p14:creationId xmlns:p14="http://schemas.microsoft.com/office/powerpoint/2010/main" val="737233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F32E9-B7EF-42E6-A1A4-5501BED0C767}"/>
              </a:ext>
            </a:extLst>
          </p:cNvPr>
          <p:cNvSpPr>
            <a:spLocks noGrp="1"/>
          </p:cNvSpPr>
          <p:nvPr>
            <p:ph type="title"/>
          </p:nvPr>
        </p:nvSpPr>
        <p:spPr>
          <a:xfrm>
            <a:off x="611772" y="184370"/>
            <a:ext cx="8534400" cy="1507067"/>
          </a:xfrm>
        </p:spPr>
        <p:txBody>
          <a:bodyPr/>
          <a:lstStyle/>
          <a:p>
            <a:r>
              <a:rPr lang="en-CA" dirty="0"/>
              <a:t>Restrictions to Visibility</a:t>
            </a:r>
            <a:br>
              <a:rPr lang="en-CA" dirty="0"/>
            </a:br>
            <a:endParaRPr lang="en-CA" dirty="0"/>
          </a:p>
        </p:txBody>
      </p:sp>
      <p:sp>
        <p:nvSpPr>
          <p:cNvPr id="3" name="Content Placeholder 2">
            <a:extLst>
              <a:ext uri="{FF2B5EF4-FFF2-40B4-BE49-F238E27FC236}">
                <a16:creationId xmlns="" xmlns:a16="http://schemas.microsoft.com/office/drawing/2014/main" id="{581838E3-1C67-4C9D-B8FD-15D06A9349C7}"/>
              </a:ext>
            </a:extLst>
          </p:cNvPr>
          <p:cNvSpPr>
            <a:spLocks noGrp="1"/>
          </p:cNvSpPr>
          <p:nvPr>
            <p:ph sz="quarter" idx="13"/>
          </p:nvPr>
        </p:nvSpPr>
        <p:spPr>
          <a:xfrm>
            <a:off x="611772" y="1507222"/>
            <a:ext cx="10363826" cy="3424107"/>
          </a:xfrm>
        </p:spPr>
        <p:txBody>
          <a:bodyPr>
            <a:noAutofit/>
          </a:bodyPr>
          <a:lstStyle/>
          <a:p>
            <a:pPr marL="0" indent="0">
              <a:buNone/>
            </a:pPr>
            <a:endParaRPr lang="en-CA" sz="1600" dirty="0"/>
          </a:p>
          <a:p>
            <a:pPr marL="457200" indent="-457200">
              <a:buFont typeface="+mj-lt"/>
              <a:buAutoNum type="arabicPeriod"/>
            </a:pPr>
            <a:r>
              <a:rPr lang="en-CA" sz="1600" dirty="0">
                <a:solidFill>
                  <a:schemeClr val="bg1"/>
                </a:solidFill>
              </a:rPr>
              <a:t>Cloud</a:t>
            </a:r>
          </a:p>
          <a:p>
            <a:pPr marL="457200" indent="-457200">
              <a:buFont typeface="+mj-lt"/>
              <a:buAutoNum type="arabicPeriod"/>
            </a:pPr>
            <a:r>
              <a:rPr lang="en-CA" sz="1600" dirty="0">
                <a:solidFill>
                  <a:schemeClr val="bg1"/>
                </a:solidFill>
              </a:rPr>
              <a:t>Precipitation</a:t>
            </a:r>
          </a:p>
          <a:p>
            <a:pPr marL="457200" indent="-457200">
              <a:buFont typeface="+mj-lt"/>
              <a:buAutoNum type="arabicPeriod"/>
            </a:pPr>
            <a:r>
              <a:rPr lang="en-CA" sz="1600" dirty="0">
                <a:solidFill>
                  <a:schemeClr val="bg1"/>
                </a:solidFill>
              </a:rPr>
              <a:t>Fog</a:t>
            </a:r>
          </a:p>
          <a:p>
            <a:pPr marL="457200" indent="-457200">
              <a:buFont typeface="+mj-lt"/>
              <a:buAutoNum type="arabicPeriod"/>
            </a:pPr>
            <a:r>
              <a:rPr lang="en-CA" sz="1600" dirty="0">
                <a:solidFill>
                  <a:schemeClr val="bg1"/>
                </a:solidFill>
              </a:rPr>
              <a:t>Haze</a:t>
            </a:r>
          </a:p>
          <a:p>
            <a:pPr marL="457200" indent="-457200">
              <a:buFont typeface="+mj-lt"/>
              <a:buAutoNum type="arabicPeriod"/>
            </a:pPr>
            <a:r>
              <a:rPr lang="en-CA" sz="1600" dirty="0">
                <a:solidFill>
                  <a:schemeClr val="bg1"/>
                </a:solidFill>
              </a:rPr>
              <a:t>Smoke </a:t>
            </a:r>
          </a:p>
          <a:p>
            <a:pPr marL="457200" indent="-457200">
              <a:buFont typeface="+mj-lt"/>
              <a:buAutoNum type="arabicPeriod"/>
            </a:pPr>
            <a:r>
              <a:rPr lang="en-CA" sz="1600" dirty="0">
                <a:solidFill>
                  <a:schemeClr val="bg1"/>
                </a:solidFill>
              </a:rPr>
              <a:t>Blowing dust</a:t>
            </a:r>
          </a:p>
          <a:p>
            <a:pPr marL="457200" indent="-457200">
              <a:buFont typeface="+mj-lt"/>
              <a:buAutoNum type="arabicPeriod"/>
            </a:pPr>
            <a:r>
              <a:rPr lang="en-CA" sz="1600" dirty="0">
                <a:solidFill>
                  <a:schemeClr val="bg1"/>
                </a:solidFill>
              </a:rPr>
              <a:t>Blowing snow</a:t>
            </a:r>
          </a:p>
          <a:p>
            <a:pPr marL="457200" indent="-457200">
              <a:buFont typeface="+mj-lt"/>
              <a:buAutoNum type="arabicPeriod"/>
            </a:pPr>
            <a:endParaRPr lang="en-CA" sz="1600" dirty="0">
              <a:solidFill>
                <a:schemeClr val="bg1"/>
              </a:solidFill>
            </a:endParaRPr>
          </a:p>
          <a:p>
            <a:pPr marL="0" indent="0">
              <a:buNone/>
            </a:pPr>
            <a:r>
              <a:rPr lang="en-CA" sz="1600" dirty="0">
                <a:solidFill>
                  <a:schemeClr val="bg1"/>
                </a:solidFill>
              </a:rPr>
              <a:t>Surface visibility will depend largely on the stability in the lower levels. If the air is stable, impurities from factories will be trapped in the lower layers. Stable air is also favourable for drizzle and fog. If air is unstable, air may cause blowing dust or snow. </a:t>
            </a:r>
          </a:p>
        </p:txBody>
      </p:sp>
    </p:spTree>
    <p:extLst>
      <p:ext uri="{BB962C8B-B14F-4D97-AF65-F5344CB8AC3E}">
        <p14:creationId xmlns:p14="http://schemas.microsoft.com/office/powerpoint/2010/main" val="28247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C9F700-9DC6-45B6-8C4E-2BE2D96DF29C}"/>
              </a:ext>
            </a:extLst>
          </p:cNvPr>
          <p:cNvSpPr>
            <a:spLocks noGrp="1"/>
          </p:cNvSpPr>
          <p:nvPr>
            <p:ph type="title"/>
          </p:nvPr>
        </p:nvSpPr>
        <p:spPr>
          <a:xfrm rot="20439309">
            <a:off x="13034" y="394858"/>
            <a:ext cx="5157292" cy="1507067"/>
          </a:xfrm>
        </p:spPr>
        <p:txBody>
          <a:bodyPr>
            <a:normAutofit/>
          </a:bodyPr>
          <a:lstStyle/>
          <a:p>
            <a:pPr algn="ctr"/>
            <a:r>
              <a:rPr lang="en-CA" sz="4800" dirty="0"/>
              <a:t>turbulence</a:t>
            </a:r>
          </a:p>
        </p:txBody>
      </p:sp>
      <p:sp>
        <p:nvSpPr>
          <p:cNvPr id="3" name="Content Placeholder 2">
            <a:extLst>
              <a:ext uri="{FF2B5EF4-FFF2-40B4-BE49-F238E27FC236}">
                <a16:creationId xmlns="" xmlns:a16="http://schemas.microsoft.com/office/drawing/2014/main" id="{57C32737-3E40-4DDF-996A-FDD4A2EA81CE}"/>
              </a:ext>
            </a:extLst>
          </p:cNvPr>
          <p:cNvSpPr>
            <a:spLocks noGrp="1"/>
          </p:cNvSpPr>
          <p:nvPr>
            <p:ph sz="quarter" idx="13"/>
          </p:nvPr>
        </p:nvSpPr>
        <p:spPr>
          <a:xfrm>
            <a:off x="7532688" y="328568"/>
            <a:ext cx="4102843" cy="3424107"/>
          </a:xfrm>
        </p:spPr>
        <p:txBody>
          <a:bodyPr/>
          <a:lstStyle/>
          <a:p>
            <a:r>
              <a:rPr lang="en-CA" sz="1600" b="1" dirty="0">
                <a:solidFill>
                  <a:schemeClr val="bg1"/>
                </a:solidFill>
              </a:rPr>
              <a:t>Turbulence</a:t>
            </a:r>
            <a:r>
              <a:rPr lang="en-CA" sz="1600" dirty="0">
                <a:solidFill>
                  <a:schemeClr val="bg1"/>
                </a:solidFill>
              </a:rPr>
              <a:t> is an irregular motion of air resulting from the formation of eddies or vertical currents in the air. </a:t>
            </a:r>
          </a:p>
          <a:p>
            <a:pPr>
              <a:buFont typeface="Wingdings" panose="05000000000000000000" pitchFamily="2" charset="2"/>
              <a:buChar char="q"/>
            </a:pPr>
            <a:r>
              <a:rPr lang="en-CA" sz="1600" b="1" dirty="0">
                <a:solidFill>
                  <a:schemeClr val="bg1"/>
                </a:solidFill>
              </a:rPr>
              <a:t>Causes of turbulence:</a:t>
            </a:r>
          </a:p>
          <a:p>
            <a:pPr marL="457200" indent="-457200">
              <a:buFont typeface="+mj-lt"/>
              <a:buAutoNum type="arabicPeriod"/>
            </a:pPr>
            <a:r>
              <a:rPr lang="en-CA" sz="1600" dirty="0">
                <a:solidFill>
                  <a:schemeClr val="bg1"/>
                </a:solidFill>
              </a:rPr>
              <a:t>Mechanical agencies</a:t>
            </a:r>
          </a:p>
          <a:p>
            <a:pPr marL="457200" indent="-457200">
              <a:buFont typeface="+mj-lt"/>
              <a:buAutoNum type="arabicPeriod"/>
            </a:pPr>
            <a:r>
              <a:rPr lang="en-CA" sz="1600" dirty="0">
                <a:solidFill>
                  <a:schemeClr val="bg1"/>
                </a:solidFill>
              </a:rPr>
              <a:t>Thermal agencies</a:t>
            </a:r>
          </a:p>
          <a:p>
            <a:pPr marL="457200" indent="-457200">
              <a:buFont typeface="+mj-lt"/>
              <a:buAutoNum type="arabicPeriod"/>
            </a:pPr>
            <a:r>
              <a:rPr lang="en-CA" sz="1600" dirty="0">
                <a:solidFill>
                  <a:schemeClr val="bg1"/>
                </a:solidFill>
              </a:rPr>
              <a:t>Frontal conditions</a:t>
            </a:r>
          </a:p>
          <a:p>
            <a:pPr marL="457200" indent="-457200">
              <a:buFont typeface="+mj-lt"/>
              <a:buAutoNum type="arabicPeriod"/>
            </a:pPr>
            <a:r>
              <a:rPr lang="en-CA" sz="1600" dirty="0">
                <a:solidFill>
                  <a:schemeClr val="bg1"/>
                </a:solidFill>
              </a:rPr>
              <a:t>Wind shear</a:t>
            </a:r>
          </a:p>
          <a:p>
            <a:pPr marL="457200" indent="-457200">
              <a:buFont typeface="+mj-lt"/>
              <a:buAutoNum type="arabicPeriod"/>
            </a:pPr>
            <a:endParaRPr lang="en-CA" dirty="0">
              <a:solidFill>
                <a:schemeClr val="bg1"/>
              </a:solidFill>
            </a:endParaRPr>
          </a:p>
        </p:txBody>
      </p:sp>
      <p:sp>
        <p:nvSpPr>
          <p:cNvPr id="4" name="TextBox 3">
            <a:extLst>
              <a:ext uri="{FF2B5EF4-FFF2-40B4-BE49-F238E27FC236}">
                <a16:creationId xmlns="" xmlns:a16="http://schemas.microsoft.com/office/drawing/2014/main" id="{8DC657B3-1EC8-4D61-8AEB-EE4F6A4B111C}"/>
              </a:ext>
            </a:extLst>
          </p:cNvPr>
          <p:cNvSpPr txBox="1"/>
          <p:nvPr/>
        </p:nvSpPr>
        <p:spPr>
          <a:xfrm>
            <a:off x="363645" y="2431704"/>
            <a:ext cx="7323589" cy="4031873"/>
          </a:xfrm>
          <a:prstGeom prst="rect">
            <a:avLst/>
          </a:prstGeom>
          <a:noFill/>
        </p:spPr>
        <p:txBody>
          <a:bodyPr wrap="square" rtlCol="0">
            <a:spAutoFit/>
          </a:bodyPr>
          <a:lstStyle/>
          <a:p>
            <a:r>
              <a:rPr lang="en-CA" sz="1600" b="1" dirty="0">
                <a:solidFill>
                  <a:schemeClr val="bg1"/>
                </a:solidFill>
              </a:rPr>
              <a:t>Mechanical agencies: </a:t>
            </a:r>
            <a:r>
              <a:rPr lang="en-CA" sz="1600" dirty="0">
                <a:solidFill>
                  <a:schemeClr val="bg1"/>
                </a:solidFill>
              </a:rPr>
              <a:t>friction between the air &amp; the ground  results in a series of eddies developing in the lower portion of the air stream. Aircrew flying in this turbulent zone encounter a marked choppiness. </a:t>
            </a:r>
          </a:p>
          <a:p>
            <a:r>
              <a:rPr lang="en-CA" sz="1600" b="1" dirty="0">
                <a:solidFill>
                  <a:schemeClr val="bg1"/>
                </a:solidFill>
              </a:rPr>
              <a:t>Depends upon three factors:</a:t>
            </a:r>
          </a:p>
          <a:p>
            <a:pPr marL="342900" indent="-342900">
              <a:buFont typeface="+mj-lt"/>
              <a:buAutoNum type="arabicPeriod"/>
            </a:pPr>
            <a:r>
              <a:rPr lang="en-CA" sz="1600" dirty="0">
                <a:solidFill>
                  <a:schemeClr val="bg1"/>
                </a:solidFill>
              </a:rPr>
              <a:t>The strength of the surface wind</a:t>
            </a:r>
          </a:p>
          <a:p>
            <a:pPr marL="342900" indent="-342900">
              <a:buFont typeface="+mj-lt"/>
              <a:buAutoNum type="arabicPeriod"/>
            </a:pPr>
            <a:r>
              <a:rPr lang="en-CA" sz="1600" dirty="0">
                <a:solidFill>
                  <a:schemeClr val="bg1"/>
                </a:solidFill>
              </a:rPr>
              <a:t>The nature of the surface </a:t>
            </a:r>
          </a:p>
          <a:p>
            <a:pPr marL="342900" indent="-342900">
              <a:buFont typeface="+mj-lt"/>
              <a:buAutoNum type="arabicPeriod"/>
            </a:pPr>
            <a:r>
              <a:rPr lang="en-CA" sz="1600" dirty="0">
                <a:solidFill>
                  <a:schemeClr val="bg1"/>
                </a:solidFill>
              </a:rPr>
              <a:t>Stability of the air</a:t>
            </a:r>
          </a:p>
          <a:p>
            <a:r>
              <a:rPr lang="en-CA" sz="1600" b="1" dirty="0">
                <a:solidFill>
                  <a:schemeClr val="bg1"/>
                </a:solidFill>
              </a:rPr>
              <a:t>Thermal agencies: </a:t>
            </a:r>
            <a:r>
              <a:rPr lang="en-CA" sz="1600" dirty="0">
                <a:solidFill>
                  <a:schemeClr val="bg1"/>
                </a:solidFill>
              </a:rPr>
              <a:t>turbulence often results from the heating of the earth’s surface by the sun.</a:t>
            </a:r>
          </a:p>
          <a:p>
            <a:r>
              <a:rPr lang="en-CA" sz="1600" b="1" dirty="0">
                <a:solidFill>
                  <a:schemeClr val="bg1"/>
                </a:solidFill>
              </a:rPr>
              <a:t>Frontal systems: </a:t>
            </a:r>
            <a:r>
              <a:rPr lang="en-CA" sz="1600" dirty="0">
                <a:solidFill>
                  <a:schemeClr val="bg1"/>
                </a:solidFill>
              </a:rPr>
              <a:t>turbulence associated with a frontal system may be due to two factors</a:t>
            </a:r>
          </a:p>
          <a:p>
            <a:pPr marL="342900" indent="-342900">
              <a:buFont typeface="+mj-lt"/>
              <a:buAutoNum type="arabicPeriod"/>
            </a:pPr>
            <a:r>
              <a:rPr lang="en-CA" sz="1600" dirty="0">
                <a:solidFill>
                  <a:schemeClr val="bg1"/>
                </a:solidFill>
              </a:rPr>
              <a:t>The uplift imparted to the warmer air by sloping frontal surface</a:t>
            </a:r>
          </a:p>
          <a:p>
            <a:pPr marL="342900" indent="-342900">
              <a:buFont typeface="+mj-lt"/>
              <a:buAutoNum type="arabicPeriod"/>
            </a:pPr>
            <a:r>
              <a:rPr lang="en-CA" sz="1600" dirty="0">
                <a:solidFill>
                  <a:schemeClr val="bg1"/>
                </a:solidFill>
              </a:rPr>
              <a:t>Friction between the opposing air currents of the two air masses.</a:t>
            </a:r>
          </a:p>
          <a:p>
            <a:r>
              <a:rPr lang="en-CA" sz="1600" b="1" dirty="0">
                <a:solidFill>
                  <a:schemeClr val="bg1"/>
                </a:solidFill>
              </a:rPr>
              <a:t>Wind shear: </a:t>
            </a:r>
            <a:r>
              <a:rPr lang="en-CA" sz="1600" dirty="0">
                <a:solidFill>
                  <a:schemeClr val="bg1"/>
                </a:solidFill>
              </a:rPr>
              <a:t>Any marked changes in wind with height may produce a local area of turbulence. </a:t>
            </a:r>
          </a:p>
          <a:p>
            <a:endParaRPr lang="en-CA" sz="1600" dirty="0">
              <a:solidFill>
                <a:schemeClr val="bg1"/>
              </a:solidFill>
            </a:endParaRPr>
          </a:p>
        </p:txBody>
      </p:sp>
    </p:spTree>
    <p:extLst>
      <p:ext uri="{BB962C8B-B14F-4D97-AF65-F5344CB8AC3E}">
        <p14:creationId xmlns:p14="http://schemas.microsoft.com/office/powerpoint/2010/main" val="761385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fade">
                                      <p:cBhvr>
                                        <p:cTn id="76" dur="500"/>
                                        <p:tgtEl>
                                          <p:spTgt spid="4">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500"/>
                                        <p:tgtEl>
                                          <p:spTgt spid="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38275-D5E8-46BB-AE42-565A0EA913DB}"/>
              </a:ext>
            </a:extLst>
          </p:cNvPr>
          <p:cNvSpPr>
            <a:spLocks noGrp="1"/>
          </p:cNvSpPr>
          <p:nvPr>
            <p:ph type="title"/>
          </p:nvPr>
        </p:nvSpPr>
        <p:spPr>
          <a:xfrm rot="1890644">
            <a:off x="8124560" y="837201"/>
            <a:ext cx="4936412" cy="1507067"/>
          </a:xfrm>
        </p:spPr>
        <p:txBody>
          <a:bodyPr>
            <a:normAutofit/>
          </a:bodyPr>
          <a:lstStyle/>
          <a:p>
            <a:r>
              <a:rPr lang="en-CA" sz="3200" dirty="0"/>
              <a:t>Mountain waves </a:t>
            </a:r>
          </a:p>
        </p:txBody>
      </p:sp>
      <p:sp>
        <p:nvSpPr>
          <p:cNvPr id="3" name="Content Placeholder 2">
            <a:extLst>
              <a:ext uri="{FF2B5EF4-FFF2-40B4-BE49-F238E27FC236}">
                <a16:creationId xmlns="" xmlns:a16="http://schemas.microsoft.com/office/drawing/2014/main" id="{7BC31382-E820-424F-A052-22EA00E9BF85}"/>
              </a:ext>
            </a:extLst>
          </p:cNvPr>
          <p:cNvSpPr>
            <a:spLocks noGrp="1"/>
          </p:cNvSpPr>
          <p:nvPr>
            <p:ph sz="quarter" idx="13"/>
          </p:nvPr>
        </p:nvSpPr>
        <p:spPr>
          <a:xfrm>
            <a:off x="403464" y="1193225"/>
            <a:ext cx="6174923" cy="3424107"/>
          </a:xfrm>
        </p:spPr>
        <p:txBody>
          <a:bodyPr>
            <a:normAutofit fontScale="92500" lnSpcReduction="10000"/>
          </a:bodyPr>
          <a:lstStyle/>
          <a:p>
            <a:r>
              <a:rPr lang="en-CA" sz="1600" b="1" dirty="0">
                <a:solidFill>
                  <a:schemeClr val="bg1"/>
                </a:solidFill>
              </a:rPr>
              <a:t>Features of mountain waves:</a:t>
            </a:r>
          </a:p>
          <a:p>
            <a:pPr>
              <a:buFont typeface="Wingdings" panose="05000000000000000000" pitchFamily="2" charset="2"/>
              <a:buChar char="q"/>
            </a:pPr>
            <a:r>
              <a:rPr lang="en-CA" sz="1600" dirty="0">
                <a:solidFill>
                  <a:schemeClr val="bg1"/>
                </a:solidFill>
              </a:rPr>
              <a:t>When air crosses a range of mountains, a series of waves, spaced at intervals of two to twenty miles, may be set up in the airflow downstream from the range. </a:t>
            </a:r>
          </a:p>
          <a:p>
            <a:pPr>
              <a:buFont typeface="Wingdings" panose="05000000000000000000" pitchFamily="2" charset="2"/>
              <a:buChar char="q"/>
            </a:pPr>
            <a:r>
              <a:rPr lang="en-CA" sz="1600" dirty="0">
                <a:solidFill>
                  <a:schemeClr val="bg1"/>
                </a:solidFill>
              </a:rPr>
              <a:t>Each wave marks a place where the air jumps almost vertically to the crest of the wave. </a:t>
            </a:r>
          </a:p>
          <a:p>
            <a:pPr>
              <a:buFont typeface="Wingdings" panose="05000000000000000000" pitchFamily="2" charset="2"/>
              <a:buChar char="q"/>
            </a:pPr>
            <a:r>
              <a:rPr lang="en-US" sz="1600" dirty="0">
                <a:solidFill>
                  <a:schemeClr val="bg1"/>
                </a:solidFill>
              </a:rPr>
              <a:t>T</a:t>
            </a:r>
            <a:r>
              <a:rPr lang="en-CA" sz="1600" dirty="0">
                <a:solidFill>
                  <a:schemeClr val="bg1"/>
                </a:solidFill>
              </a:rPr>
              <a:t>he strongest wave of the system is the one closest to the range.</a:t>
            </a:r>
          </a:p>
          <a:p>
            <a:endParaRPr lang="en-US" sz="1600" b="1" dirty="0">
              <a:solidFill>
                <a:schemeClr val="bg1"/>
              </a:solidFill>
            </a:endParaRPr>
          </a:p>
          <a:p>
            <a:r>
              <a:rPr lang="en-US" sz="1600" b="1" dirty="0">
                <a:solidFill>
                  <a:schemeClr val="bg1"/>
                </a:solidFill>
              </a:rPr>
              <a:t>Effects of Mountain Waves on Aviation:</a:t>
            </a:r>
          </a:p>
          <a:p>
            <a:pPr>
              <a:buFont typeface="Wingdings" panose="05000000000000000000" pitchFamily="2" charset="2"/>
              <a:buChar char="q"/>
            </a:pPr>
            <a:r>
              <a:rPr lang="en-US" sz="1600" dirty="0">
                <a:solidFill>
                  <a:schemeClr val="bg1"/>
                </a:solidFill>
              </a:rPr>
              <a:t>Present problems because of vertical currents, turbulence, horizontal wind shear, altimeter errors &amp; icing. </a:t>
            </a:r>
          </a:p>
          <a:p>
            <a:pPr marL="0" indent="0">
              <a:buNone/>
            </a:pPr>
            <a:endParaRPr lang="en-CA" dirty="0">
              <a:solidFill>
                <a:schemeClr val="bg1"/>
              </a:solidFill>
            </a:endParaRPr>
          </a:p>
          <a:p>
            <a:pPr marL="0" indent="0">
              <a:buNone/>
            </a:pPr>
            <a:endParaRPr lang="en-CA" dirty="0">
              <a:solidFill>
                <a:schemeClr val="bg1"/>
              </a:solidFill>
            </a:endParaRPr>
          </a:p>
        </p:txBody>
      </p:sp>
      <p:sp>
        <p:nvSpPr>
          <p:cNvPr id="4" name="TextBox 3">
            <a:extLst>
              <a:ext uri="{FF2B5EF4-FFF2-40B4-BE49-F238E27FC236}">
                <a16:creationId xmlns="" xmlns:a16="http://schemas.microsoft.com/office/drawing/2014/main" id="{DA630287-DDCD-43D8-B721-639F334B980B}"/>
              </a:ext>
            </a:extLst>
          </p:cNvPr>
          <p:cNvSpPr txBox="1"/>
          <p:nvPr/>
        </p:nvSpPr>
        <p:spPr>
          <a:xfrm>
            <a:off x="6333688" y="1693766"/>
            <a:ext cx="4632566" cy="4955203"/>
          </a:xfrm>
          <a:prstGeom prst="rect">
            <a:avLst/>
          </a:prstGeom>
          <a:noFill/>
        </p:spPr>
        <p:txBody>
          <a:bodyPr wrap="square" rtlCol="0">
            <a:spAutoFit/>
          </a:bodyPr>
          <a:lstStyle/>
          <a:p>
            <a:pPr algn="ctr"/>
            <a:r>
              <a:rPr lang="en-US" sz="1600" b="1" dirty="0">
                <a:solidFill>
                  <a:schemeClr val="bg1"/>
                </a:solidFill>
              </a:rPr>
              <a:t>Rules often used by pilots as a basis for developing procedures for conducting flights through mountainous regions at medium altitudes. </a:t>
            </a:r>
          </a:p>
          <a:p>
            <a:pPr marL="342900" indent="-342900">
              <a:buFont typeface="+mj-lt"/>
              <a:buAutoNum type="arabicPeriod"/>
            </a:pPr>
            <a:r>
              <a:rPr lang="en-US" sz="1400" dirty="0">
                <a:solidFill>
                  <a:schemeClr val="bg1"/>
                </a:solidFill>
              </a:rPr>
              <a:t>Stay out of rotor and cap clouds</a:t>
            </a:r>
          </a:p>
          <a:p>
            <a:pPr marL="342900" indent="-342900">
              <a:buFont typeface="+mj-lt"/>
              <a:buAutoNum type="arabicPeriod"/>
            </a:pPr>
            <a:endParaRPr lang="en-US" sz="1400" dirty="0">
              <a:solidFill>
                <a:schemeClr val="bg1"/>
              </a:solidFill>
            </a:endParaRPr>
          </a:p>
          <a:p>
            <a:pPr marL="342900" indent="-342900">
              <a:buFont typeface="+mj-lt"/>
              <a:buAutoNum type="arabicPeriod"/>
            </a:pPr>
            <a:r>
              <a:rPr lang="en-US" sz="1400" dirty="0">
                <a:solidFill>
                  <a:schemeClr val="bg1"/>
                </a:solidFill>
              </a:rPr>
              <a:t>Maintain close watch on the altimeter and allow for a possible error of 1000 feet.</a:t>
            </a:r>
          </a:p>
          <a:p>
            <a:pPr marL="342900" indent="-342900">
              <a:buFont typeface="+mj-lt"/>
              <a:buAutoNum type="arabicPeriod"/>
            </a:pPr>
            <a:endParaRPr lang="en-US" sz="1400" dirty="0">
              <a:solidFill>
                <a:schemeClr val="bg1"/>
              </a:solidFill>
            </a:endParaRPr>
          </a:p>
          <a:p>
            <a:pPr marL="342900" indent="-342900">
              <a:buFont typeface="+mj-lt"/>
              <a:buAutoNum type="arabicPeriod"/>
            </a:pPr>
            <a:r>
              <a:rPr lang="en-US" sz="1400" dirty="0">
                <a:solidFill>
                  <a:schemeClr val="bg1"/>
                </a:solidFill>
              </a:rPr>
              <a:t>Use updraft areas to gain extra altitude to compensate for the next downdraft.</a:t>
            </a:r>
          </a:p>
          <a:p>
            <a:pPr marL="342900" indent="-342900">
              <a:buFont typeface="+mj-lt"/>
              <a:buAutoNum type="arabicPeriod"/>
            </a:pPr>
            <a:endParaRPr lang="en-US" sz="1400" dirty="0">
              <a:solidFill>
                <a:schemeClr val="bg1"/>
              </a:solidFill>
            </a:endParaRPr>
          </a:p>
          <a:p>
            <a:pPr marL="342900" indent="-342900">
              <a:buFont typeface="+mj-lt"/>
              <a:buAutoNum type="arabicPeriod"/>
            </a:pPr>
            <a:r>
              <a:rPr lang="en-US" sz="1400" dirty="0">
                <a:solidFill>
                  <a:schemeClr val="bg1"/>
                </a:solidFill>
              </a:rPr>
              <a:t>Approach a mountain range at a 45 </a:t>
            </a:r>
            <a:r>
              <a:rPr lang="en-US" sz="1400" dirty="0">
                <a:solidFill>
                  <a:schemeClr val="bg1"/>
                </a:solidFill>
                <a:cs typeface="Arial" panose="020B0604020202020204" pitchFamily="34" charset="0"/>
              </a:rPr>
              <a:t>̊ angle rather than at a right angle so that a turn away can be made easily if it appears dangerous to continue. </a:t>
            </a:r>
          </a:p>
          <a:p>
            <a:pPr marL="342900" indent="-342900">
              <a:buFont typeface="+mj-lt"/>
              <a:buAutoNum type="arabicPeriod"/>
            </a:pPr>
            <a:endParaRPr lang="en-US" sz="1400" dirty="0">
              <a:solidFill>
                <a:schemeClr val="bg1"/>
              </a:solidFill>
              <a:cs typeface="Arial" panose="020B0604020202020204" pitchFamily="34" charset="0"/>
            </a:endParaRPr>
          </a:p>
          <a:p>
            <a:pPr marL="342900" indent="-342900">
              <a:buFont typeface="+mj-lt"/>
              <a:buAutoNum type="arabicPeriod"/>
            </a:pPr>
            <a:r>
              <a:rPr lang="en-US" sz="1400" dirty="0">
                <a:solidFill>
                  <a:schemeClr val="bg1"/>
                </a:solidFill>
                <a:cs typeface="Arial" panose="020B0604020202020204" pitchFamily="34" charset="0"/>
              </a:rPr>
              <a:t>If flight is parallel to a range in a steady downdraft, an updraft can be found by changing course to fly a few miles either up or downwind. If very close to range, it is wiser to move downwind to find updraft. </a:t>
            </a:r>
            <a:endParaRPr lang="en-CA" sz="1400" dirty="0">
              <a:solidFill>
                <a:schemeClr val="bg1"/>
              </a:solidFill>
            </a:endParaRPr>
          </a:p>
        </p:txBody>
      </p:sp>
    </p:spTree>
    <p:extLst>
      <p:ext uri="{BB962C8B-B14F-4D97-AF65-F5344CB8AC3E}">
        <p14:creationId xmlns:p14="http://schemas.microsoft.com/office/powerpoint/2010/main" val="1012061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p:cTn id="4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5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30" name="Straight Connector 9">
            <a:extLst>
              <a:ext uri="{FF2B5EF4-FFF2-40B4-BE49-F238E27FC236}">
                <a16:creationId xmlns="" xmlns:a16="http://schemas.microsoft.com/office/drawing/2014/main" id="{8FD48FB1-66D8-4676-B0AA-C139A1DB78D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F033F5AE-6728-4F19-8DED-658E674B31B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82C7D74A-18BA-4709-A808-44E8815C4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B5164A3F-1561-4039-8185-AB0EEB713EA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2A35DB53-42BE-460E-9CA1-1294C98463C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 xmlns:a16="http://schemas.microsoft.com/office/drawing/2014/main" id="{D067A139-86EB-480F-AE6B-AF8092F215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F34C2ED-5A6B-48A7-8B92-3DE457A877B2}"/>
              </a:ext>
            </a:extLst>
          </p:cNvPr>
          <p:cNvSpPr>
            <a:spLocks noGrp="1"/>
          </p:cNvSpPr>
          <p:nvPr>
            <p:ph type="title"/>
          </p:nvPr>
        </p:nvSpPr>
        <p:spPr>
          <a:xfrm>
            <a:off x="6095999" y="1972733"/>
            <a:ext cx="5408613" cy="1684867"/>
          </a:xfrm>
        </p:spPr>
        <p:txBody>
          <a:bodyPr vert="horz" lIns="91440" tIns="45720" rIns="91440" bIns="45720" rtlCol="0" anchor="b">
            <a:normAutofit/>
          </a:bodyPr>
          <a:lstStyle/>
          <a:p>
            <a:pPr algn="ctr"/>
            <a:r>
              <a:rPr lang="en-US" sz="4800" dirty="0"/>
              <a:t>Stages of thunderstorms </a:t>
            </a:r>
          </a:p>
        </p:txBody>
      </p:sp>
      <p:sp>
        <p:nvSpPr>
          <p:cNvPr id="22" name="Snip Diagonal Corner Rectangle 6">
            <a:extLst>
              <a:ext uri="{FF2B5EF4-FFF2-40B4-BE49-F238E27FC236}">
                <a16:creationId xmlns="" xmlns:a16="http://schemas.microsoft.com/office/drawing/2014/main" id="{4E252378-AA68-427C-BF69-E4434E447D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Content Placeholder 4">
            <a:extLst>
              <a:ext uri="{FF2B5EF4-FFF2-40B4-BE49-F238E27FC236}">
                <a16:creationId xmlns="" xmlns:a16="http://schemas.microsoft.com/office/drawing/2014/main" id="{5CB07A1A-8A6E-488B-A304-D270927BD64B}"/>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64" r="-1" b="-1"/>
          <a:stretch/>
        </p:blipFill>
        <p:spPr>
          <a:xfrm>
            <a:off x="797205" y="786117"/>
            <a:ext cx="4809744"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24" name="Group 23">
            <a:extLst>
              <a:ext uri="{FF2B5EF4-FFF2-40B4-BE49-F238E27FC236}">
                <a16:creationId xmlns="" xmlns:a16="http://schemas.microsoft.com/office/drawing/2014/main" id="{65E8C853-59EA-4FCB-BB4E-1B0AEEA408E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 xmlns:a16="http://schemas.microsoft.com/office/drawing/2014/main" id="{C58D8A51-1FB2-4FA0-A860-D57179B52AF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75C2F33D-5361-48D8-899D-50A713699D51}"/>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30608EC6-04A0-4D53-B4C8-57F06AF1417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C9C42FEC-C8F1-465B-900B-C7F552326DE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84CDCA4C-0922-4330-AF15-394E8C6DDE1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905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D0D6657-9EA8-4627-BC51-B3732F294188}"/>
              </a:ext>
            </a:extLst>
          </p:cNvPr>
          <p:cNvSpPr>
            <a:spLocks noGrp="1"/>
          </p:cNvSpPr>
          <p:nvPr>
            <p:ph idx="1"/>
          </p:nvPr>
        </p:nvSpPr>
        <p:spPr>
          <a:xfrm>
            <a:off x="508214" y="1730828"/>
            <a:ext cx="8534400" cy="3615267"/>
          </a:xfrm>
        </p:spPr>
        <p:txBody>
          <a:bodyPr>
            <a:normAutofit fontScale="25000" lnSpcReduction="20000"/>
          </a:bodyPr>
          <a:lstStyle/>
          <a:p>
            <a:pPr marL="0" indent="0">
              <a:buNone/>
            </a:pPr>
            <a:r>
              <a:rPr lang="en-US" sz="6400" b="1" dirty="0">
                <a:solidFill>
                  <a:schemeClr val="bg1"/>
                </a:solidFill>
              </a:rPr>
              <a:t>Troposphere</a:t>
            </a:r>
            <a:r>
              <a:rPr lang="en-US" sz="6400" dirty="0">
                <a:solidFill>
                  <a:schemeClr val="bg1"/>
                </a:solidFill>
              </a:rPr>
              <a:t> is identified by a decrease in temperature throughout its depth and the tropopause is the level at which this decrease abruptly stops.</a:t>
            </a:r>
          </a:p>
          <a:p>
            <a:pPr>
              <a:buFont typeface="Wingdings" panose="05000000000000000000" pitchFamily="2" charset="2"/>
              <a:buChar char="q"/>
            </a:pPr>
            <a:r>
              <a:rPr lang="en-US" sz="6400" dirty="0">
                <a:solidFill>
                  <a:schemeClr val="bg1"/>
                </a:solidFill>
              </a:rPr>
              <a:t>Characterized by vertical motion</a:t>
            </a:r>
          </a:p>
          <a:p>
            <a:pPr>
              <a:buFont typeface="Wingdings" panose="05000000000000000000" pitchFamily="2" charset="2"/>
              <a:buChar char="q"/>
            </a:pPr>
            <a:r>
              <a:rPr lang="en-US" sz="6400" dirty="0">
                <a:solidFill>
                  <a:schemeClr val="bg1"/>
                </a:solidFill>
              </a:rPr>
              <a:t>The average height is about seven miles, but varies considerably, being greater in warm air than in cold</a:t>
            </a:r>
          </a:p>
          <a:p>
            <a:pPr>
              <a:buFont typeface="Wingdings" panose="05000000000000000000" pitchFamily="2" charset="2"/>
              <a:buChar char="q"/>
            </a:pPr>
            <a:r>
              <a:rPr lang="en-US" sz="6400" dirty="0">
                <a:solidFill>
                  <a:schemeClr val="bg1"/>
                </a:solidFill>
              </a:rPr>
              <a:t>Most of what we call weather occurs in the troposphere. Mainly because of the presence of water vapor and large-scale vertical currents. </a:t>
            </a:r>
          </a:p>
          <a:p>
            <a:pPr marL="0" indent="0">
              <a:buNone/>
            </a:pPr>
            <a:r>
              <a:rPr lang="en-US" sz="6400" b="1" dirty="0">
                <a:solidFill>
                  <a:schemeClr val="bg1"/>
                </a:solidFill>
              </a:rPr>
              <a:t>Stratosphere</a:t>
            </a:r>
            <a:r>
              <a:rPr lang="en-US" sz="6400" dirty="0">
                <a:solidFill>
                  <a:schemeClr val="bg1"/>
                </a:solidFill>
              </a:rPr>
              <a:t> is about 9 miles above the troposphere, temperature usually remains relatively constant with height. </a:t>
            </a:r>
          </a:p>
          <a:p>
            <a:pPr>
              <a:buFont typeface="Wingdings" panose="05000000000000000000" pitchFamily="2" charset="2"/>
              <a:buChar char="q"/>
            </a:pPr>
            <a:r>
              <a:rPr lang="en-US" sz="6400" dirty="0">
                <a:solidFill>
                  <a:schemeClr val="bg1"/>
                </a:solidFill>
              </a:rPr>
              <a:t>Its thickness varies , being the greatest over the poles and much less or even non-existent over the equator. </a:t>
            </a:r>
          </a:p>
          <a:p>
            <a:pPr>
              <a:buFont typeface="Wingdings" panose="05000000000000000000" pitchFamily="2" charset="2"/>
              <a:buChar char="q"/>
            </a:pPr>
            <a:r>
              <a:rPr lang="en-US" sz="6400" dirty="0">
                <a:solidFill>
                  <a:schemeClr val="bg1"/>
                </a:solidFill>
              </a:rPr>
              <a:t>It is the top of  this region and it identified as the level at which temperature abruptly begins to increase with height. </a:t>
            </a:r>
          </a:p>
          <a:p>
            <a:pPr marL="0" indent="0">
              <a:buNone/>
            </a:pPr>
            <a:r>
              <a:rPr lang="en-US" sz="6400" b="1" dirty="0">
                <a:solidFill>
                  <a:schemeClr val="bg1"/>
                </a:solidFill>
              </a:rPr>
              <a:t>Mesosphere</a:t>
            </a:r>
            <a:r>
              <a:rPr lang="en-US" sz="6400" dirty="0">
                <a:solidFill>
                  <a:schemeClr val="bg1"/>
                </a:solidFill>
              </a:rPr>
              <a:t> is a region that is cold at the top and bottom but warm in the middle.</a:t>
            </a:r>
          </a:p>
          <a:p>
            <a:pPr>
              <a:buFont typeface="Wingdings" panose="05000000000000000000" pitchFamily="2" charset="2"/>
              <a:buChar char="q"/>
            </a:pPr>
            <a:r>
              <a:rPr lang="en-US" sz="6400" dirty="0">
                <a:solidFill>
                  <a:schemeClr val="bg1"/>
                </a:solidFill>
              </a:rPr>
              <a:t>It is the region where temperatures first rise to values comparable with those at the earth's surface</a:t>
            </a:r>
          </a:p>
          <a:p>
            <a:pPr marL="0" indent="0">
              <a:buNone/>
            </a:pPr>
            <a:r>
              <a:rPr lang="en-US" sz="6400" b="1" dirty="0">
                <a:solidFill>
                  <a:schemeClr val="bg1"/>
                </a:solidFill>
              </a:rPr>
              <a:t>Thermosphere</a:t>
            </a:r>
            <a:r>
              <a:rPr lang="en-US" sz="6400" dirty="0">
                <a:solidFill>
                  <a:schemeClr val="bg1"/>
                </a:solidFill>
              </a:rPr>
              <a:t> a region where high temperatures are reached but since there are relatively few molecules, temperature has a different meaning than in the troposphere. </a:t>
            </a:r>
          </a:p>
          <a:p>
            <a:endParaRPr lang="en-CA" dirty="0"/>
          </a:p>
        </p:txBody>
      </p:sp>
      <p:sp>
        <p:nvSpPr>
          <p:cNvPr id="4" name="Rectangle 3">
            <a:extLst>
              <a:ext uri="{FF2B5EF4-FFF2-40B4-BE49-F238E27FC236}">
                <a16:creationId xmlns="" xmlns:a16="http://schemas.microsoft.com/office/drawing/2014/main" id="{4D17B45C-BEE1-415B-BA24-0C1CB522D905}"/>
              </a:ext>
            </a:extLst>
          </p:cNvPr>
          <p:cNvSpPr/>
          <p:nvPr/>
        </p:nvSpPr>
        <p:spPr>
          <a:xfrm>
            <a:off x="8873412" y="1730828"/>
            <a:ext cx="3119467" cy="1938992"/>
          </a:xfrm>
          <a:prstGeom prst="rect">
            <a:avLst/>
          </a:prstGeom>
        </p:spPr>
        <p:txBody>
          <a:bodyPr wrap="square">
            <a:spAutoFit/>
          </a:bodyPr>
          <a:lstStyle/>
          <a:p>
            <a:pPr algn="ctr"/>
            <a:r>
              <a:rPr lang="en-US" sz="6000" dirty="0"/>
              <a:t>Four spheres </a:t>
            </a:r>
            <a:endParaRPr lang="en-CA" sz="6000" dirty="0"/>
          </a:p>
        </p:txBody>
      </p:sp>
    </p:spTree>
    <p:extLst>
      <p:ext uri="{BB962C8B-B14F-4D97-AF65-F5344CB8AC3E}">
        <p14:creationId xmlns:p14="http://schemas.microsoft.com/office/powerpoint/2010/main" val="3026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7432C0-FC81-4F8C-A9CE-9532D6A98B91}"/>
              </a:ext>
            </a:extLst>
          </p:cNvPr>
          <p:cNvSpPr>
            <a:spLocks noGrp="1"/>
          </p:cNvSpPr>
          <p:nvPr>
            <p:ph type="title"/>
          </p:nvPr>
        </p:nvSpPr>
        <p:spPr>
          <a:xfrm rot="18930239">
            <a:off x="8330802" y="3958694"/>
            <a:ext cx="4662553" cy="113251"/>
          </a:xfrm>
        </p:spPr>
        <p:txBody>
          <a:bodyPr>
            <a:normAutofit fontScale="90000"/>
          </a:bodyPr>
          <a:lstStyle/>
          <a:p>
            <a:r>
              <a:rPr lang="en-CA" dirty="0"/>
              <a:t>Thunderstorms </a:t>
            </a:r>
          </a:p>
        </p:txBody>
      </p:sp>
      <p:sp>
        <p:nvSpPr>
          <p:cNvPr id="3" name="Content Placeholder 2">
            <a:extLst>
              <a:ext uri="{FF2B5EF4-FFF2-40B4-BE49-F238E27FC236}">
                <a16:creationId xmlns="" xmlns:a16="http://schemas.microsoft.com/office/drawing/2014/main" id="{01C49697-F416-466F-97A3-4281F8886CFD}"/>
              </a:ext>
            </a:extLst>
          </p:cNvPr>
          <p:cNvSpPr>
            <a:spLocks noGrp="1"/>
          </p:cNvSpPr>
          <p:nvPr>
            <p:ph sz="quarter" idx="13"/>
          </p:nvPr>
        </p:nvSpPr>
        <p:spPr>
          <a:xfrm rot="19986807">
            <a:off x="220530" y="1198477"/>
            <a:ext cx="4865938" cy="1510895"/>
          </a:xfrm>
        </p:spPr>
        <p:txBody>
          <a:bodyPr>
            <a:normAutofit fontScale="85000" lnSpcReduction="20000"/>
          </a:bodyPr>
          <a:lstStyle/>
          <a:p>
            <a:pPr algn="ctr"/>
            <a:r>
              <a:rPr lang="en-CA" b="1" dirty="0">
                <a:solidFill>
                  <a:schemeClr val="bg1"/>
                </a:solidFill>
              </a:rPr>
              <a:t>Requirements for thunderstorm development</a:t>
            </a:r>
          </a:p>
          <a:p>
            <a:pPr marL="457200" indent="-457200">
              <a:buFont typeface="+mj-lt"/>
              <a:buAutoNum type="arabicPeriod"/>
            </a:pPr>
            <a:r>
              <a:rPr lang="en-CA" sz="1600" dirty="0">
                <a:solidFill>
                  <a:schemeClr val="bg1"/>
                </a:solidFill>
              </a:rPr>
              <a:t>Unstable air to high levels</a:t>
            </a:r>
          </a:p>
          <a:p>
            <a:pPr marL="457200" indent="-457200">
              <a:buFont typeface="+mj-lt"/>
              <a:buAutoNum type="arabicPeriod"/>
            </a:pPr>
            <a:r>
              <a:rPr lang="en-CA" sz="1600" dirty="0">
                <a:solidFill>
                  <a:schemeClr val="bg1"/>
                </a:solidFill>
              </a:rPr>
              <a:t>High relative humidity</a:t>
            </a:r>
          </a:p>
          <a:p>
            <a:pPr marL="457200" indent="-457200">
              <a:buFont typeface="+mj-lt"/>
              <a:buAutoNum type="arabicPeriod"/>
            </a:pPr>
            <a:r>
              <a:rPr lang="en-CA" sz="1600" dirty="0">
                <a:solidFill>
                  <a:schemeClr val="bg1"/>
                </a:solidFill>
              </a:rPr>
              <a:t>Some lifting agency to set the air in motion </a:t>
            </a:r>
          </a:p>
          <a:p>
            <a:pPr marL="457200" indent="-457200">
              <a:buFont typeface="+mj-lt"/>
              <a:buAutoNum type="arabicPeriod"/>
            </a:pPr>
            <a:endParaRPr lang="en-CA" dirty="0">
              <a:solidFill>
                <a:schemeClr val="bg1"/>
              </a:solidFill>
            </a:endParaRPr>
          </a:p>
          <a:p>
            <a:endParaRPr lang="en-CA" dirty="0"/>
          </a:p>
        </p:txBody>
      </p:sp>
      <p:sp>
        <p:nvSpPr>
          <p:cNvPr id="4" name="TextBox 3">
            <a:extLst>
              <a:ext uri="{FF2B5EF4-FFF2-40B4-BE49-F238E27FC236}">
                <a16:creationId xmlns="" xmlns:a16="http://schemas.microsoft.com/office/drawing/2014/main" id="{18984876-D888-4262-989D-E68CEA1751A8}"/>
              </a:ext>
            </a:extLst>
          </p:cNvPr>
          <p:cNvSpPr txBox="1"/>
          <p:nvPr/>
        </p:nvSpPr>
        <p:spPr>
          <a:xfrm>
            <a:off x="3092065" y="1654383"/>
            <a:ext cx="5716428" cy="5324535"/>
          </a:xfrm>
          <a:prstGeom prst="rect">
            <a:avLst/>
          </a:prstGeom>
          <a:noFill/>
        </p:spPr>
        <p:txBody>
          <a:bodyPr wrap="square" rtlCol="0">
            <a:spAutoFit/>
          </a:bodyPr>
          <a:lstStyle/>
          <a:p>
            <a:pPr marL="342900" indent="-342900">
              <a:buFont typeface="Arial" panose="020B0604020202020204" pitchFamily="34" charset="0"/>
              <a:buChar char="•"/>
            </a:pPr>
            <a:endParaRPr lang="en-CA" sz="1600" dirty="0">
              <a:solidFill>
                <a:schemeClr val="bg1"/>
              </a:solidFill>
            </a:endParaRPr>
          </a:p>
          <a:p>
            <a:pPr marL="342900" indent="-342900">
              <a:buFont typeface="Arial" panose="020B0604020202020204" pitchFamily="34" charset="0"/>
              <a:buChar char="•"/>
            </a:pPr>
            <a:r>
              <a:rPr lang="en-CA" sz="1600" b="1" dirty="0">
                <a:solidFill>
                  <a:schemeClr val="bg1"/>
                </a:solidFill>
              </a:rPr>
              <a:t> Cumulus Stage- </a:t>
            </a:r>
            <a:r>
              <a:rPr lang="en-CA" sz="1600" dirty="0">
                <a:solidFill>
                  <a:schemeClr val="bg1"/>
                </a:solidFill>
              </a:rPr>
              <a:t>At this stage, an updraft prevails throughout the cell. The maximum vertical speed of the updraft during this stage usually occurs in the upper part of the cell during the later part of the stage. At every level within it, temperatures are higher than at the same level in the surrounding air.</a:t>
            </a:r>
          </a:p>
          <a:p>
            <a:pPr marL="342900" indent="-342900">
              <a:buFont typeface="Arial" panose="020B0604020202020204" pitchFamily="34" charset="0"/>
              <a:buChar char="•"/>
            </a:pPr>
            <a:endParaRPr lang="en-CA" sz="1600" dirty="0">
              <a:solidFill>
                <a:schemeClr val="bg1"/>
              </a:solidFill>
            </a:endParaRPr>
          </a:p>
          <a:p>
            <a:pPr marL="342900" indent="-342900">
              <a:buFont typeface="Arial" panose="020B0604020202020204" pitchFamily="34" charset="0"/>
              <a:buChar char="•"/>
            </a:pPr>
            <a:r>
              <a:rPr lang="en-CA" sz="1600" b="1" dirty="0">
                <a:solidFill>
                  <a:schemeClr val="bg1"/>
                </a:solidFill>
              </a:rPr>
              <a:t>Mature stage- </a:t>
            </a:r>
            <a:r>
              <a:rPr lang="en-CA" sz="1600" dirty="0">
                <a:solidFill>
                  <a:schemeClr val="bg1"/>
                </a:solidFill>
              </a:rPr>
              <a:t>As the updrafts penetrate to greater heights, the presence of an abundance of ice crystals &amp; water droplets leads to the formation of precipitation. The appearance of precipitation at the surface marks the transition from cumulus to mature stage. </a:t>
            </a:r>
          </a:p>
          <a:p>
            <a:pPr marL="342900" indent="-342900">
              <a:buFont typeface="Arial" panose="020B0604020202020204" pitchFamily="34" charset="0"/>
              <a:buChar char="•"/>
            </a:pPr>
            <a:endParaRPr lang="en-CA" sz="1600" dirty="0">
              <a:solidFill>
                <a:schemeClr val="bg1"/>
              </a:solidFill>
            </a:endParaRPr>
          </a:p>
          <a:p>
            <a:pPr marL="342900" indent="-342900">
              <a:buFont typeface="Arial" panose="020B0604020202020204" pitchFamily="34" charset="0"/>
              <a:buChar char="•"/>
            </a:pPr>
            <a:r>
              <a:rPr lang="en-CA" sz="1600" b="1" dirty="0">
                <a:solidFill>
                  <a:schemeClr val="bg1"/>
                </a:solidFill>
              </a:rPr>
              <a:t>Dissipating Stage- </a:t>
            </a:r>
            <a:r>
              <a:rPr lang="en-CA" sz="1600" dirty="0">
                <a:solidFill>
                  <a:schemeClr val="bg1"/>
                </a:solidFill>
              </a:rPr>
              <a:t>The downdraft gradually spreads through the area of the cell until it occupies all of it except a portion at the top where the updraft persists. When this development has been reached the storm is said to be in the dissipating stage. </a:t>
            </a:r>
            <a:endParaRPr lang="en-CA" sz="1600" b="1" dirty="0">
              <a:solidFill>
                <a:schemeClr val="bg1"/>
              </a:solidFill>
            </a:endParaRPr>
          </a:p>
          <a:p>
            <a:pPr marL="342900" indent="-342900">
              <a:buFont typeface="Arial" panose="020B0604020202020204" pitchFamily="34" charset="0"/>
              <a:buChar char="•"/>
            </a:pPr>
            <a:endParaRPr lang="en-CA" sz="2000" dirty="0">
              <a:solidFill>
                <a:schemeClr val="bg1"/>
              </a:solidFill>
            </a:endParaRPr>
          </a:p>
        </p:txBody>
      </p:sp>
      <p:sp>
        <p:nvSpPr>
          <p:cNvPr id="5" name="TextBox 4">
            <a:extLst>
              <a:ext uri="{FF2B5EF4-FFF2-40B4-BE49-F238E27FC236}">
                <a16:creationId xmlns="" xmlns:a16="http://schemas.microsoft.com/office/drawing/2014/main" id="{F75F2A48-6908-4FFB-B8B9-46C51A8C206B}"/>
              </a:ext>
            </a:extLst>
          </p:cNvPr>
          <p:cNvSpPr txBox="1"/>
          <p:nvPr/>
        </p:nvSpPr>
        <p:spPr>
          <a:xfrm>
            <a:off x="6202588" y="179888"/>
            <a:ext cx="5852392" cy="1415772"/>
          </a:xfrm>
          <a:prstGeom prst="rect">
            <a:avLst/>
          </a:prstGeom>
          <a:noFill/>
        </p:spPr>
        <p:txBody>
          <a:bodyPr wrap="square" rtlCol="0">
            <a:spAutoFit/>
          </a:bodyPr>
          <a:lstStyle/>
          <a:p>
            <a:r>
              <a:rPr lang="en-CA" sz="2000" b="1" dirty="0">
                <a:solidFill>
                  <a:schemeClr val="bg1"/>
                </a:solidFill>
              </a:rPr>
              <a:t>Structure &amp; development of a Thunderstorm</a:t>
            </a:r>
          </a:p>
          <a:p>
            <a:pPr marL="342900" indent="-342900">
              <a:buFont typeface="Arial" panose="020B0604020202020204" pitchFamily="34" charset="0"/>
              <a:buChar char="•"/>
            </a:pPr>
            <a:r>
              <a:rPr lang="en-CA" sz="1600" dirty="0">
                <a:solidFill>
                  <a:schemeClr val="bg1"/>
                </a:solidFill>
              </a:rPr>
              <a:t>Thunderstorm cloud is made up of separate cells in various stages of development with considerable connective cloud between.</a:t>
            </a:r>
          </a:p>
          <a:p>
            <a:endParaRPr lang="en-CA" dirty="0"/>
          </a:p>
        </p:txBody>
      </p:sp>
    </p:spTree>
    <p:extLst>
      <p:ext uri="{BB962C8B-B14F-4D97-AF65-F5344CB8AC3E}">
        <p14:creationId xmlns:p14="http://schemas.microsoft.com/office/powerpoint/2010/main" val="1610446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EEA04-37D8-48E5-A32C-97221BE76F50}"/>
              </a:ext>
            </a:extLst>
          </p:cNvPr>
          <p:cNvSpPr>
            <a:spLocks noGrp="1"/>
          </p:cNvSpPr>
          <p:nvPr>
            <p:ph type="title"/>
          </p:nvPr>
        </p:nvSpPr>
        <p:spPr>
          <a:xfrm>
            <a:off x="1103662" y="158613"/>
            <a:ext cx="2889498" cy="1507067"/>
          </a:xfrm>
        </p:spPr>
        <p:txBody>
          <a:bodyPr>
            <a:noAutofit/>
          </a:bodyPr>
          <a:lstStyle/>
          <a:p>
            <a:r>
              <a:rPr lang="en-CA" sz="5400" dirty="0"/>
              <a:t>Wind</a:t>
            </a:r>
            <a:r>
              <a:rPr lang="en-CA" sz="4800" dirty="0"/>
              <a:t/>
            </a:r>
            <a:br>
              <a:rPr lang="en-CA" sz="4800" dirty="0"/>
            </a:br>
            <a:endParaRPr lang="en-CA" sz="4800" dirty="0"/>
          </a:p>
        </p:txBody>
      </p:sp>
      <p:sp>
        <p:nvSpPr>
          <p:cNvPr id="3" name="Content Placeholder 2">
            <a:extLst>
              <a:ext uri="{FF2B5EF4-FFF2-40B4-BE49-F238E27FC236}">
                <a16:creationId xmlns="" xmlns:a16="http://schemas.microsoft.com/office/drawing/2014/main" id="{B0F0A5DF-F025-4495-9255-53DF52D89D57}"/>
              </a:ext>
            </a:extLst>
          </p:cNvPr>
          <p:cNvSpPr>
            <a:spLocks noGrp="1"/>
          </p:cNvSpPr>
          <p:nvPr>
            <p:ph sz="quarter" idx="13"/>
          </p:nvPr>
        </p:nvSpPr>
        <p:spPr>
          <a:xfrm>
            <a:off x="465413" y="1815569"/>
            <a:ext cx="10363826" cy="3424107"/>
          </a:xfrm>
        </p:spPr>
        <p:txBody>
          <a:bodyPr>
            <a:noAutofit/>
          </a:bodyPr>
          <a:lstStyle/>
          <a:p>
            <a:r>
              <a:rPr lang="en-CA" sz="1600" dirty="0">
                <a:solidFill>
                  <a:schemeClr val="bg1"/>
                </a:solidFill>
              </a:rPr>
              <a:t>Wind direction is considered as the direction from which the wind is blowing.</a:t>
            </a:r>
          </a:p>
          <a:p>
            <a:r>
              <a:rPr lang="en-CA" sz="1600" dirty="0">
                <a:solidFill>
                  <a:schemeClr val="bg1"/>
                </a:solidFill>
              </a:rPr>
              <a:t>When describing changes in wind direction at a station, or relative to an aircraft in flight, the forecaster refers to a clockwise change as a </a:t>
            </a:r>
            <a:r>
              <a:rPr lang="en-CA" sz="1600" i="1" dirty="0">
                <a:solidFill>
                  <a:schemeClr val="bg1"/>
                </a:solidFill>
              </a:rPr>
              <a:t>veer </a:t>
            </a:r>
            <a:r>
              <a:rPr lang="en-CA" sz="1600" dirty="0">
                <a:solidFill>
                  <a:schemeClr val="bg1"/>
                </a:solidFill>
              </a:rPr>
              <a:t>and counter clockwise change as a</a:t>
            </a:r>
            <a:r>
              <a:rPr lang="en-CA" sz="1600" i="1" dirty="0">
                <a:solidFill>
                  <a:schemeClr val="bg1"/>
                </a:solidFill>
              </a:rPr>
              <a:t> back. </a:t>
            </a:r>
          </a:p>
          <a:p>
            <a:pPr marL="0" indent="0">
              <a:buNone/>
            </a:pPr>
            <a:r>
              <a:rPr lang="en-CA" sz="1600" b="1" dirty="0">
                <a:solidFill>
                  <a:schemeClr val="bg1"/>
                </a:solidFill>
              </a:rPr>
              <a:t>There are two main forces that act upon the air.</a:t>
            </a:r>
          </a:p>
          <a:p>
            <a:pPr marL="342900" indent="-342900">
              <a:buFont typeface="+mj-lt"/>
              <a:buAutoNum type="arabicPeriod"/>
            </a:pPr>
            <a:r>
              <a:rPr lang="en-CA" sz="1600" dirty="0">
                <a:solidFill>
                  <a:schemeClr val="bg1"/>
                </a:solidFill>
              </a:rPr>
              <a:t>The force which causes the air to move horizontally is due to the pressure gradient. It forces air from a region of high pressure into a region of low pressure. </a:t>
            </a:r>
          </a:p>
          <a:p>
            <a:r>
              <a:rPr lang="en-CA" sz="1600" dirty="0">
                <a:solidFill>
                  <a:schemeClr val="bg1"/>
                </a:solidFill>
              </a:rPr>
              <a:t>As soon as the air begins to move because of pressure gradient, a deflective force due to the earth’s rotation affects the direction of motion. As a result the air swings to the right in the northern hemisphere and finally flows parallel to the isobars. </a:t>
            </a:r>
          </a:p>
          <a:p>
            <a:pPr marL="342900" indent="-342900">
              <a:buFont typeface="+mj-lt"/>
              <a:buAutoNum type="arabicPeriod" startAt="2"/>
            </a:pPr>
            <a:r>
              <a:rPr lang="en-CA" sz="1600" dirty="0">
                <a:solidFill>
                  <a:schemeClr val="bg1"/>
                </a:solidFill>
              </a:rPr>
              <a:t>Friction is a force that effects surface wind speed and direction. The force of friction results from the air moving along the ground. The result is that wind speed is less than the speed indicated by the pressure gradient on the weather map, and the direction is changed so that the wind blows across the isobars at a slight angle into a center of low pressure and out of a centre of high pressure. </a:t>
            </a:r>
          </a:p>
          <a:p>
            <a:r>
              <a:rPr lang="en-CA" sz="1600" dirty="0">
                <a:solidFill>
                  <a:schemeClr val="bg1"/>
                </a:solidFill>
              </a:rPr>
              <a:t>The more the friction the greater angle. Although it seldom exceeds a value of 40 degrees. </a:t>
            </a:r>
          </a:p>
          <a:p>
            <a:r>
              <a:rPr lang="en-CA" sz="1600" dirty="0">
                <a:solidFill>
                  <a:schemeClr val="bg1"/>
                </a:solidFill>
              </a:rPr>
              <a:t>Assuming that the surface wind is not affected by local topographical effects, it is interesting to note that during an ascent from the surface to 2,000 or 4,000 feet, the wind will veer &amp; increase in speed, while during a descent from this level to the surface, the wind will back &amp; decrease in speed. </a:t>
            </a:r>
          </a:p>
        </p:txBody>
      </p:sp>
    </p:spTree>
    <p:extLst>
      <p:ext uri="{BB962C8B-B14F-4D97-AF65-F5344CB8AC3E}">
        <p14:creationId xmlns:p14="http://schemas.microsoft.com/office/powerpoint/2010/main" val="18721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93337AB-8B4A-481D-B978-4689F4B48222}"/>
              </a:ext>
            </a:extLst>
          </p:cNvPr>
          <p:cNvSpPr>
            <a:spLocks noGrp="1"/>
          </p:cNvSpPr>
          <p:nvPr>
            <p:ph sz="quarter" idx="13"/>
          </p:nvPr>
        </p:nvSpPr>
        <p:spPr>
          <a:xfrm>
            <a:off x="357810" y="1798333"/>
            <a:ext cx="10453309" cy="3807205"/>
          </a:xfrm>
        </p:spPr>
        <p:txBody>
          <a:bodyPr>
            <a:noAutofit/>
          </a:bodyPr>
          <a:lstStyle/>
          <a:p>
            <a:r>
              <a:rPr lang="en-CA" sz="1500" b="1" dirty="0">
                <a:solidFill>
                  <a:schemeClr val="bg1"/>
                </a:solidFill>
              </a:rPr>
              <a:t>Gustiness- </a:t>
            </a:r>
            <a:r>
              <a:rPr lang="en-CA" sz="1500" dirty="0">
                <a:solidFill>
                  <a:schemeClr val="bg1"/>
                </a:solidFill>
              </a:rPr>
              <a:t>a gust is a comparatively rapid and brief increase in the wind speed. It is often associated with rapid fluctuations in the wind direction.</a:t>
            </a:r>
          </a:p>
          <a:p>
            <a:r>
              <a:rPr lang="en-CA" sz="1500" dirty="0">
                <a:solidFill>
                  <a:schemeClr val="bg1"/>
                </a:solidFill>
              </a:rPr>
              <a:t> </a:t>
            </a:r>
            <a:r>
              <a:rPr lang="en-CA" sz="1500" b="1" dirty="0">
                <a:solidFill>
                  <a:schemeClr val="bg1"/>
                </a:solidFill>
              </a:rPr>
              <a:t>There are two principle causes for gusts.</a:t>
            </a:r>
          </a:p>
          <a:p>
            <a:pPr marL="457200" indent="-457200">
              <a:buFont typeface="+mj-lt"/>
              <a:buAutoNum type="arabicPeriod"/>
            </a:pPr>
            <a:r>
              <a:rPr lang="en-CA" sz="1500" b="1" dirty="0">
                <a:solidFill>
                  <a:schemeClr val="bg1"/>
                </a:solidFill>
              </a:rPr>
              <a:t>Mechanical turbulence-</a:t>
            </a:r>
            <a:r>
              <a:rPr lang="en-CA" sz="1500" dirty="0">
                <a:solidFill>
                  <a:schemeClr val="bg1"/>
                </a:solidFill>
              </a:rPr>
              <a:t> this is an eddying motion resulting from friction between the air and the ground.</a:t>
            </a:r>
          </a:p>
          <a:p>
            <a:pPr marL="457200" indent="-457200">
              <a:buFont typeface="+mj-lt"/>
              <a:buAutoNum type="arabicPeriod"/>
            </a:pPr>
            <a:r>
              <a:rPr lang="en-CA" sz="1500" b="1" dirty="0">
                <a:solidFill>
                  <a:schemeClr val="bg1"/>
                </a:solidFill>
              </a:rPr>
              <a:t>Unequal heating- </a:t>
            </a:r>
            <a:r>
              <a:rPr lang="en-CA" sz="1500" dirty="0">
                <a:solidFill>
                  <a:schemeClr val="bg1"/>
                </a:solidFill>
              </a:rPr>
              <a:t>of the earth’s surface: If one portion of the earth’s surface becomes heated to the extent that the surrounding colder air will rush in, a gust may occur.</a:t>
            </a:r>
          </a:p>
          <a:p>
            <a:r>
              <a:rPr lang="en-CA" sz="1500" b="1" dirty="0">
                <a:solidFill>
                  <a:schemeClr val="bg1"/>
                </a:solidFill>
              </a:rPr>
              <a:t>Squalls-</a:t>
            </a:r>
            <a:r>
              <a:rPr lang="en-CA" sz="1500" dirty="0">
                <a:solidFill>
                  <a:schemeClr val="bg1"/>
                </a:solidFill>
              </a:rPr>
              <a:t> a squall occurs when the wind speed increases suddenly &amp; maintains a peak speed over a period of minutes before diminishing.</a:t>
            </a:r>
          </a:p>
          <a:p>
            <a:r>
              <a:rPr lang="en-CA" sz="1500" b="1" dirty="0">
                <a:solidFill>
                  <a:schemeClr val="bg1"/>
                </a:solidFill>
              </a:rPr>
              <a:t>Squalls are due to :</a:t>
            </a:r>
          </a:p>
          <a:p>
            <a:pPr marL="457200" indent="-457200">
              <a:buFont typeface="+mj-lt"/>
              <a:buAutoNum type="arabicPeriod"/>
            </a:pPr>
            <a:r>
              <a:rPr lang="en-CA" sz="1500" dirty="0">
                <a:solidFill>
                  <a:schemeClr val="bg1"/>
                </a:solidFill>
              </a:rPr>
              <a:t>Rapidly moving cold fronts</a:t>
            </a:r>
          </a:p>
          <a:p>
            <a:pPr marL="457200" indent="-457200">
              <a:buFont typeface="+mj-lt"/>
              <a:buAutoNum type="arabicPeriod"/>
            </a:pPr>
            <a:r>
              <a:rPr lang="en-CA" sz="1500" dirty="0">
                <a:solidFill>
                  <a:schemeClr val="bg1"/>
                </a:solidFill>
              </a:rPr>
              <a:t>Thunderstorms</a:t>
            </a:r>
          </a:p>
          <a:p>
            <a:r>
              <a:rPr lang="en-CA" sz="1500" dirty="0">
                <a:solidFill>
                  <a:schemeClr val="bg1"/>
                </a:solidFill>
              </a:rPr>
              <a:t>The main difference between the squall and the gust is one of duration. As in the case of the gust, the change in wind direction.</a:t>
            </a:r>
          </a:p>
          <a:p>
            <a:r>
              <a:rPr lang="en-CA" sz="1500" dirty="0">
                <a:solidFill>
                  <a:schemeClr val="bg1"/>
                </a:solidFill>
              </a:rPr>
              <a:t>Because of daytime surface heating, the eddying motion caused by friction between the air and the ground( mechanical turbulence) often extends to 3,000 feet or higher. This turbulent region is really a mixing zone, with the result that the direction and speed of the 3,000 foot wind tends to be transferred to the surface. </a:t>
            </a:r>
          </a:p>
          <a:p>
            <a:r>
              <a:rPr lang="en-CA" sz="1500" dirty="0">
                <a:solidFill>
                  <a:schemeClr val="bg1"/>
                </a:solidFill>
              </a:rPr>
              <a:t>During the night, the surface cooling reduces the eddy motion of the air in the lower levels. The surface wind tends to assume its normal direction and speed. </a:t>
            </a:r>
          </a:p>
          <a:p>
            <a:r>
              <a:rPr lang="en-CA" sz="1500" dirty="0">
                <a:solidFill>
                  <a:schemeClr val="bg1"/>
                </a:solidFill>
              </a:rPr>
              <a:t>In summary: day- surface wind veers and increases. Night- surface wind tends to back and decrease. </a:t>
            </a:r>
          </a:p>
          <a:p>
            <a:pPr marL="0" indent="0">
              <a:buNone/>
            </a:pPr>
            <a:endParaRPr lang="en-CA" sz="1400" dirty="0">
              <a:solidFill>
                <a:schemeClr val="bg1"/>
              </a:solidFill>
            </a:endParaRPr>
          </a:p>
        </p:txBody>
      </p:sp>
      <p:sp>
        <p:nvSpPr>
          <p:cNvPr id="2" name="TextBox 1">
            <a:extLst>
              <a:ext uri="{FF2B5EF4-FFF2-40B4-BE49-F238E27FC236}">
                <a16:creationId xmlns="" xmlns:a16="http://schemas.microsoft.com/office/drawing/2014/main" id="{CFE6CC20-2C6E-4DFE-8435-64B81324DDE8}"/>
              </a:ext>
            </a:extLst>
          </p:cNvPr>
          <p:cNvSpPr txBox="1"/>
          <p:nvPr/>
        </p:nvSpPr>
        <p:spPr>
          <a:xfrm>
            <a:off x="10091206" y="5331707"/>
            <a:ext cx="1946247" cy="830997"/>
          </a:xfrm>
          <a:prstGeom prst="rect">
            <a:avLst/>
          </a:prstGeom>
          <a:noFill/>
        </p:spPr>
        <p:txBody>
          <a:bodyPr wrap="square" rtlCol="0">
            <a:spAutoFit/>
          </a:bodyPr>
          <a:lstStyle/>
          <a:p>
            <a:r>
              <a:rPr lang="en-CA" sz="4800" dirty="0"/>
              <a:t>WIND</a:t>
            </a:r>
          </a:p>
        </p:txBody>
      </p:sp>
    </p:spTree>
    <p:extLst>
      <p:ext uri="{BB962C8B-B14F-4D97-AF65-F5344CB8AC3E}">
        <p14:creationId xmlns:p14="http://schemas.microsoft.com/office/powerpoint/2010/main" val="22151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8A49D2-F838-4AEB-87A6-C90C44086A3B}"/>
              </a:ext>
            </a:extLst>
          </p:cNvPr>
          <p:cNvSpPr>
            <a:spLocks noGrp="1"/>
          </p:cNvSpPr>
          <p:nvPr>
            <p:ph type="title"/>
          </p:nvPr>
        </p:nvSpPr>
        <p:spPr>
          <a:xfrm>
            <a:off x="9566101" y="5834543"/>
            <a:ext cx="2110603" cy="1023457"/>
          </a:xfrm>
        </p:spPr>
        <p:txBody>
          <a:bodyPr>
            <a:normAutofit/>
          </a:bodyPr>
          <a:lstStyle/>
          <a:p>
            <a:r>
              <a:rPr lang="en-CA" sz="4800" dirty="0"/>
              <a:t>wind</a:t>
            </a:r>
          </a:p>
        </p:txBody>
      </p:sp>
      <p:sp>
        <p:nvSpPr>
          <p:cNvPr id="3" name="Content Placeholder 2">
            <a:extLst>
              <a:ext uri="{FF2B5EF4-FFF2-40B4-BE49-F238E27FC236}">
                <a16:creationId xmlns="" xmlns:a16="http://schemas.microsoft.com/office/drawing/2014/main" id="{7367ACDD-9797-4A9A-A5D7-DBB32D9D91A7}"/>
              </a:ext>
            </a:extLst>
          </p:cNvPr>
          <p:cNvSpPr>
            <a:spLocks noGrp="1"/>
          </p:cNvSpPr>
          <p:nvPr>
            <p:ph sz="quarter" idx="13"/>
          </p:nvPr>
        </p:nvSpPr>
        <p:spPr>
          <a:xfrm>
            <a:off x="257576" y="305764"/>
            <a:ext cx="10363826" cy="5820563"/>
          </a:xfrm>
        </p:spPr>
        <p:txBody>
          <a:bodyPr>
            <a:noAutofit/>
          </a:bodyPr>
          <a:lstStyle/>
          <a:p>
            <a:r>
              <a:rPr lang="en-CA" sz="1500" b="1" dirty="0">
                <a:solidFill>
                  <a:schemeClr val="bg1"/>
                </a:solidFill>
              </a:rPr>
              <a:t>Land &amp; sea breezes- </a:t>
            </a:r>
            <a:r>
              <a:rPr lang="en-CA" sz="1500" dirty="0">
                <a:solidFill>
                  <a:schemeClr val="bg1"/>
                </a:solidFill>
              </a:rPr>
              <a:t>These variations affect coastal areas. During the night the land cools rapidly while the water surface remains at almost the same temperature as during the day. Thus a stage will be reached at which land is colder than the water surface and the air over the land becomes colder than the air over the water. This results in the pressure over the land being higher than over the water. Although this pressure affect does not appear on the night weather maps, the gradient is often strong enough to cause wind to blow from the land to the water. This is the </a:t>
            </a:r>
            <a:r>
              <a:rPr lang="en-CA" sz="1500" i="1" dirty="0">
                <a:solidFill>
                  <a:schemeClr val="bg1"/>
                </a:solidFill>
              </a:rPr>
              <a:t>land breeze</a:t>
            </a:r>
            <a:r>
              <a:rPr lang="en-CA" sz="1500" dirty="0">
                <a:solidFill>
                  <a:schemeClr val="bg1"/>
                </a:solidFill>
              </a:rPr>
              <a:t>. </a:t>
            </a:r>
          </a:p>
          <a:p>
            <a:r>
              <a:rPr lang="en-CA" sz="1500" b="1" dirty="0">
                <a:solidFill>
                  <a:schemeClr val="bg1"/>
                </a:solidFill>
              </a:rPr>
              <a:t>Sea Breeze- </a:t>
            </a:r>
            <a:r>
              <a:rPr lang="en-CA" sz="1500" dirty="0">
                <a:solidFill>
                  <a:schemeClr val="bg1"/>
                </a:solidFill>
              </a:rPr>
              <a:t>during the day, if the land heats rapidly, the water surface will be colder of the two, the air over the water will be colder than the air over the land. Thus superimposed on the pressure system, there will be this local system with the higher pressure over the water. Accordingly, the wind blows from the water to the land as the </a:t>
            </a:r>
            <a:r>
              <a:rPr lang="en-CA" sz="1500" i="1" dirty="0">
                <a:solidFill>
                  <a:schemeClr val="bg1"/>
                </a:solidFill>
              </a:rPr>
              <a:t>sea breeze. </a:t>
            </a:r>
          </a:p>
          <a:p>
            <a:r>
              <a:rPr lang="en-CA" sz="1500" dirty="0">
                <a:solidFill>
                  <a:schemeClr val="bg1"/>
                </a:solidFill>
              </a:rPr>
              <a:t>Both these breezes are very local. They do not extend to any great height, and affect only a narrow area along the cost. </a:t>
            </a:r>
          </a:p>
          <a:p>
            <a:r>
              <a:rPr lang="en-CA" sz="1500" b="1" dirty="0">
                <a:solidFill>
                  <a:schemeClr val="bg1"/>
                </a:solidFill>
              </a:rPr>
              <a:t>Katabatic effects: </a:t>
            </a:r>
            <a:r>
              <a:rPr lang="en-CA" sz="1500" dirty="0">
                <a:solidFill>
                  <a:schemeClr val="bg1"/>
                </a:solidFill>
              </a:rPr>
              <a:t>Katabatic winds are winds which blow down ice-free slopes at night or blow down ice-covered slopes night and day. </a:t>
            </a:r>
          </a:p>
          <a:p>
            <a:r>
              <a:rPr lang="en-CA" sz="1500" b="1" dirty="0">
                <a:solidFill>
                  <a:schemeClr val="bg1"/>
                </a:solidFill>
              </a:rPr>
              <a:t>Minor Topographical Effects: </a:t>
            </a:r>
            <a:r>
              <a:rPr lang="en-CA" sz="1500" dirty="0">
                <a:solidFill>
                  <a:schemeClr val="bg1"/>
                </a:solidFill>
              </a:rPr>
              <a:t>Mountain ranges &amp; valleys affect the direction and speed of the surface wind.</a:t>
            </a:r>
          </a:p>
          <a:p>
            <a:r>
              <a:rPr lang="en-CA" sz="1500" b="1" dirty="0">
                <a:solidFill>
                  <a:schemeClr val="bg1"/>
                </a:solidFill>
              </a:rPr>
              <a:t>Barrier effect- </a:t>
            </a:r>
            <a:r>
              <a:rPr lang="en-CA" sz="1500" dirty="0">
                <a:solidFill>
                  <a:schemeClr val="bg1"/>
                </a:solidFill>
              </a:rPr>
              <a:t>A mountain barrier may act as a dam which holds back the air and deflects it parallel to the range.</a:t>
            </a:r>
          </a:p>
          <a:p>
            <a:r>
              <a:rPr lang="en-CA" sz="1500" b="1" dirty="0">
                <a:solidFill>
                  <a:schemeClr val="bg1"/>
                </a:solidFill>
              </a:rPr>
              <a:t>Funnel effect- </a:t>
            </a:r>
            <a:r>
              <a:rPr lang="en-CA" sz="1500" dirty="0">
                <a:solidFill>
                  <a:schemeClr val="bg1"/>
                </a:solidFill>
              </a:rPr>
              <a:t>if there is a pass in the mountain range, the wind will gush through this pass with considerable speed. The direction is that a pass and the speed is considerably higher than the pressure gradient would indicate. </a:t>
            </a:r>
          </a:p>
          <a:p>
            <a:r>
              <a:rPr lang="en-CA" sz="1500" b="1" dirty="0">
                <a:solidFill>
                  <a:schemeClr val="bg1"/>
                </a:solidFill>
              </a:rPr>
              <a:t>Valley effect- </a:t>
            </a:r>
            <a:r>
              <a:rPr lang="en-CA" sz="1500" dirty="0">
                <a:solidFill>
                  <a:schemeClr val="bg1"/>
                </a:solidFill>
              </a:rPr>
              <a:t>A weak surface wind tends to follow any well defined valley rather than the isobaric pattern. </a:t>
            </a:r>
          </a:p>
        </p:txBody>
      </p:sp>
    </p:spTree>
    <p:extLst>
      <p:ext uri="{BB962C8B-B14F-4D97-AF65-F5344CB8AC3E}">
        <p14:creationId xmlns:p14="http://schemas.microsoft.com/office/powerpoint/2010/main" val="31057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F3F14-7349-449C-BAF8-8E2B92D52E4E}"/>
              </a:ext>
            </a:extLst>
          </p:cNvPr>
          <p:cNvSpPr>
            <a:spLocks noGrp="1"/>
          </p:cNvSpPr>
          <p:nvPr>
            <p:ph type="title"/>
          </p:nvPr>
        </p:nvSpPr>
        <p:spPr>
          <a:xfrm>
            <a:off x="9962435" y="5678569"/>
            <a:ext cx="2948221" cy="495729"/>
          </a:xfrm>
        </p:spPr>
        <p:txBody>
          <a:bodyPr>
            <a:normAutofit fontScale="90000"/>
          </a:bodyPr>
          <a:lstStyle/>
          <a:p>
            <a:r>
              <a:rPr lang="en-CA" sz="5400" dirty="0"/>
              <a:t>Wind</a:t>
            </a:r>
            <a:r>
              <a:rPr lang="en-CA" dirty="0"/>
              <a:t> </a:t>
            </a:r>
          </a:p>
        </p:txBody>
      </p:sp>
      <p:sp>
        <p:nvSpPr>
          <p:cNvPr id="3" name="Content Placeholder 2">
            <a:extLst>
              <a:ext uri="{FF2B5EF4-FFF2-40B4-BE49-F238E27FC236}">
                <a16:creationId xmlns="" xmlns:a16="http://schemas.microsoft.com/office/drawing/2014/main" id="{12F3A79E-63F3-406E-8282-5CF53313057F}"/>
              </a:ext>
            </a:extLst>
          </p:cNvPr>
          <p:cNvSpPr>
            <a:spLocks noGrp="1"/>
          </p:cNvSpPr>
          <p:nvPr>
            <p:ph sz="quarter" idx="13"/>
          </p:nvPr>
        </p:nvSpPr>
        <p:spPr>
          <a:xfrm>
            <a:off x="409207" y="2314661"/>
            <a:ext cx="10363826" cy="1114339"/>
          </a:xfrm>
        </p:spPr>
        <p:txBody>
          <a:bodyPr>
            <a:noAutofit/>
          </a:bodyPr>
          <a:lstStyle/>
          <a:p>
            <a:r>
              <a:rPr lang="en-CA" sz="1600" dirty="0">
                <a:solidFill>
                  <a:schemeClr val="bg1"/>
                </a:solidFill>
              </a:rPr>
              <a:t>If during a flight you experience a marked port drift, then you will be approaching an area of higher pressure. If the drift is to starboard, you are approaching an area of lower pressure.</a:t>
            </a:r>
          </a:p>
          <a:p>
            <a:r>
              <a:rPr lang="en-CA" sz="1600" dirty="0">
                <a:solidFill>
                  <a:schemeClr val="bg1"/>
                </a:solidFill>
              </a:rPr>
              <a:t>During a flight at higher levels, the observed wind will indicate the pressure pattern at flight level.</a:t>
            </a:r>
          </a:p>
          <a:p>
            <a:r>
              <a:rPr lang="en-CA" sz="1600" dirty="0">
                <a:solidFill>
                  <a:schemeClr val="bg1"/>
                </a:solidFill>
              </a:rPr>
              <a:t> If you were flying at a constant pressure level, a marked port drift would indicate that the aircraft is gradually gaining altitude, while a marked starboard would indicate that the aircraft is gradually losing altitude.  </a:t>
            </a:r>
          </a:p>
          <a:p>
            <a:r>
              <a:rPr lang="en-CA" sz="1600" dirty="0">
                <a:solidFill>
                  <a:schemeClr val="bg1"/>
                </a:solidFill>
              </a:rPr>
              <a:t>In summary the wind blows as a result of pressure difference in the horizontal. The greater the pressure difference for a given distance, the stronger the wind. </a:t>
            </a:r>
          </a:p>
        </p:txBody>
      </p:sp>
    </p:spTree>
    <p:extLst>
      <p:ext uri="{BB962C8B-B14F-4D97-AF65-F5344CB8AC3E}">
        <p14:creationId xmlns:p14="http://schemas.microsoft.com/office/powerpoint/2010/main" val="43898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75B980-EC5F-4F66-80F9-C747F87E9841}"/>
              </a:ext>
            </a:extLst>
          </p:cNvPr>
          <p:cNvSpPr>
            <a:spLocks noGrp="1"/>
          </p:cNvSpPr>
          <p:nvPr>
            <p:ph type="title"/>
          </p:nvPr>
        </p:nvSpPr>
        <p:spPr>
          <a:xfrm>
            <a:off x="8161235" y="5846913"/>
            <a:ext cx="7938939" cy="306859"/>
          </a:xfrm>
        </p:spPr>
        <p:txBody>
          <a:bodyPr>
            <a:noAutofit/>
          </a:bodyPr>
          <a:lstStyle/>
          <a:p>
            <a:r>
              <a:rPr lang="en-CA" sz="4400" dirty="0"/>
              <a:t> wind shear </a:t>
            </a:r>
          </a:p>
        </p:txBody>
      </p:sp>
      <p:sp>
        <p:nvSpPr>
          <p:cNvPr id="3" name="Content Placeholder 2">
            <a:extLst>
              <a:ext uri="{FF2B5EF4-FFF2-40B4-BE49-F238E27FC236}">
                <a16:creationId xmlns="" xmlns:a16="http://schemas.microsoft.com/office/drawing/2014/main" id="{9E87CC0E-4650-4F43-9038-22706964759C}"/>
              </a:ext>
            </a:extLst>
          </p:cNvPr>
          <p:cNvSpPr>
            <a:spLocks noGrp="1"/>
          </p:cNvSpPr>
          <p:nvPr>
            <p:ph sz="quarter" idx="13"/>
          </p:nvPr>
        </p:nvSpPr>
        <p:spPr>
          <a:xfrm>
            <a:off x="395246" y="1413528"/>
            <a:ext cx="10363826" cy="3424107"/>
          </a:xfrm>
        </p:spPr>
        <p:txBody>
          <a:bodyPr>
            <a:normAutofit fontScale="25000" lnSpcReduction="20000"/>
          </a:bodyPr>
          <a:lstStyle/>
          <a:p>
            <a:r>
              <a:rPr lang="en-US" sz="6400" b="1" dirty="0">
                <a:solidFill>
                  <a:schemeClr val="bg1"/>
                </a:solidFill>
              </a:rPr>
              <a:t>Wind shear </a:t>
            </a:r>
            <a:r>
              <a:rPr lang="en-US" sz="6400" dirty="0">
                <a:solidFill>
                  <a:schemeClr val="bg1"/>
                </a:solidFill>
              </a:rPr>
              <a:t>is the sudden “tearing” or “shearing” effect encountered along the edge of a zone in which there is violent change in wind speed or direction. </a:t>
            </a:r>
          </a:p>
          <a:p>
            <a:r>
              <a:rPr lang="en-US" sz="6400" dirty="0">
                <a:solidFill>
                  <a:schemeClr val="bg1"/>
                </a:solidFill>
                <a:cs typeface="Arial" panose="020B0604020202020204" pitchFamily="34" charset="0"/>
              </a:rPr>
              <a:t>Wind shear encountered near the ground is more serious and potentially very dangerous.</a:t>
            </a:r>
          </a:p>
          <a:p>
            <a:r>
              <a:rPr lang="en-US" sz="6400" b="1" dirty="0">
                <a:solidFill>
                  <a:schemeClr val="bg1"/>
                </a:solidFill>
                <a:cs typeface="Arial" panose="020B0604020202020204" pitchFamily="34" charset="0"/>
              </a:rPr>
              <a:t>There are four common sources of wind shear encountered near the ground:</a:t>
            </a:r>
          </a:p>
          <a:p>
            <a:pPr marL="342900" indent="-342900">
              <a:buFont typeface="+mj-lt"/>
              <a:buAutoNum type="arabicPeriod"/>
            </a:pPr>
            <a:r>
              <a:rPr lang="en-US" sz="6400" dirty="0">
                <a:solidFill>
                  <a:schemeClr val="bg1"/>
                </a:solidFill>
                <a:cs typeface="Arial" panose="020B0604020202020204" pitchFamily="34" charset="0"/>
              </a:rPr>
              <a:t>Frontal activity </a:t>
            </a:r>
          </a:p>
          <a:p>
            <a:pPr marL="342900" indent="-342900">
              <a:buFont typeface="+mj-lt"/>
              <a:buAutoNum type="arabicPeriod"/>
            </a:pPr>
            <a:r>
              <a:rPr lang="en-US" sz="6400" dirty="0">
                <a:solidFill>
                  <a:schemeClr val="bg1"/>
                </a:solidFill>
                <a:cs typeface="Arial" panose="020B0604020202020204" pitchFamily="34" charset="0"/>
              </a:rPr>
              <a:t>Low level wind shear associated with thunderstorms</a:t>
            </a:r>
          </a:p>
          <a:p>
            <a:pPr marL="342900" indent="-342900">
              <a:buFont typeface="+mj-lt"/>
              <a:buAutoNum type="arabicPeriod"/>
            </a:pPr>
            <a:r>
              <a:rPr lang="en-US" sz="6400" dirty="0">
                <a:solidFill>
                  <a:schemeClr val="bg1"/>
                </a:solidFill>
                <a:cs typeface="Arial" panose="020B0604020202020204" pitchFamily="34" charset="0"/>
              </a:rPr>
              <a:t>Temperature inversions &amp; strong surface winds passing around natural or man-made obstacles. </a:t>
            </a:r>
          </a:p>
          <a:p>
            <a:pPr marL="0" indent="0">
              <a:buNone/>
            </a:pPr>
            <a:endParaRPr lang="en-US" sz="6400" dirty="0">
              <a:solidFill>
                <a:schemeClr val="bg1"/>
              </a:solidFill>
              <a:cs typeface="Arial" panose="020B0604020202020204" pitchFamily="34" charset="0"/>
            </a:endParaRPr>
          </a:p>
          <a:p>
            <a:r>
              <a:rPr lang="en-US" sz="6400" dirty="0">
                <a:solidFill>
                  <a:schemeClr val="bg1"/>
                </a:solidFill>
              </a:rPr>
              <a:t>Wind shear is usually only a problem in fronts with steep wind gradients. If the temperature difference across the front at the surface is 5</a:t>
            </a:r>
            <a:r>
              <a:rPr lang="en-US" sz="6400" dirty="0">
                <a:solidFill>
                  <a:schemeClr val="bg1"/>
                </a:solidFill>
                <a:cs typeface="Arial" panose="020B0604020202020204" pitchFamily="34" charset="0"/>
              </a:rPr>
              <a:t>̊ c or more &amp; if the front is moving at a speed of about 30 knots or more, wind shear is likely to be present. </a:t>
            </a:r>
          </a:p>
          <a:p>
            <a:r>
              <a:rPr lang="en-US" sz="6400" b="1" dirty="0">
                <a:solidFill>
                  <a:schemeClr val="bg1"/>
                </a:solidFill>
                <a:cs typeface="Arial" panose="020B0604020202020204" pitchFamily="34" charset="0"/>
              </a:rPr>
              <a:t>Frontal wind shear </a:t>
            </a:r>
            <a:r>
              <a:rPr lang="en-US" sz="6400" dirty="0">
                <a:solidFill>
                  <a:schemeClr val="bg1"/>
                </a:solidFill>
                <a:cs typeface="Arial" panose="020B0604020202020204" pitchFamily="34" charset="0"/>
              </a:rPr>
              <a:t>is a phenomenon associated with fast moving cold fronts but can e present in warm fronts as well. </a:t>
            </a:r>
            <a:endParaRPr lang="en-US" sz="6400" dirty="0">
              <a:solidFill>
                <a:schemeClr val="bg1"/>
              </a:solidFill>
            </a:endParaRPr>
          </a:p>
          <a:p>
            <a:r>
              <a:rPr lang="en-US" sz="6400" b="1" dirty="0">
                <a:solidFill>
                  <a:schemeClr val="bg1"/>
                </a:solidFill>
              </a:rPr>
              <a:t>Low- level wind shear</a:t>
            </a:r>
            <a:r>
              <a:rPr lang="en-US" sz="6400" dirty="0">
                <a:solidFill>
                  <a:schemeClr val="bg1"/>
                </a:solidFill>
              </a:rPr>
              <a:t>, associated wit thunderstorms, occurs as the result of the phenomena, the gust front &amp; downburst.</a:t>
            </a:r>
            <a:r>
              <a:rPr lang="en-CA" sz="6400" dirty="0">
                <a:solidFill>
                  <a:schemeClr val="bg1"/>
                </a:solidFill>
              </a:rPr>
              <a:t> As the thunderstorm matures, strong downdrafts develop, strike the ground &amp; spread out horizontally along the surface well in advance of the thunderstorm itself. </a:t>
            </a:r>
          </a:p>
          <a:p>
            <a:endParaRPr lang="en-US" sz="1600" dirty="0">
              <a:solidFill>
                <a:schemeClr val="bg1"/>
              </a:solidFill>
            </a:endParaRPr>
          </a:p>
        </p:txBody>
      </p:sp>
    </p:spTree>
    <p:extLst>
      <p:ext uri="{BB962C8B-B14F-4D97-AF65-F5344CB8AC3E}">
        <p14:creationId xmlns:p14="http://schemas.microsoft.com/office/powerpoint/2010/main" val="7649023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2A311-CADB-41E1-B2D4-E4BCDA355DCD}"/>
              </a:ext>
            </a:extLst>
          </p:cNvPr>
          <p:cNvSpPr>
            <a:spLocks noGrp="1"/>
          </p:cNvSpPr>
          <p:nvPr>
            <p:ph type="title"/>
          </p:nvPr>
        </p:nvSpPr>
        <p:spPr>
          <a:xfrm>
            <a:off x="810047" y="313267"/>
            <a:ext cx="8534400" cy="1507067"/>
          </a:xfrm>
        </p:spPr>
        <p:txBody>
          <a:bodyPr/>
          <a:lstStyle/>
          <a:p>
            <a:r>
              <a:rPr lang="en-CA" dirty="0"/>
              <a:t>How to read weather </a:t>
            </a:r>
          </a:p>
        </p:txBody>
      </p:sp>
      <p:sp>
        <p:nvSpPr>
          <p:cNvPr id="3" name="Content Placeholder 2">
            <a:extLst>
              <a:ext uri="{FF2B5EF4-FFF2-40B4-BE49-F238E27FC236}">
                <a16:creationId xmlns="" xmlns:a16="http://schemas.microsoft.com/office/drawing/2014/main" id="{880049BC-0CF8-42A9-8ED9-C38CE69A380A}"/>
              </a:ext>
            </a:extLst>
          </p:cNvPr>
          <p:cNvSpPr>
            <a:spLocks noGrp="1"/>
          </p:cNvSpPr>
          <p:nvPr>
            <p:ph sz="quarter" idx="13"/>
          </p:nvPr>
        </p:nvSpPr>
        <p:spPr>
          <a:xfrm>
            <a:off x="1211387" y="1737918"/>
            <a:ext cx="3272332" cy="1860959"/>
          </a:xfrm>
        </p:spPr>
        <p:txBody>
          <a:bodyPr/>
          <a:lstStyle/>
          <a:p>
            <a:r>
              <a:rPr lang="en-CA" dirty="0">
                <a:solidFill>
                  <a:schemeClr val="bg1"/>
                </a:solidFill>
              </a:rPr>
              <a:t>Nav Canada</a:t>
            </a:r>
          </a:p>
          <a:p>
            <a:r>
              <a:rPr lang="en-CA" dirty="0">
                <a:solidFill>
                  <a:schemeClr val="bg1"/>
                </a:solidFill>
              </a:rPr>
              <a:t>Four flight </a:t>
            </a:r>
          </a:p>
          <a:p>
            <a:r>
              <a:rPr lang="en-CA" dirty="0">
                <a:solidFill>
                  <a:schemeClr val="bg1"/>
                </a:solidFill>
              </a:rPr>
              <a:t>Windy TV App</a:t>
            </a:r>
          </a:p>
          <a:p>
            <a:r>
              <a:rPr lang="en-CA" dirty="0">
                <a:solidFill>
                  <a:schemeClr val="bg1"/>
                </a:solidFill>
              </a:rPr>
              <a:t>AeroWeather App </a:t>
            </a:r>
          </a:p>
        </p:txBody>
      </p:sp>
      <p:sp>
        <p:nvSpPr>
          <p:cNvPr id="5" name="TextBox 4">
            <a:extLst>
              <a:ext uri="{FF2B5EF4-FFF2-40B4-BE49-F238E27FC236}">
                <a16:creationId xmlns="" xmlns:a16="http://schemas.microsoft.com/office/drawing/2014/main" id="{4FDC14E7-1098-4DB6-A89E-AA762CD7EA10}"/>
              </a:ext>
            </a:extLst>
          </p:cNvPr>
          <p:cNvSpPr txBox="1"/>
          <p:nvPr/>
        </p:nvSpPr>
        <p:spPr>
          <a:xfrm>
            <a:off x="6895174" y="2512418"/>
            <a:ext cx="4085439" cy="2038525"/>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2715865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FD7D1-4D35-478C-A189-6BA108B0A044}"/>
              </a:ext>
            </a:extLst>
          </p:cNvPr>
          <p:cNvSpPr>
            <a:spLocks noGrp="1"/>
          </p:cNvSpPr>
          <p:nvPr>
            <p:ph type="title"/>
          </p:nvPr>
        </p:nvSpPr>
        <p:spPr>
          <a:xfrm>
            <a:off x="496936" y="196305"/>
            <a:ext cx="8006783" cy="780954"/>
          </a:xfrm>
        </p:spPr>
        <p:txBody>
          <a:bodyPr/>
          <a:lstStyle/>
          <a:p>
            <a:r>
              <a:rPr lang="en-CA" dirty="0"/>
              <a:t>Graphic area forecasts(</a:t>
            </a:r>
            <a:r>
              <a:rPr lang="en-CA" dirty="0" err="1"/>
              <a:t>gfa</a:t>
            </a:r>
            <a:r>
              <a:rPr lang="en-CA" dirty="0"/>
              <a:t>)</a:t>
            </a:r>
          </a:p>
        </p:txBody>
      </p:sp>
      <p:sp>
        <p:nvSpPr>
          <p:cNvPr id="3" name="Content Placeholder 2">
            <a:extLst>
              <a:ext uri="{FF2B5EF4-FFF2-40B4-BE49-F238E27FC236}">
                <a16:creationId xmlns="" xmlns:a16="http://schemas.microsoft.com/office/drawing/2014/main" id="{F7A65BB8-44FD-4255-81A9-E49ADB2F5497}"/>
              </a:ext>
            </a:extLst>
          </p:cNvPr>
          <p:cNvSpPr>
            <a:spLocks noGrp="1"/>
          </p:cNvSpPr>
          <p:nvPr>
            <p:ph sz="quarter" idx="13"/>
          </p:nvPr>
        </p:nvSpPr>
        <p:spPr>
          <a:xfrm>
            <a:off x="364827" y="1184245"/>
            <a:ext cx="10363826" cy="4276989"/>
          </a:xfrm>
        </p:spPr>
        <p:txBody>
          <a:bodyPr>
            <a:noAutofit/>
          </a:bodyPr>
          <a:lstStyle/>
          <a:p>
            <a:r>
              <a:rPr lang="en-CA" sz="1600" dirty="0" err="1">
                <a:solidFill>
                  <a:schemeClr val="bg1"/>
                </a:solidFill>
              </a:rPr>
              <a:t>GFA</a:t>
            </a:r>
            <a:r>
              <a:rPr lang="en-CA" sz="1600" dirty="0">
                <a:solidFill>
                  <a:schemeClr val="bg1"/>
                </a:solidFill>
              </a:rPr>
              <a:t> consists of a series of temporally adjusted weather charts, each depicting the most probable meteorological conditions expected to occur at or below 24 000 ft over a given area at a specified time. </a:t>
            </a:r>
          </a:p>
          <a:p>
            <a:r>
              <a:rPr lang="en-CA" sz="1600" dirty="0">
                <a:solidFill>
                  <a:schemeClr val="bg1"/>
                </a:solidFill>
              </a:rPr>
              <a:t>Primarily designed to meet general aviation and regional airline requirements for pre-flight planning in Canada. </a:t>
            </a:r>
          </a:p>
          <a:p>
            <a:r>
              <a:rPr lang="en-CA" sz="1600" dirty="0" err="1">
                <a:solidFill>
                  <a:schemeClr val="bg1"/>
                </a:solidFill>
              </a:rPr>
              <a:t>GFA</a:t>
            </a:r>
            <a:r>
              <a:rPr lang="en-CA" sz="1600" dirty="0">
                <a:solidFill>
                  <a:schemeClr val="bg1"/>
                </a:solidFill>
              </a:rPr>
              <a:t> charts are issued four times daily, approximately 30 min before the beginning of the forecast period. </a:t>
            </a:r>
          </a:p>
          <a:p>
            <a:r>
              <a:rPr lang="en-CA" sz="1600" dirty="0">
                <a:solidFill>
                  <a:schemeClr val="bg1"/>
                </a:solidFill>
              </a:rPr>
              <a:t>The </a:t>
            </a:r>
            <a:r>
              <a:rPr lang="en-CA" sz="1600" dirty="0" err="1">
                <a:solidFill>
                  <a:schemeClr val="bg1"/>
                </a:solidFill>
              </a:rPr>
              <a:t>GFA</a:t>
            </a:r>
            <a:r>
              <a:rPr lang="en-CA" sz="1600" dirty="0">
                <a:solidFill>
                  <a:schemeClr val="bg1"/>
                </a:solidFill>
              </a:rPr>
              <a:t> is issued at approximately 2330,0530,1130 and 1730 UTC and is valid at 0000,0600,1200 and 1800 UTC respectively. </a:t>
            </a:r>
          </a:p>
          <a:p>
            <a:r>
              <a:rPr lang="en-CA" sz="1600" dirty="0">
                <a:solidFill>
                  <a:schemeClr val="bg1"/>
                </a:solidFill>
              </a:rPr>
              <a:t>Each issue consists of six charts: two charts valid at the beginning of the forecast period; two charts valid six hours into the forecast period; and the final two charts valid twelve hours into the forecast period. </a:t>
            </a:r>
          </a:p>
          <a:p>
            <a:r>
              <a:rPr lang="en-CA" sz="1600" dirty="0">
                <a:solidFill>
                  <a:schemeClr val="bg1"/>
                </a:solidFill>
              </a:rPr>
              <a:t>One chart depicts clouds and weather while the other chart depicts icing, turbulence and freezing level.</a:t>
            </a:r>
          </a:p>
          <a:p>
            <a:r>
              <a:rPr lang="en-CA" sz="1600" dirty="0">
                <a:solidFill>
                  <a:schemeClr val="bg1"/>
                </a:solidFill>
              </a:rPr>
              <a:t>An instrument flight rules (IFR) outlook for an additional 12-hr period is also included in the comments box of the final clouds and weather chart. </a:t>
            </a:r>
          </a:p>
        </p:txBody>
      </p:sp>
    </p:spTree>
    <p:extLst>
      <p:ext uri="{BB962C8B-B14F-4D97-AF65-F5344CB8AC3E}">
        <p14:creationId xmlns:p14="http://schemas.microsoft.com/office/powerpoint/2010/main" val="3477157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9BDF0-7D44-4CB2-AC29-F83CFFBA7203}"/>
              </a:ext>
            </a:extLst>
          </p:cNvPr>
          <p:cNvSpPr>
            <a:spLocks noGrp="1"/>
          </p:cNvSpPr>
          <p:nvPr>
            <p:ph type="title"/>
          </p:nvPr>
        </p:nvSpPr>
        <p:spPr>
          <a:xfrm>
            <a:off x="684212" y="4487332"/>
            <a:ext cx="8534400" cy="1507067"/>
          </a:xfrm>
        </p:spPr>
        <p:txBody>
          <a:bodyPr>
            <a:normAutofit/>
          </a:bodyPr>
          <a:lstStyle/>
          <a:p>
            <a:r>
              <a:rPr lang="en-CA" dirty="0"/>
              <a:t>COVERAGE AREA </a:t>
            </a:r>
          </a:p>
        </p:txBody>
      </p:sp>
      <p:pic>
        <p:nvPicPr>
          <p:cNvPr id="5" name="Picture 4" descr="A picture containing text, map&#10;&#10;Description automatically generated">
            <a:extLst>
              <a:ext uri="{FF2B5EF4-FFF2-40B4-BE49-F238E27FC236}">
                <a16:creationId xmlns="" xmlns:a16="http://schemas.microsoft.com/office/drawing/2014/main" id="{FF49038B-CED0-459F-97BF-F40A35110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696" y="733647"/>
            <a:ext cx="4767845" cy="3575884"/>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 xmlns:a16="http://schemas.microsoft.com/office/drawing/2014/main" id="{E1B0DB42-3C50-4977-AC41-C6FFACD7ACAB}"/>
              </a:ext>
            </a:extLst>
          </p:cNvPr>
          <p:cNvSpPr>
            <a:spLocks noGrp="1"/>
          </p:cNvSpPr>
          <p:nvPr>
            <p:ph sz="quarter" idx="13"/>
          </p:nvPr>
        </p:nvSpPr>
        <p:spPr>
          <a:xfrm>
            <a:off x="6499654" y="733647"/>
            <a:ext cx="5353990" cy="4098412"/>
          </a:xfrm>
        </p:spPr>
        <p:txBody>
          <a:bodyPr>
            <a:normAutofit/>
          </a:bodyPr>
          <a:lstStyle/>
          <a:p>
            <a:r>
              <a:rPr lang="en-CA" sz="1600" dirty="0">
                <a:solidFill>
                  <a:schemeClr val="bg1"/>
                </a:solidFill>
              </a:rPr>
              <a:t>There are seven distinct graphic area forecast (</a:t>
            </a:r>
            <a:r>
              <a:rPr lang="en-CA" sz="1600" dirty="0" err="1">
                <a:solidFill>
                  <a:schemeClr val="bg1"/>
                </a:solidFill>
              </a:rPr>
              <a:t>GFA</a:t>
            </a:r>
            <a:r>
              <a:rPr lang="en-CA" sz="1600" dirty="0">
                <a:solidFill>
                  <a:schemeClr val="bg1"/>
                </a:solidFill>
              </a:rPr>
              <a:t>) areas, covering the entire Canadian domestic airspace (</a:t>
            </a:r>
            <a:r>
              <a:rPr lang="en-CA" sz="1600" dirty="0" err="1">
                <a:solidFill>
                  <a:schemeClr val="bg1"/>
                </a:solidFill>
              </a:rPr>
              <a:t>CDA</a:t>
            </a:r>
            <a:r>
              <a:rPr lang="en-CA" sz="1600" dirty="0">
                <a:solidFill>
                  <a:schemeClr val="bg1"/>
                </a:solidFill>
              </a:rPr>
              <a:t>), over which Canada is responsible for the provision of air traffic control services.</a:t>
            </a:r>
          </a:p>
          <a:p>
            <a:pPr marL="0" indent="0">
              <a:buNone/>
            </a:pPr>
            <a:endParaRPr lang="en-CA" dirty="0"/>
          </a:p>
          <a:p>
            <a:endParaRPr lang="en-CA" dirty="0"/>
          </a:p>
        </p:txBody>
      </p:sp>
    </p:spTree>
    <p:extLst>
      <p:ext uri="{BB962C8B-B14F-4D97-AF65-F5344CB8AC3E}">
        <p14:creationId xmlns:p14="http://schemas.microsoft.com/office/powerpoint/2010/main" val="1866665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3A7D6-195E-4158-819E-B421F8271DE1}"/>
              </a:ext>
            </a:extLst>
          </p:cNvPr>
          <p:cNvSpPr>
            <a:spLocks noGrp="1"/>
          </p:cNvSpPr>
          <p:nvPr>
            <p:ph type="title"/>
          </p:nvPr>
        </p:nvSpPr>
        <p:spPr>
          <a:xfrm>
            <a:off x="582918" y="318005"/>
            <a:ext cx="4368494" cy="965512"/>
          </a:xfrm>
        </p:spPr>
        <p:txBody>
          <a:bodyPr/>
          <a:lstStyle/>
          <a:p>
            <a:r>
              <a:rPr lang="en-CA" dirty="0"/>
              <a:t>UNITS OF MEASURE </a:t>
            </a:r>
          </a:p>
        </p:txBody>
      </p:sp>
      <p:sp>
        <p:nvSpPr>
          <p:cNvPr id="3" name="Content Placeholder 2">
            <a:extLst>
              <a:ext uri="{FF2B5EF4-FFF2-40B4-BE49-F238E27FC236}">
                <a16:creationId xmlns="" xmlns:a16="http://schemas.microsoft.com/office/drawing/2014/main" id="{2A45A299-261C-41B3-A096-A6C85BFE754B}"/>
              </a:ext>
            </a:extLst>
          </p:cNvPr>
          <p:cNvSpPr>
            <a:spLocks noGrp="1"/>
          </p:cNvSpPr>
          <p:nvPr>
            <p:ph sz="quarter" idx="13"/>
          </p:nvPr>
        </p:nvSpPr>
        <p:spPr>
          <a:xfrm>
            <a:off x="582918" y="1283517"/>
            <a:ext cx="4368494" cy="2084122"/>
          </a:xfrm>
        </p:spPr>
        <p:txBody>
          <a:bodyPr>
            <a:normAutofit/>
          </a:bodyPr>
          <a:lstStyle/>
          <a:p>
            <a:r>
              <a:rPr lang="en-CA" sz="1600" dirty="0">
                <a:solidFill>
                  <a:schemeClr val="bg1"/>
                </a:solidFill>
              </a:rPr>
              <a:t>Speeds in the </a:t>
            </a:r>
            <a:r>
              <a:rPr lang="en-CA" sz="1600" dirty="0" err="1">
                <a:solidFill>
                  <a:schemeClr val="bg1"/>
                </a:solidFill>
              </a:rPr>
              <a:t>GFA</a:t>
            </a:r>
            <a:r>
              <a:rPr lang="en-CA" sz="1600" dirty="0">
                <a:solidFill>
                  <a:schemeClr val="bg1"/>
                </a:solidFill>
              </a:rPr>
              <a:t> are expressed in knots and heights in hundreds of feet. Horizontal visibility is measured in statute miles and at all times are stated in Coordinated Universal Time. </a:t>
            </a:r>
          </a:p>
        </p:txBody>
      </p:sp>
      <p:sp>
        <p:nvSpPr>
          <p:cNvPr id="4" name="TextBox 3">
            <a:extLst>
              <a:ext uri="{FF2B5EF4-FFF2-40B4-BE49-F238E27FC236}">
                <a16:creationId xmlns="" xmlns:a16="http://schemas.microsoft.com/office/drawing/2014/main" id="{A3A25B9A-C09F-4951-872E-C203F3ADC8E5}"/>
              </a:ext>
            </a:extLst>
          </p:cNvPr>
          <p:cNvSpPr txBox="1"/>
          <p:nvPr/>
        </p:nvSpPr>
        <p:spPr>
          <a:xfrm>
            <a:off x="4502149" y="3044473"/>
            <a:ext cx="7365535" cy="646331"/>
          </a:xfrm>
          <a:prstGeom prst="rect">
            <a:avLst/>
          </a:prstGeom>
          <a:noFill/>
        </p:spPr>
        <p:txBody>
          <a:bodyPr wrap="square" rtlCol="0">
            <a:spAutoFit/>
          </a:bodyPr>
          <a:lstStyle/>
          <a:p>
            <a:r>
              <a:rPr lang="en-CA" sz="3600" dirty="0">
                <a:latin typeface="+mj-lt"/>
              </a:rPr>
              <a:t>ABBREVIATIONS AND SYMBOLS </a:t>
            </a:r>
          </a:p>
        </p:txBody>
      </p:sp>
      <p:sp>
        <p:nvSpPr>
          <p:cNvPr id="5" name="TextBox 4">
            <a:extLst>
              <a:ext uri="{FF2B5EF4-FFF2-40B4-BE49-F238E27FC236}">
                <a16:creationId xmlns="" xmlns:a16="http://schemas.microsoft.com/office/drawing/2014/main" id="{9838A549-FA0E-43FA-B3DF-60A341204E99}"/>
              </a:ext>
            </a:extLst>
          </p:cNvPr>
          <p:cNvSpPr txBox="1"/>
          <p:nvPr/>
        </p:nvSpPr>
        <p:spPr>
          <a:xfrm>
            <a:off x="5557450" y="4103292"/>
            <a:ext cx="4739780" cy="1569660"/>
          </a:xfrm>
          <a:prstGeom prst="rect">
            <a:avLst/>
          </a:prstGeom>
          <a:noFill/>
        </p:spPr>
        <p:txBody>
          <a:bodyPr wrap="square" rtlCol="0">
            <a:spAutoFit/>
          </a:bodyPr>
          <a:lstStyle/>
          <a:p>
            <a:r>
              <a:rPr lang="en-CA" sz="1600" dirty="0">
                <a:solidFill>
                  <a:schemeClr val="bg1"/>
                </a:solidFill>
              </a:rPr>
              <a:t>Only standard meteorological abbreviations are used in the </a:t>
            </a:r>
            <a:r>
              <a:rPr lang="en-CA" sz="1600" dirty="0" err="1">
                <a:solidFill>
                  <a:schemeClr val="bg1"/>
                </a:solidFill>
              </a:rPr>
              <a:t>GFA</a:t>
            </a:r>
            <a:r>
              <a:rPr lang="en-CA" sz="1600" dirty="0">
                <a:solidFill>
                  <a:schemeClr val="bg1"/>
                </a:solidFill>
              </a:rPr>
              <a:t>. Symbols used in the </a:t>
            </a:r>
            <a:r>
              <a:rPr lang="en-CA" sz="1600" dirty="0" err="1">
                <a:solidFill>
                  <a:schemeClr val="bg1"/>
                </a:solidFill>
              </a:rPr>
              <a:t>GFA</a:t>
            </a:r>
            <a:r>
              <a:rPr lang="en-CA" sz="1600" dirty="0">
                <a:solidFill>
                  <a:schemeClr val="bg1"/>
                </a:solidFill>
              </a:rPr>
              <a:t> are consistent with those found on similar meteorological products described in this document such as significant weather prognostic charts (MET 12.0).  </a:t>
            </a:r>
          </a:p>
        </p:txBody>
      </p:sp>
    </p:spTree>
    <p:extLst>
      <p:ext uri="{BB962C8B-B14F-4D97-AF65-F5344CB8AC3E}">
        <p14:creationId xmlns:p14="http://schemas.microsoft.com/office/powerpoint/2010/main" val="3910933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4692E-53A3-47AF-A618-0932BAC8CC43}"/>
              </a:ext>
            </a:extLst>
          </p:cNvPr>
          <p:cNvSpPr>
            <a:spLocks noGrp="1"/>
          </p:cNvSpPr>
          <p:nvPr>
            <p:ph type="title"/>
          </p:nvPr>
        </p:nvSpPr>
        <p:spPr>
          <a:xfrm>
            <a:off x="523435" y="1014290"/>
            <a:ext cx="4777021" cy="822899"/>
          </a:xfrm>
        </p:spPr>
        <p:txBody>
          <a:bodyPr>
            <a:noAutofit/>
          </a:bodyPr>
          <a:lstStyle/>
          <a:p>
            <a:r>
              <a:rPr lang="en-US" sz="4400" dirty="0"/>
              <a:t>The icao standard atmosphere </a:t>
            </a:r>
            <a:endParaRPr lang="en-CA" sz="4400" dirty="0"/>
          </a:p>
        </p:txBody>
      </p:sp>
      <p:sp>
        <p:nvSpPr>
          <p:cNvPr id="3" name="Content Placeholder 2">
            <a:extLst>
              <a:ext uri="{FF2B5EF4-FFF2-40B4-BE49-F238E27FC236}">
                <a16:creationId xmlns="" xmlns:a16="http://schemas.microsoft.com/office/drawing/2014/main" id="{0152F3B7-417C-4EB9-ADE3-50C8ADEA9524}"/>
              </a:ext>
            </a:extLst>
          </p:cNvPr>
          <p:cNvSpPr>
            <a:spLocks noGrp="1"/>
          </p:cNvSpPr>
          <p:nvPr>
            <p:ph idx="1"/>
          </p:nvPr>
        </p:nvSpPr>
        <p:spPr>
          <a:xfrm>
            <a:off x="3348507" y="679508"/>
            <a:ext cx="8534400" cy="1157681"/>
          </a:xfrm>
        </p:spPr>
        <p:txBody>
          <a:bodyPr/>
          <a:lstStyle/>
          <a:p>
            <a:r>
              <a:rPr lang="en-US" sz="1600" dirty="0">
                <a:solidFill>
                  <a:schemeClr val="bg1"/>
                </a:solidFill>
              </a:rPr>
              <a:t>Is defined on the basis of average conditions in the lower 65,000 feet at about 40</a:t>
            </a:r>
            <a:r>
              <a:rPr lang="en-US" sz="1600" dirty="0">
                <a:solidFill>
                  <a:schemeClr val="bg1"/>
                </a:solidFill>
                <a:latin typeface="Arial" panose="020B0604020202020204" pitchFamily="34" charset="0"/>
                <a:cs typeface="Arial" panose="020B0604020202020204" pitchFamily="34" charset="0"/>
              </a:rPr>
              <a:t>̊</a:t>
            </a:r>
            <a:r>
              <a:rPr lang="en-US" sz="1600" dirty="0">
                <a:solidFill>
                  <a:schemeClr val="bg1"/>
                </a:solidFill>
                <a:cs typeface="Arial" panose="020B0604020202020204" pitchFamily="34" charset="0"/>
              </a:rPr>
              <a:t> latitude north. </a:t>
            </a:r>
          </a:p>
          <a:p>
            <a:pPr marL="0" indent="0">
              <a:buNone/>
            </a:pPr>
            <a:endParaRPr lang="en-CA" dirty="0"/>
          </a:p>
        </p:txBody>
      </p:sp>
      <p:sp>
        <p:nvSpPr>
          <p:cNvPr id="4" name="TextBox 3">
            <a:extLst>
              <a:ext uri="{FF2B5EF4-FFF2-40B4-BE49-F238E27FC236}">
                <a16:creationId xmlns="" xmlns:a16="http://schemas.microsoft.com/office/drawing/2014/main" id="{796E671E-9EB3-4A4F-BEDC-439110140B41}"/>
              </a:ext>
            </a:extLst>
          </p:cNvPr>
          <p:cNvSpPr txBox="1"/>
          <p:nvPr/>
        </p:nvSpPr>
        <p:spPr>
          <a:xfrm>
            <a:off x="1896426" y="2814592"/>
            <a:ext cx="5058561" cy="2308324"/>
          </a:xfrm>
          <a:prstGeom prst="rect">
            <a:avLst/>
          </a:prstGeom>
          <a:noFill/>
        </p:spPr>
        <p:txBody>
          <a:bodyPr wrap="square" rtlCol="0">
            <a:spAutoFit/>
          </a:bodyPr>
          <a:lstStyle/>
          <a:p>
            <a:r>
              <a:rPr lang="en-US" sz="1600" b="1" dirty="0">
                <a:solidFill>
                  <a:schemeClr val="bg1"/>
                </a:solidFill>
              </a:rPr>
              <a:t>Values of significance to aviation</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Mean sea level (MSL) pressure: 1013.250 millibars</a:t>
            </a:r>
          </a:p>
          <a:p>
            <a:pPr marL="342900" indent="-342900">
              <a:buFont typeface="+mj-lt"/>
              <a:buAutoNum type="arabicPeriod"/>
            </a:pPr>
            <a:r>
              <a:rPr lang="en-US" sz="1600" dirty="0">
                <a:solidFill>
                  <a:schemeClr val="bg1"/>
                </a:solidFill>
              </a:rPr>
              <a:t>MSL temperature 15</a:t>
            </a:r>
            <a:r>
              <a:rPr lang="en-US" sz="1600" dirty="0">
                <a:solidFill>
                  <a:schemeClr val="bg1"/>
                </a:solidFill>
                <a:latin typeface="Arial" panose="020B0604020202020204" pitchFamily="34" charset="0"/>
                <a:cs typeface="Arial" panose="020B0604020202020204" pitchFamily="34" charset="0"/>
              </a:rPr>
              <a:t>̊</a:t>
            </a:r>
            <a:r>
              <a:rPr lang="en-US" sz="1600" dirty="0">
                <a:solidFill>
                  <a:schemeClr val="bg1"/>
                </a:solidFill>
                <a:cs typeface="Arial" panose="020B0604020202020204" pitchFamily="34" charset="0"/>
              </a:rPr>
              <a:t> C</a:t>
            </a:r>
          </a:p>
          <a:p>
            <a:pPr marL="342900" indent="-342900">
              <a:buFont typeface="+mj-lt"/>
              <a:buAutoNum type="arabicPeriod"/>
            </a:pPr>
            <a:r>
              <a:rPr lang="en-US" sz="1600" dirty="0">
                <a:solidFill>
                  <a:schemeClr val="bg1"/>
                </a:solidFill>
                <a:cs typeface="Arial" panose="020B0604020202020204" pitchFamily="34" charset="0"/>
              </a:rPr>
              <a:t>Rate of temperature with height (lapse rate) in the troposphere- 1.98 C degrees per 1000 feet.</a:t>
            </a:r>
          </a:p>
          <a:p>
            <a:pPr marL="342900" indent="-342900">
              <a:buFont typeface="+mj-lt"/>
              <a:buAutoNum type="arabicPeriod"/>
            </a:pPr>
            <a:r>
              <a:rPr lang="en-US" sz="1600" dirty="0">
                <a:solidFill>
                  <a:schemeClr val="bg1"/>
                </a:solidFill>
                <a:cs typeface="Arial" panose="020B0604020202020204" pitchFamily="34" charset="0"/>
              </a:rPr>
              <a:t>Tropopause height- 36089.24 feet above MSL.</a:t>
            </a:r>
            <a:endParaRPr lang="en-CA" sz="1600" dirty="0">
              <a:solidFill>
                <a:schemeClr val="bg1"/>
              </a:solidFill>
            </a:endParaRPr>
          </a:p>
        </p:txBody>
      </p:sp>
    </p:spTree>
    <p:extLst>
      <p:ext uri="{BB962C8B-B14F-4D97-AF65-F5344CB8AC3E}">
        <p14:creationId xmlns:p14="http://schemas.microsoft.com/office/powerpoint/2010/main" val="41682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DA77FE-4173-46AE-AC21-116864C23122}"/>
              </a:ext>
            </a:extLst>
          </p:cNvPr>
          <p:cNvSpPr>
            <a:spLocks noGrp="1"/>
          </p:cNvSpPr>
          <p:nvPr>
            <p:ph type="title"/>
          </p:nvPr>
        </p:nvSpPr>
        <p:spPr>
          <a:xfrm>
            <a:off x="5605632" y="330357"/>
            <a:ext cx="1555135" cy="1507067"/>
          </a:xfrm>
        </p:spPr>
        <p:txBody>
          <a:bodyPr/>
          <a:lstStyle/>
          <a:p>
            <a:r>
              <a:rPr lang="en-CA" dirty="0"/>
              <a:t>TITLE BOX	</a:t>
            </a:r>
          </a:p>
        </p:txBody>
      </p:sp>
      <p:sp>
        <p:nvSpPr>
          <p:cNvPr id="3" name="Content Placeholder 2">
            <a:extLst>
              <a:ext uri="{FF2B5EF4-FFF2-40B4-BE49-F238E27FC236}">
                <a16:creationId xmlns="" xmlns:a16="http://schemas.microsoft.com/office/drawing/2014/main" id="{7C3327E8-8808-47CC-8BAE-425CEA75FE22}"/>
              </a:ext>
            </a:extLst>
          </p:cNvPr>
          <p:cNvSpPr>
            <a:spLocks noGrp="1"/>
          </p:cNvSpPr>
          <p:nvPr>
            <p:ph sz="quarter" idx="13"/>
          </p:nvPr>
        </p:nvSpPr>
        <p:spPr>
          <a:xfrm>
            <a:off x="6937647" y="375101"/>
            <a:ext cx="4540865" cy="1466850"/>
          </a:xfrm>
        </p:spPr>
        <p:txBody>
          <a:bodyPr>
            <a:normAutofit/>
          </a:bodyPr>
          <a:lstStyle/>
          <a:p>
            <a:pPr>
              <a:buClrTx/>
              <a:buFont typeface="Wingdings" panose="05000000000000000000" pitchFamily="2" charset="2"/>
              <a:buChar char="Ø"/>
            </a:pPr>
            <a:r>
              <a:rPr lang="en-CA" sz="1600" dirty="0">
                <a:solidFill>
                  <a:schemeClr val="bg1"/>
                </a:solidFill>
              </a:rPr>
              <a:t>The title box includes the chart name; the issuing office four-letter identification; the name of the </a:t>
            </a:r>
            <a:r>
              <a:rPr lang="en-CA" sz="1600" dirty="0" err="1">
                <a:solidFill>
                  <a:schemeClr val="bg1"/>
                </a:solidFill>
              </a:rPr>
              <a:t>GFA</a:t>
            </a:r>
            <a:r>
              <a:rPr lang="en-CA" sz="1600" dirty="0">
                <a:solidFill>
                  <a:schemeClr val="bg1"/>
                </a:solidFill>
              </a:rPr>
              <a:t> region; the chart type; the date and time of issue; and the valid date and time of the chart.  </a:t>
            </a:r>
          </a:p>
        </p:txBody>
      </p:sp>
      <p:pic>
        <p:nvPicPr>
          <p:cNvPr id="4" name="Picture 3" descr="A screenshot of a cell phone&#10;&#10;Description automatically generated">
            <a:extLst>
              <a:ext uri="{FF2B5EF4-FFF2-40B4-BE49-F238E27FC236}">
                <a16:creationId xmlns="" xmlns:a16="http://schemas.microsoft.com/office/drawing/2014/main" id="{54850F44-72B8-4105-9E62-71EEBB319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223" y="4740185"/>
            <a:ext cx="2743200" cy="1466850"/>
          </a:xfrm>
          <a:prstGeom prst="rect">
            <a:avLst/>
          </a:prstGeom>
        </p:spPr>
      </p:pic>
      <p:sp>
        <p:nvSpPr>
          <p:cNvPr id="5" name="Rectangle 4">
            <a:extLst>
              <a:ext uri="{FF2B5EF4-FFF2-40B4-BE49-F238E27FC236}">
                <a16:creationId xmlns="" xmlns:a16="http://schemas.microsoft.com/office/drawing/2014/main" id="{9AB44FBC-AE03-4D5B-B667-B850D0B22544}"/>
              </a:ext>
            </a:extLst>
          </p:cNvPr>
          <p:cNvSpPr/>
          <p:nvPr/>
        </p:nvSpPr>
        <p:spPr>
          <a:xfrm>
            <a:off x="656822" y="805885"/>
            <a:ext cx="6096000" cy="1354217"/>
          </a:xfrm>
          <a:prstGeom prst="rect">
            <a:avLst/>
          </a:prstGeom>
        </p:spPr>
        <p:txBody>
          <a:bodyPr>
            <a:spAutoFit/>
          </a:bodyPr>
          <a:lstStyle/>
          <a:p>
            <a:r>
              <a:rPr lang="en-CA" sz="1600" dirty="0">
                <a:solidFill>
                  <a:schemeClr val="bg1"/>
                </a:solidFill>
              </a:rPr>
              <a:t>Each </a:t>
            </a:r>
            <a:r>
              <a:rPr lang="en-CA" sz="1600" dirty="0" err="1">
                <a:solidFill>
                  <a:schemeClr val="bg1"/>
                </a:solidFill>
              </a:rPr>
              <a:t>GFA</a:t>
            </a:r>
            <a:r>
              <a:rPr lang="en-CA" sz="1600" dirty="0">
                <a:solidFill>
                  <a:schemeClr val="bg1"/>
                </a:solidFill>
              </a:rPr>
              <a:t> chart is divided into four parts:</a:t>
            </a:r>
          </a:p>
          <a:p>
            <a:pPr marL="342900" indent="-342900">
              <a:buFont typeface="+mj-lt"/>
              <a:buAutoNum type="arabicPeriod"/>
            </a:pPr>
            <a:r>
              <a:rPr lang="en-CA" sz="1600" dirty="0">
                <a:solidFill>
                  <a:schemeClr val="bg1"/>
                </a:solidFill>
              </a:rPr>
              <a:t>Title box.</a:t>
            </a:r>
          </a:p>
          <a:p>
            <a:pPr marL="342900" indent="-342900">
              <a:buFont typeface="+mj-lt"/>
              <a:buAutoNum type="arabicPeriod"/>
            </a:pPr>
            <a:r>
              <a:rPr lang="en-CA" sz="1600" dirty="0">
                <a:solidFill>
                  <a:schemeClr val="bg1"/>
                </a:solidFill>
              </a:rPr>
              <a:t>Legend box.</a:t>
            </a:r>
          </a:p>
          <a:p>
            <a:pPr marL="342900" indent="-342900">
              <a:buFont typeface="+mj-lt"/>
              <a:buAutoNum type="arabicPeriod"/>
            </a:pPr>
            <a:r>
              <a:rPr lang="en-CA" sz="1600" dirty="0">
                <a:solidFill>
                  <a:schemeClr val="bg1"/>
                </a:solidFill>
              </a:rPr>
              <a:t>Comments box.</a:t>
            </a:r>
          </a:p>
          <a:p>
            <a:pPr marL="342900" indent="-342900">
              <a:buFont typeface="+mj-lt"/>
              <a:buAutoNum type="arabicPeriod"/>
            </a:pPr>
            <a:r>
              <a:rPr lang="en-CA" sz="1600" dirty="0">
                <a:solidFill>
                  <a:schemeClr val="bg1"/>
                </a:solidFill>
              </a:rPr>
              <a:t>Weather information section. </a:t>
            </a:r>
          </a:p>
        </p:txBody>
      </p:sp>
      <p:sp>
        <p:nvSpPr>
          <p:cNvPr id="6" name="Rectangle 5">
            <a:extLst>
              <a:ext uri="{FF2B5EF4-FFF2-40B4-BE49-F238E27FC236}">
                <a16:creationId xmlns="" xmlns:a16="http://schemas.microsoft.com/office/drawing/2014/main" id="{B09C2F23-3587-4D66-8A73-94D136DA7AE3}"/>
              </a:ext>
            </a:extLst>
          </p:cNvPr>
          <p:cNvSpPr/>
          <p:nvPr/>
        </p:nvSpPr>
        <p:spPr>
          <a:xfrm>
            <a:off x="802505" y="138931"/>
            <a:ext cx="1912703" cy="646331"/>
          </a:xfrm>
          <a:prstGeom prst="rect">
            <a:avLst/>
          </a:prstGeom>
        </p:spPr>
        <p:txBody>
          <a:bodyPr wrap="none">
            <a:spAutoFit/>
          </a:bodyPr>
          <a:lstStyle/>
          <a:p>
            <a:r>
              <a:rPr lang="en-CA" sz="3600" dirty="0">
                <a:latin typeface="+mj-lt"/>
              </a:rPr>
              <a:t>LAYOUT</a:t>
            </a:r>
          </a:p>
        </p:txBody>
      </p:sp>
      <p:sp>
        <p:nvSpPr>
          <p:cNvPr id="7" name="TextBox 6">
            <a:extLst>
              <a:ext uri="{FF2B5EF4-FFF2-40B4-BE49-F238E27FC236}">
                <a16:creationId xmlns="" xmlns:a16="http://schemas.microsoft.com/office/drawing/2014/main" id="{CDCA38B0-D6E3-4E65-80A0-AAB6897A0FC4}"/>
              </a:ext>
            </a:extLst>
          </p:cNvPr>
          <p:cNvSpPr txBox="1"/>
          <p:nvPr/>
        </p:nvSpPr>
        <p:spPr>
          <a:xfrm>
            <a:off x="1142802" y="3383834"/>
            <a:ext cx="2435290" cy="1200329"/>
          </a:xfrm>
          <a:prstGeom prst="rect">
            <a:avLst/>
          </a:prstGeom>
          <a:noFill/>
        </p:spPr>
        <p:txBody>
          <a:bodyPr wrap="square" rtlCol="0">
            <a:spAutoFit/>
          </a:bodyPr>
          <a:lstStyle/>
          <a:p>
            <a:r>
              <a:rPr lang="en-CA" sz="3600" dirty="0">
                <a:latin typeface="+mj-lt"/>
              </a:rPr>
              <a:t>LEGEND BOX </a:t>
            </a:r>
          </a:p>
        </p:txBody>
      </p:sp>
      <p:sp>
        <p:nvSpPr>
          <p:cNvPr id="8" name="TextBox 7">
            <a:extLst>
              <a:ext uri="{FF2B5EF4-FFF2-40B4-BE49-F238E27FC236}">
                <a16:creationId xmlns="" xmlns:a16="http://schemas.microsoft.com/office/drawing/2014/main" id="{F18020F4-7EEC-47B0-BDE9-F580C9B20D07}"/>
              </a:ext>
            </a:extLst>
          </p:cNvPr>
          <p:cNvSpPr txBox="1"/>
          <p:nvPr/>
        </p:nvSpPr>
        <p:spPr>
          <a:xfrm>
            <a:off x="4452273" y="2437101"/>
            <a:ext cx="5551714" cy="646331"/>
          </a:xfrm>
          <a:prstGeom prst="rect">
            <a:avLst/>
          </a:prstGeom>
          <a:noFill/>
        </p:spPr>
        <p:txBody>
          <a:bodyPr wrap="square" rtlCol="0">
            <a:spAutoFit/>
          </a:bodyPr>
          <a:lstStyle/>
          <a:p>
            <a:r>
              <a:rPr lang="en-CA" sz="3600" dirty="0">
                <a:latin typeface="+mj-lt"/>
              </a:rPr>
              <a:t>COMMENTS BOX</a:t>
            </a:r>
          </a:p>
        </p:txBody>
      </p:sp>
      <p:sp>
        <p:nvSpPr>
          <p:cNvPr id="9" name="TextBox 8">
            <a:extLst>
              <a:ext uri="{FF2B5EF4-FFF2-40B4-BE49-F238E27FC236}">
                <a16:creationId xmlns="" xmlns:a16="http://schemas.microsoft.com/office/drawing/2014/main" id="{63B8F94A-3A16-4CD5-B3C3-AE2AAC3BA593}"/>
              </a:ext>
            </a:extLst>
          </p:cNvPr>
          <p:cNvSpPr txBox="1"/>
          <p:nvPr/>
        </p:nvSpPr>
        <p:spPr>
          <a:xfrm>
            <a:off x="502276" y="4606927"/>
            <a:ext cx="4166202" cy="1323439"/>
          </a:xfrm>
          <a:prstGeom prst="rect">
            <a:avLst/>
          </a:prstGeom>
          <a:noFill/>
        </p:spPr>
        <p:txBody>
          <a:bodyPr wrap="square" rtlCol="0">
            <a:spAutoFit/>
          </a:bodyPr>
          <a:lstStyle/>
          <a:p>
            <a:pPr marL="285750" indent="-285750">
              <a:buFont typeface="Wingdings" panose="05000000000000000000" pitchFamily="2" charset="2"/>
              <a:buChar char="Ø"/>
            </a:pPr>
            <a:r>
              <a:rPr lang="en-CA" sz="1600" dirty="0">
                <a:solidFill>
                  <a:schemeClr val="bg1"/>
                </a:solidFill>
              </a:rPr>
              <a:t>Includes weather symbols that may be used in the weather information part of the </a:t>
            </a:r>
            <a:r>
              <a:rPr lang="en-CA" sz="1600" dirty="0" err="1">
                <a:solidFill>
                  <a:schemeClr val="bg1"/>
                </a:solidFill>
              </a:rPr>
              <a:t>GFA</a:t>
            </a:r>
            <a:r>
              <a:rPr lang="en-CA" sz="1600" dirty="0">
                <a:solidFill>
                  <a:schemeClr val="bg1"/>
                </a:solidFill>
              </a:rPr>
              <a:t> chart. It also includes nautical mile scale bar to facilitate the determination of distances. </a:t>
            </a:r>
          </a:p>
        </p:txBody>
      </p:sp>
      <p:sp>
        <p:nvSpPr>
          <p:cNvPr id="10" name="TextBox 9">
            <a:extLst>
              <a:ext uri="{FF2B5EF4-FFF2-40B4-BE49-F238E27FC236}">
                <a16:creationId xmlns="" xmlns:a16="http://schemas.microsoft.com/office/drawing/2014/main" id="{76E72DEE-8E8D-44D4-829C-FFF332A45CD7}"/>
              </a:ext>
            </a:extLst>
          </p:cNvPr>
          <p:cNvSpPr txBox="1"/>
          <p:nvPr/>
        </p:nvSpPr>
        <p:spPr>
          <a:xfrm>
            <a:off x="4366318" y="3083432"/>
            <a:ext cx="6209439" cy="1077218"/>
          </a:xfrm>
          <a:prstGeom prst="rect">
            <a:avLst/>
          </a:prstGeom>
          <a:noFill/>
        </p:spPr>
        <p:txBody>
          <a:bodyPr wrap="square" rtlCol="0">
            <a:spAutoFit/>
          </a:bodyPr>
          <a:lstStyle/>
          <a:p>
            <a:pPr marL="285750" indent="-285750">
              <a:buFont typeface="Wingdings" panose="05000000000000000000" pitchFamily="2" charset="2"/>
              <a:buChar char="Ø"/>
            </a:pPr>
            <a:r>
              <a:rPr lang="en-CA" sz="1600" dirty="0">
                <a:solidFill>
                  <a:schemeClr val="bg1"/>
                </a:solidFill>
              </a:rPr>
              <a:t>Provides information that the weather forecaster considers important. It is also used to describe elements that are difficult to render pictorially or, if added to the depiction, would cause the chart to become cluttered. </a:t>
            </a:r>
          </a:p>
        </p:txBody>
      </p:sp>
    </p:spTree>
    <p:extLst>
      <p:ext uri="{BB962C8B-B14F-4D97-AF65-F5344CB8AC3E}">
        <p14:creationId xmlns:p14="http://schemas.microsoft.com/office/powerpoint/2010/main" val="3848959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57189-0396-47B4-B41F-43031473CB65}"/>
              </a:ext>
            </a:extLst>
          </p:cNvPr>
          <p:cNvSpPr>
            <a:spLocks noGrp="1"/>
          </p:cNvSpPr>
          <p:nvPr>
            <p:ph type="title"/>
          </p:nvPr>
        </p:nvSpPr>
        <p:spPr>
          <a:xfrm>
            <a:off x="9983756" y="5794565"/>
            <a:ext cx="2034540" cy="387393"/>
          </a:xfrm>
        </p:spPr>
        <p:txBody>
          <a:bodyPr>
            <a:normAutofit fontScale="90000"/>
          </a:bodyPr>
          <a:lstStyle/>
          <a:p>
            <a:pPr algn="ctr"/>
            <a:r>
              <a:rPr lang="en-CA" dirty="0"/>
              <a:t>Clouds </a:t>
            </a:r>
          </a:p>
        </p:txBody>
      </p:sp>
      <p:sp>
        <p:nvSpPr>
          <p:cNvPr id="3" name="Content Placeholder 2">
            <a:extLst>
              <a:ext uri="{FF2B5EF4-FFF2-40B4-BE49-F238E27FC236}">
                <a16:creationId xmlns="" xmlns:a16="http://schemas.microsoft.com/office/drawing/2014/main" id="{0E9140A9-5137-474B-B47E-0FA8615D48FE}"/>
              </a:ext>
            </a:extLst>
          </p:cNvPr>
          <p:cNvSpPr>
            <a:spLocks noGrp="1"/>
          </p:cNvSpPr>
          <p:nvPr>
            <p:ph sz="quarter" idx="13"/>
          </p:nvPr>
        </p:nvSpPr>
        <p:spPr>
          <a:xfrm>
            <a:off x="279547" y="276209"/>
            <a:ext cx="2399260" cy="479942"/>
          </a:xfrm>
        </p:spPr>
        <p:txBody>
          <a:bodyPr>
            <a:normAutofit fontScale="85000" lnSpcReduction="10000"/>
          </a:bodyPr>
          <a:lstStyle/>
          <a:p>
            <a:pPr marL="0" indent="0" algn="ctr">
              <a:buNone/>
            </a:pPr>
            <a:r>
              <a:rPr lang="en-CA" sz="1600" dirty="0">
                <a:solidFill>
                  <a:schemeClr val="bg1"/>
                </a:solidFill>
              </a:rPr>
              <a:t>Organized area of clouds ( scalloped border) </a:t>
            </a:r>
          </a:p>
        </p:txBody>
      </p:sp>
      <p:pic>
        <p:nvPicPr>
          <p:cNvPr id="5" name="Picture 4" descr="A screenshot of a cell phone&#10;&#10;Description automatically generated">
            <a:extLst>
              <a:ext uri="{FF2B5EF4-FFF2-40B4-BE49-F238E27FC236}">
                <a16:creationId xmlns="" xmlns:a16="http://schemas.microsoft.com/office/drawing/2014/main" id="{A85949B1-D918-4826-8115-8652AE69B83F}"/>
              </a:ext>
            </a:extLst>
          </p:cNvPr>
          <p:cNvPicPr>
            <a:picLocks noChangeAspect="1"/>
          </p:cNvPicPr>
          <p:nvPr/>
        </p:nvPicPr>
        <p:blipFill rotWithShape="1">
          <a:blip r:embed="rId2">
            <a:extLst>
              <a:ext uri="{28A0092B-C50C-407E-A947-70E740481C1C}">
                <a14:useLocalDpi xmlns:a14="http://schemas.microsoft.com/office/drawing/2010/main" val="0"/>
              </a:ext>
            </a:extLst>
          </a:blip>
          <a:srcRect l="3444" t="16000" r="66890" b="59111"/>
          <a:stretch/>
        </p:blipFill>
        <p:spPr>
          <a:xfrm>
            <a:off x="520797" y="756151"/>
            <a:ext cx="2034540" cy="1280160"/>
          </a:xfrm>
          <a:prstGeom prst="rect">
            <a:avLst/>
          </a:prstGeom>
        </p:spPr>
      </p:pic>
      <p:pic>
        <p:nvPicPr>
          <p:cNvPr id="7" name="Picture 6" descr="A screenshot of a cell phone&#10;&#10;Description automatically generated">
            <a:extLst>
              <a:ext uri="{FF2B5EF4-FFF2-40B4-BE49-F238E27FC236}">
                <a16:creationId xmlns="" xmlns:a16="http://schemas.microsoft.com/office/drawing/2014/main" id="{295BF820-2D01-42AF-843D-808EC749BEA6}"/>
              </a:ext>
            </a:extLst>
          </p:cNvPr>
          <p:cNvPicPr>
            <a:picLocks noChangeAspect="1"/>
          </p:cNvPicPr>
          <p:nvPr/>
        </p:nvPicPr>
        <p:blipFill rotWithShape="1">
          <a:blip r:embed="rId2">
            <a:extLst>
              <a:ext uri="{28A0092B-C50C-407E-A947-70E740481C1C}">
                <a14:useLocalDpi xmlns:a14="http://schemas.microsoft.com/office/drawing/2010/main" val="0"/>
              </a:ext>
            </a:extLst>
          </a:blip>
          <a:srcRect l="1945" t="73334" r="65557" b="5333"/>
          <a:stretch/>
        </p:blipFill>
        <p:spPr>
          <a:xfrm>
            <a:off x="2876583" y="1316122"/>
            <a:ext cx="2228850" cy="1097280"/>
          </a:xfrm>
          <a:prstGeom prst="rect">
            <a:avLst/>
          </a:prstGeom>
        </p:spPr>
      </p:pic>
      <p:pic>
        <p:nvPicPr>
          <p:cNvPr id="9" name="Picture 8" descr="A screenshot of a cell phone&#10;&#10;Description automatically generated">
            <a:extLst>
              <a:ext uri="{FF2B5EF4-FFF2-40B4-BE49-F238E27FC236}">
                <a16:creationId xmlns="" xmlns:a16="http://schemas.microsoft.com/office/drawing/2014/main" id="{ECE46392-4B8B-45A5-BC01-CB407097A7D4}"/>
              </a:ext>
            </a:extLst>
          </p:cNvPr>
          <p:cNvPicPr>
            <a:picLocks noChangeAspect="1"/>
          </p:cNvPicPr>
          <p:nvPr/>
        </p:nvPicPr>
        <p:blipFill rotWithShape="1">
          <a:blip r:embed="rId2">
            <a:extLst>
              <a:ext uri="{28A0092B-C50C-407E-A947-70E740481C1C}">
                <a14:useLocalDpi xmlns:a14="http://schemas.microsoft.com/office/drawing/2010/main" val="0"/>
              </a:ext>
            </a:extLst>
          </a:blip>
          <a:srcRect l="3944" t="44666" r="69222" b="31111"/>
          <a:stretch/>
        </p:blipFill>
        <p:spPr>
          <a:xfrm>
            <a:off x="5530399" y="866594"/>
            <a:ext cx="1840230" cy="1245870"/>
          </a:xfrm>
          <a:prstGeom prst="rect">
            <a:avLst/>
          </a:prstGeom>
        </p:spPr>
      </p:pic>
      <p:sp>
        <p:nvSpPr>
          <p:cNvPr id="10" name="TextBox 9">
            <a:extLst>
              <a:ext uri="{FF2B5EF4-FFF2-40B4-BE49-F238E27FC236}">
                <a16:creationId xmlns="" xmlns:a16="http://schemas.microsoft.com/office/drawing/2014/main" id="{526ACD06-A9A7-4DC7-AB49-AEB15978AF08}"/>
              </a:ext>
            </a:extLst>
          </p:cNvPr>
          <p:cNvSpPr txBox="1"/>
          <p:nvPr/>
        </p:nvSpPr>
        <p:spPr>
          <a:xfrm>
            <a:off x="4887906" y="278604"/>
            <a:ext cx="2976465" cy="584775"/>
          </a:xfrm>
          <a:prstGeom prst="rect">
            <a:avLst/>
          </a:prstGeom>
          <a:noFill/>
        </p:spPr>
        <p:txBody>
          <a:bodyPr wrap="square" rtlCol="0">
            <a:spAutoFit/>
          </a:bodyPr>
          <a:lstStyle/>
          <a:p>
            <a:pPr algn="ctr"/>
            <a:r>
              <a:rPr lang="en-CA" sz="1600" dirty="0">
                <a:solidFill>
                  <a:schemeClr val="bg1"/>
                </a:solidFill>
              </a:rPr>
              <a:t>Unorganized area of clouds ( no scalloped border) </a:t>
            </a:r>
          </a:p>
        </p:txBody>
      </p:sp>
      <p:sp>
        <p:nvSpPr>
          <p:cNvPr id="11" name="TextBox 10">
            <a:extLst>
              <a:ext uri="{FF2B5EF4-FFF2-40B4-BE49-F238E27FC236}">
                <a16:creationId xmlns="" xmlns:a16="http://schemas.microsoft.com/office/drawing/2014/main" id="{6236EE24-24CF-4DA3-BE6A-B0FE61D27809}"/>
              </a:ext>
            </a:extLst>
          </p:cNvPr>
          <p:cNvSpPr txBox="1"/>
          <p:nvPr/>
        </p:nvSpPr>
        <p:spPr>
          <a:xfrm>
            <a:off x="2783583" y="865081"/>
            <a:ext cx="3415004" cy="338554"/>
          </a:xfrm>
          <a:prstGeom prst="rect">
            <a:avLst/>
          </a:prstGeom>
          <a:noFill/>
        </p:spPr>
        <p:txBody>
          <a:bodyPr wrap="square" rtlCol="0">
            <a:spAutoFit/>
          </a:bodyPr>
          <a:lstStyle/>
          <a:p>
            <a:r>
              <a:rPr lang="en-CA" sz="1600" dirty="0">
                <a:solidFill>
                  <a:schemeClr val="bg1"/>
                </a:solidFill>
              </a:rPr>
              <a:t>Multiple cloud layers </a:t>
            </a:r>
          </a:p>
        </p:txBody>
      </p:sp>
      <p:sp>
        <p:nvSpPr>
          <p:cNvPr id="12" name="TextBox 11">
            <a:extLst>
              <a:ext uri="{FF2B5EF4-FFF2-40B4-BE49-F238E27FC236}">
                <a16:creationId xmlns="" xmlns:a16="http://schemas.microsoft.com/office/drawing/2014/main" id="{5994A9FC-EEE9-43A5-9345-12067D41793F}"/>
              </a:ext>
            </a:extLst>
          </p:cNvPr>
          <p:cNvSpPr txBox="1"/>
          <p:nvPr/>
        </p:nvSpPr>
        <p:spPr>
          <a:xfrm>
            <a:off x="24915" y="3209242"/>
            <a:ext cx="10161037" cy="3077766"/>
          </a:xfrm>
          <a:prstGeom prst="rect">
            <a:avLst/>
          </a:prstGeom>
          <a:noFill/>
        </p:spPr>
        <p:txBody>
          <a:bodyPr wrap="square" rtlCol="0">
            <a:spAutoFit/>
          </a:bodyPr>
          <a:lstStyle/>
          <a:p>
            <a:pPr marL="285750" indent="-285750">
              <a:buFont typeface="Wingdings" panose="05000000000000000000" pitchFamily="2" charset="2"/>
              <a:buChar char="Ø"/>
            </a:pPr>
            <a:r>
              <a:rPr lang="en-CA" sz="1600" b="1" dirty="0">
                <a:solidFill>
                  <a:schemeClr val="bg1"/>
                </a:solidFill>
              </a:rPr>
              <a:t>Surface based layers- </a:t>
            </a:r>
            <a:r>
              <a:rPr lang="en-CA" sz="1600" dirty="0">
                <a:solidFill>
                  <a:schemeClr val="bg1"/>
                </a:solidFill>
              </a:rPr>
              <a:t>the vertical visibility into surface based layers is measured in hundreds of feet AGL. </a:t>
            </a:r>
          </a:p>
          <a:p>
            <a:pPr marL="285750" indent="-285750">
              <a:buFont typeface="Wingdings" panose="05000000000000000000" pitchFamily="2" charset="2"/>
              <a:buChar char="Ø"/>
            </a:pPr>
            <a:endParaRPr lang="en-CA" sz="1600" b="1" dirty="0">
              <a:solidFill>
                <a:schemeClr val="bg1"/>
              </a:solidFill>
            </a:endParaRPr>
          </a:p>
          <a:p>
            <a:pPr marL="285750" indent="-285750">
              <a:buFont typeface="Wingdings" panose="05000000000000000000" pitchFamily="2" charset="2"/>
              <a:buChar char="Ø"/>
            </a:pPr>
            <a:r>
              <a:rPr lang="en-CA" sz="1600" b="1" dirty="0">
                <a:solidFill>
                  <a:schemeClr val="bg1"/>
                </a:solidFill>
              </a:rPr>
              <a:t>Visibility-</a:t>
            </a:r>
            <a:r>
              <a:rPr lang="en-CA" sz="1600" dirty="0">
                <a:solidFill>
                  <a:schemeClr val="bg1"/>
                </a:solidFill>
              </a:rPr>
              <a:t> the forecast visibility is measured in statute miles. When the visibility is expected to be greater than 6 SM, it is indicated as </a:t>
            </a:r>
            <a:r>
              <a:rPr lang="en-CA" sz="1600" dirty="0" err="1">
                <a:solidFill>
                  <a:schemeClr val="bg1"/>
                </a:solidFill>
              </a:rPr>
              <a:t>P6SM</a:t>
            </a:r>
            <a:r>
              <a:rPr lang="en-CA" sz="1600" dirty="0">
                <a:solidFill>
                  <a:schemeClr val="bg1"/>
                </a:solidFill>
              </a:rPr>
              <a:t>. </a:t>
            </a:r>
          </a:p>
          <a:p>
            <a:pPr marL="285750" indent="-285750">
              <a:buFont typeface="Wingdings" panose="05000000000000000000" pitchFamily="2" charset="2"/>
              <a:buChar char="Ø"/>
            </a:pPr>
            <a:endParaRPr lang="en-CA" sz="1600" b="1" dirty="0">
              <a:solidFill>
                <a:schemeClr val="bg1"/>
              </a:solidFill>
            </a:endParaRPr>
          </a:p>
          <a:p>
            <a:pPr marL="285750" indent="-285750">
              <a:buFont typeface="Wingdings" panose="05000000000000000000" pitchFamily="2" charset="2"/>
              <a:buChar char="Ø"/>
            </a:pPr>
            <a:r>
              <a:rPr lang="en-CA" sz="1600" b="1" dirty="0">
                <a:solidFill>
                  <a:schemeClr val="bg1"/>
                </a:solidFill>
              </a:rPr>
              <a:t>Weather and obstructions to vision- </a:t>
            </a:r>
            <a:r>
              <a:rPr lang="en-CA" sz="1600" dirty="0">
                <a:solidFill>
                  <a:schemeClr val="bg1"/>
                </a:solidFill>
              </a:rPr>
              <a:t>forecast weather is always included immediately after visibility. Obstructions in vision are only mentioned when visibility is forecast to be 6 SM or less. Only standard abbreviations are used to describe weather and obstructions to vision. Areas of showery or intermittent precipitation are shown as hatched areas enclosed by a dashed green line when color is used. </a:t>
            </a:r>
          </a:p>
          <a:p>
            <a:endParaRPr lang="en-CA" dirty="0"/>
          </a:p>
        </p:txBody>
      </p:sp>
      <p:pic>
        <p:nvPicPr>
          <p:cNvPr id="13" name="Content Placeholder 4" descr="A picture containing text&#10;&#10;Description automatically generated">
            <a:extLst>
              <a:ext uri="{FF2B5EF4-FFF2-40B4-BE49-F238E27FC236}">
                <a16:creationId xmlns="" xmlns:a16="http://schemas.microsoft.com/office/drawing/2014/main" id="{630D72B4-5F45-4557-A936-584D4AB0C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051" y="82639"/>
            <a:ext cx="3813939" cy="2995127"/>
          </a:xfrm>
          <a:prstGeom prst="rect">
            <a:avLst/>
          </a:prstGeom>
        </p:spPr>
      </p:pic>
    </p:spTree>
    <p:extLst>
      <p:ext uri="{BB962C8B-B14F-4D97-AF65-F5344CB8AC3E}">
        <p14:creationId xmlns:p14="http://schemas.microsoft.com/office/powerpoint/2010/main" val="3487235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fade">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Effect transition="in" filter="fade">
                                      <p:cBhvr>
                                        <p:cTn id="44" dur="500"/>
                                        <p:tgtEl>
                                          <p:spTgt spid="1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2EB7E-0585-44B8-9D46-557B681693B9}"/>
              </a:ext>
            </a:extLst>
          </p:cNvPr>
          <p:cNvSpPr>
            <a:spLocks noGrp="1"/>
          </p:cNvSpPr>
          <p:nvPr>
            <p:ph type="title"/>
          </p:nvPr>
        </p:nvSpPr>
        <p:spPr>
          <a:xfrm>
            <a:off x="579681" y="4571101"/>
            <a:ext cx="1704425" cy="523220"/>
          </a:xfrm>
        </p:spPr>
        <p:txBody>
          <a:bodyPr>
            <a:noAutofit/>
          </a:bodyPr>
          <a:lstStyle/>
          <a:p>
            <a:r>
              <a:rPr lang="en-CA" sz="2800" dirty="0"/>
              <a:t>Isobars</a:t>
            </a:r>
          </a:p>
        </p:txBody>
      </p:sp>
      <p:graphicFrame>
        <p:nvGraphicFramePr>
          <p:cNvPr id="7" name="Content Placeholder 6">
            <a:extLst>
              <a:ext uri="{FF2B5EF4-FFF2-40B4-BE49-F238E27FC236}">
                <a16:creationId xmlns="" xmlns:a16="http://schemas.microsoft.com/office/drawing/2014/main" id="{8B835781-76C1-439D-82D7-5C06F57AE166}"/>
              </a:ext>
            </a:extLst>
          </p:cNvPr>
          <p:cNvGraphicFramePr>
            <a:graphicFrameLocks noGrp="1"/>
          </p:cNvGraphicFramePr>
          <p:nvPr>
            <p:ph sz="quarter" idx="13"/>
            <p:extLst>
              <p:ext uri="{D42A27DB-BD31-4B8C-83A1-F6EECF244321}">
                <p14:modId xmlns:p14="http://schemas.microsoft.com/office/powerpoint/2010/main" val="1211396840"/>
              </p:ext>
            </p:extLst>
          </p:nvPr>
        </p:nvGraphicFramePr>
        <p:xfrm>
          <a:off x="615821" y="700003"/>
          <a:ext cx="6708711" cy="1483360"/>
        </p:xfrm>
        <a:graphic>
          <a:graphicData uri="http://schemas.openxmlformats.org/drawingml/2006/table">
            <a:tbl>
              <a:tblPr firstRow="1" bandRow="1">
                <a:tableStyleId>{5C22544A-7EE6-4342-B048-85BDC9FD1C3A}</a:tableStyleId>
              </a:tblPr>
              <a:tblGrid>
                <a:gridCol w="2236237">
                  <a:extLst>
                    <a:ext uri="{9D8B030D-6E8A-4147-A177-3AD203B41FA5}">
                      <a16:colId xmlns="" xmlns:a16="http://schemas.microsoft.com/office/drawing/2014/main" val="3336078457"/>
                    </a:ext>
                  </a:extLst>
                </a:gridCol>
                <a:gridCol w="2236237">
                  <a:extLst>
                    <a:ext uri="{9D8B030D-6E8A-4147-A177-3AD203B41FA5}">
                      <a16:colId xmlns="" xmlns:a16="http://schemas.microsoft.com/office/drawing/2014/main" val="2206024125"/>
                    </a:ext>
                  </a:extLst>
                </a:gridCol>
                <a:gridCol w="2236237">
                  <a:extLst>
                    <a:ext uri="{9D8B030D-6E8A-4147-A177-3AD203B41FA5}">
                      <a16:colId xmlns="" xmlns:a16="http://schemas.microsoft.com/office/drawing/2014/main" val="796849592"/>
                    </a:ext>
                  </a:extLst>
                </a:gridCol>
              </a:tblGrid>
              <a:tr h="370840">
                <a:tc>
                  <a:txBody>
                    <a:bodyPr/>
                    <a:lstStyle/>
                    <a:p>
                      <a:r>
                        <a:rPr lang="en-CA" dirty="0"/>
                        <a:t>Abbreviation</a:t>
                      </a:r>
                    </a:p>
                  </a:txBody>
                  <a:tcPr/>
                </a:tc>
                <a:tc>
                  <a:txBody>
                    <a:bodyPr/>
                    <a:lstStyle/>
                    <a:p>
                      <a:r>
                        <a:rPr lang="en-CA" dirty="0"/>
                        <a:t>Description</a:t>
                      </a:r>
                    </a:p>
                  </a:txBody>
                  <a:tcPr/>
                </a:tc>
                <a:tc>
                  <a:txBody>
                    <a:bodyPr/>
                    <a:lstStyle/>
                    <a:p>
                      <a:r>
                        <a:rPr lang="en-CA" dirty="0"/>
                        <a:t>Spatial Coverage </a:t>
                      </a:r>
                    </a:p>
                  </a:txBody>
                  <a:tcPr/>
                </a:tc>
                <a:extLst>
                  <a:ext uri="{0D108BD9-81ED-4DB2-BD59-A6C34878D82A}">
                    <a16:rowId xmlns="" xmlns:a16="http://schemas.microsoft.com/office/drawing/2014/main" val="808177624"/>
                  </a:ext>
                </a:extLst>
              </a:tr>
              <a:tr h="370840">
                <a:tc>
                  <a:txBody>
                    <a:bodyPr/>
                    <a:lstStyle/>
                    <a:p>
                      <a:r>
                        <a:rPr lang="en-CA" dirty="0" err="1"/>
                        <a:t>ISOLD</a:t>
                      </a:r>
                      <a:endParaRPr lang="en-CA" dirty="0"/>
                    </a:p>
                  </a:txBody>
                  <a:tcPr/>
                </a:tc>
                <a:tc>
                  <a:txBody>
                    <a:bodyPr/>
                    <a:lstStyle/>
                    <a:p>
                      <a:r>
                        <a:rPr lang="en-CA" dirty="0"/>
                        <a:t>Isolated</a:t>
                      </a:r>
                    </a:p>
                  </a:txBody>
                  <a:tcPr/>
                </a:tc>
                <a:tc>
                  <a:txBody>
                    <a:bodyPr/>
                    <a:lstStyle/>
                    <a:p>
                      <a:r>
                        <a:rPr lang="en-CA" dirty="0"/>
                        <a:t>25% or less</a:t>
                      </a:r>
                    </a:p>
                  </a:txBody>
                  <a:tcPr/>
                </a:tc>
                <a:extLst>
                  <a:ext uri="{0D108BD9-81ED-4DB2-BD59-A6C34878D82A}">
                    <a16:rowId xmlns="" xmlns:a16="http://schemas.microsoft.com/office/drawing/2014/main" val="131052379"/>
                  </a:ext>
                </a:extLst>
              </a:tr>
              <a:tr h="370840">
                <a:tc>
                  <a:txBody>
                    <a:bodyPr/>
                    <a:lstStyle/>
                    <a:p>
                      <a:r>
                        <a:rPr lang="en-CA" dirty="0" err="1"/>
                        <a:t>OCNL</a:t>
                      </a:r>
                      <a:endParaRPr lang="en-CA" dirty="0"/>
                    </a:p>
                  </a:txBody>
                  <a:tcPr/>
                </a:tc>
                <a:tc>
                  <a:txBody>
                    <a:bodyPr/>
                    <a:lstStyle/>
                    <a:p>
                      <a:r>
                        <a:rPr lang="en-CA" dirty="0"/>
                        <a:t>Occasional </a:t>
                      </a:r>
                    </a:p>
                  </a:txBody>
                  <a:tcPr/>
                </a:tc>
                <a:tc>
                  <a:txBody>
                    <a:bodyPr/>
                    <a:lstStyle/>
                    <a:p>
                      <a:r>
                        <a:rPr lang="en-CA" dirty="0"/>
                        <a:t>26-50%</a:t>
                      </a:r>
                    </a:p>
                  </a:txBody>
                  <a:tcPr/>
                </a:tc>
                <a:extLst>
                  <a:ext uri="{0D108BD9-81ED-4DB2-BD59-A6C34878D82A}">
                    <a16:rowId xmlns="" xmlns:a16="http://schemas.microsoft.com/office/drawing/2014/main" val="3513347476"/>
                  </a:ext>
                </a:extLst>
              </a:tr>
              <a:tr h="370840">
                <a:tc>
                  <a:txBody>
                    <a:bodyPr/>
                    <a:lstStyle/>
                    <a:p>
                      <a:r>
                        <a:rPr lang="en-CA" dirty="0" err="1"/>
                        <a:t>FRQ</a:t>
                      </a:r>
                      <a:endParaRPr lang="en-CA" dirty="0"/>
                    </a:p>
                  </a:txBody>
                  <a:tcPr/>
                </a:tc>
                <a:tc>
                  <a:txBody>
                    <a:bodyPr/>
                    <a:lstStyle/>
                    <a:p>
                      <a:r>
                        <a:rPr lang="en-CA" dirty="0"/>
                        <a:t>Frequent</a:t>
                      </a:r>
                    </a:p>
                  </a:txBody>
                  <a:tcPr/>
                </a:tc>
                <a:tc>
                  <a:txBody>
                    <a:bodyPr/>
                    <a:lstStyle/>
                    <a:p>
                      <a:r>
                        <a:rPr lang="en-CA" dirty="0"/>
                        <a:t>Greater than 50%</a:t>
                      </a:r>
                    </a:p>
                  </a:txBody>
                  <a:tcPr/>
                </a:tc>
                <a:extLst>
                  <a:ext uri="{0D108BD9-81ED-4DB2-BD59-A6C34878D82A}">
                    <a16:rowId xmlns="" xmlns:a16="http://schemas.microsoft.com/office/drawing/2014/main" val="2612841784"/>
                  </a:ext>
                </a:extLst>
              </a:tr>
            </a:tbl>
          </a:graphicData>
        </a:graphic>
      </p:graphicFrame>
      <p:sp>
        <p:nvSpPr>
          <p:cNvPr id="8" name="TextBox 7">
            <a:extLst>
              <a:ext uri="{FF2B5EF4-FFF2-40B4-BE49-F238E27FC236}">
                <a16:creationId xmlns="" xmlns:a16="http://schemas.microsoft.com/office/drawing/2014/main" id="{C3EB2646-0387-42A2-A2DD-296054557A87}"/>
              </a:ext>
            </a:extLst>
          </p:cNvPr>
          <p:cNvSpPr txBox="1"/>
          <p:nvPr/>
        </p:nvSpPr>
        <p:spPr>
          <a:xfrm>
            <a:off x="615821" y="176783"/>
            <a:ext cx="6708710" cy="523220"/>
          </a:xfrm>
          <a:prstGeom prst="rect">
            <a:avLst/>
          </a:prstGeom>
          <a:noFill/>
        </p:spPr>
        <p:txBody>
          <a:bodyPr wrap="square" rtlCol="0">
            <a:spAutoFit/>
          </a:bodyPr>
          <a:lstStyle/>
          <a:p>
            <a:r>
              <a:rPr lang="en-CA" sz="2800" dirty="0">
                <a:latin typeface="+mj-lt"/>
              </a:rPr>
              <a:t>CONVECTIVE CLOUDS AND SHOWERS</a:t>
            </a:r>
          </a:p>
        </p:txBody>
      </p:sp>
      <p:graphicFrame>
        <p:nvGraphicFramePr>
          <p:cNvPr id="9" name="Table 8">
            <a:extLst>
              <a:ext uri="{FF2B5EF4-FFF2-40B4-BE49-F238E27FC236}">
                <a16:creationId xmlns="" xmlns:a16="http://schemas.microsoft.com/office/drawing/2014/main" id="{05AE9E81-67FC-4AA8-A6B4-0338DC23DC98}"/>
              </a:ext>
            </a:extLst>
          </p:cNvPr>
          <p:cNvGraphicFramePr>
            <a:graphicFrameLocks noGrp="1"/>
          </p:cNvGraphicFramePr>
          <p:nvPr>
            <p:extLst>
              <p:ext uri="{D42A27DB-BD31-4B8C-83A1-F6EECF244321}">
                <p14:modId xmlns:p14="http://schemas.microsoft.com/office/powerpoint/2010/main" val="3393810172"/>
              </p:ext>
            </p:extLst>
          </p:nvPr>
        </p:nvGraphicFramePr>
        <p:xfrm>
          <a:off x="2115977" y="3003972"/>
          <a:ext cx="6626808" cy="1483360"/>
        </p:xfrm>
        <a:graphic>
          <a:graphicData uri="http://schemas.openxmlformats.org/drawingml/2006/table">
            <a:tbl>
              <a:tblPr firstRow="1" bandRow="1">
                <a:tableStyleId>{5C22544A-7EE6-4342-B048-85BDC9FD1C3A}</a:tableStyleId>
              </a:tblPr>
              <a:tblGrid>
                <a:gridCol w="2208936">
                  <a:extLst>
                    <a:ext uri="{9D8B030D-6E8A-4147-A177-3AD203B41FA5}">
                      <a16:colId xmlns="" xmlns:a16="http://schemas.microsoft.com/office/drawing/2014/main" val="2641822705"/>
                    </a:ext>
                  </a:extLst>
                </a:gridCol>
                <a:gridCol w="2208936">
                  <a:extLst>
                    <a:ext uri="{9D8B030D-6E8A-4147-A177-3AD203B41FA5}">
                      <a16:colId xmlns="" xmlns:a16="http://schemas.microsoft.com/office/drawing/2014/main" val="4003529253"/>
                    </a:ext>
                  </a:extLst>
                </a:gridCol>
                <a:gridCol w="2208936">
                  <a:extLst>
                    <a:ext uri="{9D8B030D-6E8A-4147-A177-3AD203B41FA5}">
                      <a16:colId xmlns="" xmlns:a16="http://schemas.microsoft.com/office/drawing/2014/main" val="2488720591"/>
                    </a:ext>
                  </a:extLst>
                </a:gridCol>
              </a:tblGrid>
              <a:tr h="370840">
                <a:tc>
                  <a:txBody>
                    <a:bodyPr/>
                    <a:lstStyle/>
                    <a:p>
                      <a:r>
                        <a:rPr lang="en-CA" dirty="0"/>
                        <a:t>Abbreviation</a:t>
                      </a:r>
                    </a:p>
                  </a:txBody>
                  <a:tcPr/>
                </a:tc>
                <a:tc>
                  <a:txBody>
                    <a:bodyPr/>
                    <a:lstStyle/>
                    <a:p>
                      <a:r>
                        <a:rPr lang="en-CA" dirty="0"/>
                        <a:t>Description</a:t>
                      </a:r>
                    </a:p>
                  </a:txBody>
                  <a:tcPr/>
                </a:tc>
                <a:tc>
                  <a:txBody>
                    <a:bodyPr/>
                    <a:lstStyle/>
                    <a:p>
                      <a:r>
                        <a:rPr lang="en-CA" dirty="0"/>
                        <a:t>Spatial Coverage </a:t>
                      </a:r>
                    </a:p>
                  </a:txBody>
                  <a:tcPr/>
                </a:tc>
                <a:extLst>
                  <a:ext uri="{0D108BD9-81ED-4DB2-BD59-A6C34878D82A}">
                    <a16:rowId xmlns="" xmlns:a16="http://schemas.microsoft.com/office/drawing/2014/main" val="2295275096"/>
                  </a:ext>
                </a:extLst>
              </a:tr>
              <a:tr h="370840">
                <a:tc>
                  <a:txBody>
                    <a:bodyPr/>
                    <a:lstStyle/>
                    <a:p>
                      <a:r>
                        <a:rPr lang="en-CA" dirty="0" err="1"/>
                        <a:t>LCL</a:t>
                      </a:r>
                      <a:endParaRPr lang="en-CA" dirty="0"/>
                    </a:p>
                  </a:txBody>
                  <a:tcPr/>
                </a:tc>
                <a:tc>
                  <a:txBody>
                    <a:bodyPr/>
                    <a:lstStyle/>
                    <a:p>
                      <a:r>
                        <a:rPr lang="en-CA" dirty="0"/>
                        <a:t>Local</a:t>
                      </a:r>
                    </a:p>
                  </a:txBody>
                  <a:tcPr/>
                </a:tc>
                <a:tc>
                  <a:txBody>
                    <a:bodyPr/>
                    <a:lstStyle/>
                    <a:p>
                      <a:r>
                        <a:rPr lang="en-CA" dirty="0"/>
                        <a:t>25% or less </a:t>
                      </a:r>
                    </a:p>
                  </a:txBody>
                  <a:tcPr/>
                </a:tc>
                <a:extLst>
                  <a:ext uri="{0D108BD9-81ED-4DB2-BD59-A6C34878D82A}">
                    <a16:rowId xmlns="" xmlns:a16="http://schemas.microsoft.com/office/drawing/2014/main" val="1332109386"/>
                  </a:ext>
                </a:extLst>
              </a:tr>
              <a:tr h="370840">
                <a:tc>
                  <a:txBody>
                    <a:bodyPr/>
                    <a:lstStyle/>
                    <a:p>
                      <a:r>
                        <a:rPr lang="en-CA" dirty="0" err="1"/>
                        <a:t>PTCHY</a:t>
                      </a:r>
                      <a:endParaRPr lang="en-CA" dirty="0"/>
                    </a:p>
                  </a:txBody>
                  <a:tcPr/>
                </a:tc>
                <a:tc>
                  <a:txBody>
                    <a:bodyPr/>
                    <a:lstStyle/>
                    <a:p>
                      <a:r>
                        <a:rPr lang="en-CA" dirty="0"/>
                        <a:t>Patchy</a:t>
                      </a:r>
                    </a:p>
                  </a:txBody>
                  <a:tcPr/>
                </a:tc>
                <a:tc>
                  <a:txBody>
                    <a:bodyPr/>
                    <a:lstStyle/>
                    <a:p>
                      <a:r>
                        <a:rPr lang="en-CA" dirty="0"/>
                        <a:t>26-50%</a:t>
                      </a:r>
                    </a:p>
                  </a:txBody>
                  <a:tcPr/>
                </a:tc>
                <a:extLst>
                  <a:ext uri="{0D108BD9-81ED-4DB2-BD59-A6C34878D82A}">
                    <a16:rowId xmlns="" xmlns:a16="http://schemas.microsoft.com/office/drawing/2014/main" val="584808559"/>
                  </a:ext>
                </a:extLst>
              </a:tr>
              <a:tr h="370840">
                <a:tc>
                  <a:txBody>
                    <a:bodyPr/>
                    <a:lstStyle/>
                    <a:p>
                      <a:r>
                        <a:rPr lang="en-CA" dirty="0" err="1"/>
                        <a:t>XTNSV</a:t>
                      </a:r>
                      <a:endParaRPr lang="en-CA" dirty="0"/>
                    </a:p>
                  </a:txBody>
                  <a:tcPr/>
                </a:tc>
                <a:tc>
                  <a:txBody>
                    <a:bodyPr/>
                    <a:lstStyle/>
                    <a:p>
                      <a:r>
                        <a:rPr lang="en-CA" dirty="0"/>
                        <a:t>Extensive </a:t>
                      </a:r>
                    </a:p>
                  </a:txBody>
                  <a:tcPr/>
                </a:tc>
                <a:tc>
                  <a:txBody>
                    <a:bodyPr/>
                    <a:lstStyle/>
                    <a:p>
                      <a:r>
                        <a:rPr lang="en-CA" dirty="0"/>
                        <a:t>Greater than 50%</a:t>
                      </a:r>
                    </a:p>
                  </a:txBody>
                  <a:tcPr/>
                </a:tc>
                <a:extLst>
                  <a:ext uri="{0D108BD9-81ED-4DB2-BD59-A6C34878D82A}">
                    <a16:rowId xmlns="" xmlns:a16="http://schemas.microsoft.com/office/drawing/2014/main" val="2604324387"/>
                  </a:ext>
                </a:extLst>
              </a:tr>
            </a:tbl>
          </a:graphicData>
        </a:graphic>
      </p:graphicFrame>
      <p:sp>
        <p:nvSpPr>
          <p:cNvPr id="10" name="TextBox 9">
            <a:extLst>
              <a:ext uri="{FF2B5EF4-FFF2-40B4-BE49-F238E27FC236}">
                <a16:creationId xmlns="" xmlns:a16="http://schemas.microsoft.com/office/drawing/2014/main" id="{D26E078A-E6C9-4BFE-8C4B-E06C80FAAF7A}"/>
              </a:ext>
            </a:extLst>
          </p:cNvPr>
          <p:cNvSpPr txBox="1"/>
          <p:nvPr/>
        </p:nvSpPr>
        <p:spPr>
          <a:xfrm>
            <a:off x="1483567" y="2560540"/>
            <a:ext cx="9442580" cy="523220"/>
          </a:xfrm>
          <a:prstGeom prst="rect">
            <a:avLst/>
          </a:prstGeom>
          <a:noFill/>
        </p:spPr>
        <p:txBody>
          <a:bodyPr wrap="square" rtlCol="0">
            <a:spAutoFit/>
          </a:bodyPr>
          <a:lstStyle/>
          <a:p>
            <a:r>
              <a:rPr lang="en-CA" sz="2800" dirty="0">
                <a:latin typeface="+mj-lt"/>
              </a:rPr>
              <a:t>NON CONVECTIVE CLOUDS AND PRECIPITATION</a:t>
            </a:r>
          </a:p>
        </p:txBody>
      </p:sp>
      <p:sp>
        <p:nvSpPr>
          <p:cNvPr id="11" name="TextBox 10">
            <a:extLst>
              <a:ext uri="{FF2B5EF4-FFF2-40B4-BE49-F238E27FC236}">
                <a16:creationId xmlns="" xmlns:a16="http://schemas.microsoft.com/office/drawing/2014/main" id="{96C9F890-1173-41FB-BC8D-87F4DB339750}"/>
              </a:ext>
            </a:extLst>
          </p:cNvPr>
          <p:cNvSpPr txBox="1"/>
          <p:nvPr/>
        </p:nvSpPr>
        <p:spPr>
          <a:xfrm>
            <a:off x="4432041" y="5041840"/>
            <a:ext cx="3797560" cy="523220"/>
          </a:xfrm>
          <a:prstGeom prst="rect">
            <a:avLst/>
          </a:prstGeom>
          <a:noFill/>
        </p:spPr>
        <p:txBody>
          <a:bodyPr wrap="square" rtlCol="0">
            <a:spAutoFit/>
          </a:bodyPr>
          <a:lstStyle/>
          <a:p>
            <a:r>
              <a:rPr lang="en-CA" sz="2800" dirty="0">
                <a:latin typeface="+mj-lt"/>
              </a:rPr>
              <a:t>SURFACE WINDS</a:t>
            </a:r>
          </a:p>
        </p:txBody>
      </p:sp>
      <p:sp>
        <p:nvSpPr>
          <p:cNvPr id="12" name="TextBox 11">
            <a:extLst>
              <a:ext uri="{FF2B5EF4-FFF2-40B4-BE49-F238E27FC236}">
                <a16:creationId xmlns="" xmlns:a16="http://schemas.microsoft.com/office/drawing/2014/main" id="{47D9AFA2-0C23-43D1-AA7D-471F1D43A369}"/>
              </a:ext>
            </a:extLst>
          </p:cNvPr>
          <p:cNvSpPr txBox="1"/>
          <p:nvPr/>
        </p:nvSpPr>
        <p:spPr>
          <a:xfrm>
            <a:off x="4184781" y="5510816"/>
            <a:ext cx="4419147" cy="584775"/>
          </a:xfrm>
          <a:prstGeom prst="rect">
            <a:avLst/>
          </a:prstGeom>
          <a:noFill/>
        </p:spPr>
        <p:txBody>
          <a:bodyPr wrap="square" rtlCol="0">
            <a:spAutoFit/>
          </a:bodyPr>
          <a:lstStyle/>
          <a:p>
            <a:r>
              <a:rPr lang="en-CA" sz="1600" dirty="0">
                <a:solidFill>
                  <a:schemeClr val="bg1"/>
                </a:solidFill>
              </a:rPr>
              <a:t>Wind gusts are indicated by the letter “G”, followed by the peak gust speed in knots. </a:t>
            </a:r>
          </a:p>
        </p:txBody>
      </p:sp>
      <p:cxnSp>
        <p:nvCxnSpPr>
          <p:cNvPr id="14" name="Straight Connector 13">
            <a:extLst>
              <a:ext uri="{FF2B5EF4-FFF2-40B4-BE49-F238E27FC236}">
                <a16:creationId xmlns="" xmlns:a16="http://schemas.microsoft.com/office/drawing/2014/main" id="{13211C8C-37EA-4002-B9F4-1DB5F9017EEE}"/>
              </a:ext>
            </a:extLst>
          </p:cNvPr>
          <p:cNvCxnSpPr>
            <a:cxnSpLocks/>
          </p:cNvCxnSpPr>
          <p:nvPr/>
        </p:nvCxnSpPr>
        <p:spPr>
          <a:xfrm>
            <a:off x="9041363" y="6354147"/>
            <a:ext cx="2192694"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 xmlns:a16="http://schemas.microsoft.com/office/drawing/2014/main" id="{B3BE7115-2226-4D75-A392-1478022EE579}"/>
              </a:ext>
            </a:extLst>
          </p:cNvPr>
          <p:cNvCxnSpPr/>
          <p:nvPr/>
        </p:nvCxnSpPr>
        <p:spPr>
          <a:xfrm flipH="1" flipV="1">
            <a:off x="9652520" y="5943600"/>
            <a:ext cx="270587" cy="41054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 xmlns:a16="http://schemas.microsoft.com/office/drawing/2014/main" id="{34D006C5-2ACD-40BF-8DC6-A51D50649CEA}"/>
              </a:ext>
            </a:extLst>
          </p:cNvPr>
          <p:cNvCxnSpPr>
            <a:cxnSpLocks/>
          </p:cNvCxnSpPr>
          <p:nvPr/>
        </p:nvCxnSpPr>
        <p:spPr>
          <a:xfrm flipH="1" flipV="1">
            <a:off x="9162662" y="5887616"/>
            <a:ext cx="335902" cy="466531"/>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 xmlns:a16="http://schemas.microsoft.com/office/drawing/2014/main" id="{9F5CD648-A673-41C8-B60E-059804CDB18D}"/>
              </a:ext>
            </a:extLst>
          </p:cNvPr>
          <p:cNvCxnSpPr/>
          <p:nvPr/>
        </p:nvCxnSpPr>
        <p:spPr>
          <a:xfrm flipH="1" flipV="1">
            <a:off x="8621486" y="5803203"/>
            <a:ext cx="419877" cy="550944"/>
          </a:xfrm>
          <a:prstGeom prst="line">
            <a:avLst/>
          </a:prstGeom>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 xmlns:a16="http://schemas.microsoft.com/office/drawing/2014/main" id="{75460253-C31F-4559-A103-F5F050EC60F1}"/>
              </a:ext>
            </a:extLst>
          </p:cNvPr>
          <p:cNvSpPr/>
          <p:nvPr/>
        </p:nvSpPr>
        <p:spPr>
          <a:xfrm>
            <a:off x="10203024" y="5864075"/>
            <a:ext cx="723123" cy="4105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 xmlns:a16="http://schemas.microsoft.com/office/drawing/2014/main" id="{275F4721-A98E-46BF-937B-FEE41F1C0999}"/>
              </a:ext>
            </a:extLst>
          </p:cNvPr>
          <p:cNvSpPr/>
          <p:nvPr/>
        </p:nvSpPr>
        <p:spPr>
          <a:xfrm>
            <a:off x="10220580" y="5858702"/>
            <a:ext cx="688009" cy="400110"/>
          </a:xfrm>
          <a:prstGeom prst="rect">
            <a:avLst/>
          </a:prstGeom>
          <a:noFill/>
        </p:spPr>
        <p:txBody>
          <a:bodyPr wrap="none" lIns="91440" tIns="45720" rIns="91440" bIns="45720">
            <a:spAutoFit/>
          </a:bodyPr>
          <a:lstStyle/>
          <a:p>
            <a:pPr algn="ctr"/>
            <a:r>
              <a:rPr lang="en-US" sz="2000" b="1" cap="none" spc="0" dirty="0" err="1">
                <a:ln w="0"/>
                <a:solidFill>
                  <a:schemeClr val="bg1"/>
                </a:solidFill>
                <a:effectLst>
                  <a:outerShdw blurRad="38100" dist="25400" dir="5400000" algn="ctr" rotWithShape="0">
                    <a:srgbClr val="6E747A">
                      <a:alpha val="43000"/>
                    </a:srgbClr>
                  </a:outerShdw>
                </a:effectLst>
              </a:rPr>
              <a:t>G35</a:t>
            </a:r>
            <a:endParaRPr lang="en-US" sz="2000" b="1" cap="none" spc="0" dirty="0">
              <a:ln w="0"/>
              <a:solidFill>
                <a:schemeClr val="bg1"/>
              </a:solidFill>
              <a:effectLst>
                <a:outerShdw blurRad="38100" dist="25400" dir="5400000" algn="ctr" rotWithShape="0">
                  <a:srgbClr val="6E747A">
                    <a:alpha val="43000"/>
                  </a:srgbClr>
                </a:outerShdw>
              </a:effectLst>
            </a:endParaRPr>
          </a:p>
        </p:txBody>
      </p:sp>
      <p:sp>
        <p:nvSpPr>
          <p:cNvPr id="25" name="TextBox 24">
            <a:extLst>
              <a:ext uri="{FF2B5EF4-FFF2-40B4-BE49-F238E27FC236}">
                <a16:creationId xmlns="" xmlns:a16="http://schemas.microsoft.com/office/drawing/2014/main" id="{56CC01CE-F5E5-4D3C-897F-29B02BE75AC8}"/>
              </a:ext>
            </a:extLst>
          </p:cNvPr>
          <p:cNvSpPr txBox="1"/>
          <p:nvPr/>
        </p:nvSpPr>
        <p:spPr>
          <a:xfrm>
            <a:off x="263592" y="5100522"/>
            <a:ext cx="3797559" cy="584775"/>
          </a:xfrm>
          <a:prstGeom prst="rect">
            <a:avLst/>
          </a:prstGeom>
          <a:noFill/>
        </p:spPr>
        <p:txBody>
          <a:bodyPr wrap="square" rtlCol="0">
            <a:spAutoFit/>
          </a:bodyPr>
          <a:lstStyle/>
          <a:p>
            <a:r>
              <a:rPr lang="en-CA" sz="1600" dirty="0">
                <a:solidFill>
                  <a:schemeClr val="bg1"/>
                </a:solidFill>
              </a:rPr>
              <a:t>Isobars are drawn at 4-</a:t>
            </a:r>
            <a:r>
              <a:rPr lang="en-CA" sz="1600" dirty="0" err="1">
                <a:solidFill>
                  <a:schemeClr val="bg1"/>
                </a:solidFill>
              </a:rPr>
              <a:t>hPa</a:t>
            </a:r>
            <a:r>
              <a:rPr lang="en-CA" sz="1600" dirty="0">
                <a:solidFill>
                  <a:schemeClr val="bg1"/>
                </a:solidFill>
              </a:rPr>
              <a:t> intervals from a reference value of 1000 </a:t>
            </a:r>
            <a:r>
              <a:rPr lang="en-CA" sz="1600" dirty="0" err="1">
                <a:solidFill>
                  <a:schemeClr val="bg1"/>
                </a:solidFill>
              </a:rPr>
              <a:t>hPa</a:t>
            </a:r>
            <a:r>
              <a:rPr lang="en-CA" sz="1600" dirty="0">
                <a:solidFill>
                  <a:schemeClr val="bg1"/>
                </a:solidFill>
              </a:rPr>
              <a:t>.</a:t>
            </a:r>
          </a:p>
        </p:txBody>
      </p:sp>
    </p:spTree>
    <p:extLst>
      <p:ext uri="{BB962C8B-B14F-4D97-AF65-F5344CB8AC3E}">
        <p14:creationId xmlns:p14="http://schemas.microsoft.com/office/powerpoint/2010/main" val="405268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E69F43-F371-4E93-901D-D645E4CB7598}"/>
              </a:ext>
            </a:extLst>
          </p:cNvPr>
          <p:cNvSpPr>
            <a:spLocks noGrp="1"/>
          </p:cNvSpPr>
          <p:nvPr>
            <p:ph type="title"/>
          </p:nvPr>
        </p:nvSpPr>
        <p:spPr>
          <a:xfrm>
            <a:off x="394962" y="120607"/>
            <a:ext cx="11193657" cy="821786"/>
          </a:xfrm>
        </p:spPr>
        <p:txBody>
          <a:bodyPr/>
          <a:lstStyle/>
          <a:p>
            <a:r>
              <a:rPr lang="en-CA" dirty="0"/>
              <a:t>ICING, TURBULENCE AND FREEZING LEVEL CHART </a:t>
            </a:r>
          </a:p>
        </p:txBody>
      </p:sp>
      <p:pic>
        <p:nvPicPr>
          <p:cNvPr id="5" name="Content Placeholder 4" descr="A picture containing text, map&#10;&#10;Description automatically generated">
            <a:extLst>
              <a:ext uri="{FF2B5EF4-FFF2-40B4-BE49-F238E27FC236}">
                <a16:creationId xmlns="" xmlns:a16="http://schemas.microsoft.com/office/drawing/2014/main" id="{203192EE-BFC6-4A09-B58B-3342C9F63B4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16910" y="942393"/>
            <a:ext cx="6887110" cy="5520284"/>
          </a:xfrm>
        </p:spPr>
      </p:pic>
    </p:spTree>
    <p:extLst>
      <p:ext uri="{BB962C8B-B14F-4D97-AF65-F5344CB8AC3E}">
        <p14:creationId xmlns:p14="http://schemas.microsoft.com/office/powerpoint/2010/main" val="4015300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4B4B9C-EDBB-4421-8EEF-00AA2A27B676}"/>
              </a:ext>
            </a:extLst>
          </p:cNvPr>
          <p:cNvSpPr>
            <a:spLocks noGrp="1"/>
          </p:cNvSpPr>
          <p:nvPr>
            <p:ph sz="quarter" idx="13"/>
          </p:nvPr>
        </p:nvSpPr>
        <p:spPr>
          <a:xfrm>
            <a:off x="740697" y="843304"/>
            <a:ext cx="10363826" cy="4898571"/>
          </a:xfrm>
        </p:spPr>
        <p:txBody>
          <a:bodyPr>
            <a:noAutofit/>
          </a:bodyPr>
          <a:lstStyle/>
          <a:p>
            <a:pPr marL="0" indent="0">
              <a:buNone/>
            </a:pPr>
            <a:r>
              <a:rPr lang="en-CA" sz="1600" b="1" dirty="0">
                <a:solidFill>
                  <a:schemeClr val="bg1"/>
                </a:solidFill>
              </a:rPr>
              <a:t>Icing-</a:t>
            </a:r>
            <a:r>
              <a:rPr lang="en-CA" sz="1600" dirty="0">
                <a:solidFill>
                  <a:schemeClr val="bg1"/>
                </a:solidFill>
              </a:rPr>
              <a:t> depicted in blue when shown in color and indicated whenever moderate or severe icing is forecast for the coverage area. The bases ad tops of each icing layer, measured in hundreds of feet above mean sea level, as well as the type of icing will be indicated. Areas of light icing are described in the comments box. </a:t>
            </a:r>
          </a:p>
          <a:p>
            <a:r>
              <a:rPr lang="en-CA" sz="1600" dirty="0">
                <a:solidFill>
                  <a:schemeClr val="bg1"/>
                </a:solidFill>
              </a:rPr>
              <a:t>If icing is expected to be present during only part of the forecast period covered by the chart, the time of occurrence of the icing is indicated in the comments box.</a:t>
            </a:r>
          </a:p>
          <a:p>
            <a:r>
              <a:rPr lang="en-CA" sz="1600" dirty="0">
                <a:solidFill>
                  <a:schemeClr val="bg1"/>
                </a:solidFill>
              </a:rPr>
              <a:t>Areas of severe icing are indicated with a denser stippling.</a:t>
            </a:r>
          </a:p>
          <a:p>
            <a:pPr marL="0" indent="0">
              <a:buNone/>
            </a:pPr>
            <a:r>
              <a:rPr lang="en-CA" sz="1600" b="1" dirty="0">
                <a:solidFill>
                  <a:schemeClr val="bg1"/>
                </a:solidFill>
              </a:rPr>
              <a:t>Turbulence- </a:t>
            </a:r>
            <a:r>
              <a:rPr lang="en-CA" sz="1600" dirty="0">
                <a:solidFill>
                  <a:schemeClr val="bg1"/>
                </a:solidFill>
              </a:rPr>
              <a:t>Depicted in red when shown in color and indicated whenever moderate to severe turbulence is forecast for the coverage area.</a:t>
            </a:r>
          </a:p>
          <a:p>
            <a:r>
              <a:rPr lang="en-CA" sz="1600" dirty="0">
                <a:solidFill>
                  <a:schemeClr val="bg1"/>
                </a:solidFill>
              </a:rPr>
              <a:t>An abbreviation indicating the cause of the turbulence will be included. Turbulence due to mechanical turbulence, low level wind shear, lee/mountain waves, a significant low level jet or in clear air will be indicated as MECH, LLWS, LEE WV, </a:t>
            </a:r>
            <a:r>
              <a:rPr lang="en-CA" sz="1600" dirty="0" err="1">
                <a:solidFill>
                  <a:schemeClr val="bg1"/>
                </a:solidFill>
              </a:rPr>
              <a:t>LLJ</a:t>
            </a:r>
            <a:r>
              <a:rPr lang="en-CA" sz="1600" dirty="0">
                <a:solidFill>
                  <a:schemeClr val="bg1"/>
                </a:solidFill>
              </a:rPr>
              <a:t>, or CAT, respectively.  </a:t>
            </a:r>
          </a:p>
          <a:p>
            <a:r>
              <a:rPr lang="en-CA" sz="1600" dirty="0">
                <a:solidFill>
                  <a:schemeClr val="bg1"/>
                </a:solidFill>
              </a:rPr>
              <a:t>Severe turbulence is depicted with a higher density of hatching. </a:t>
            </a:r>
          </a:p>
          <a:p>
            <a:pPr marL="0" indent="0">
              <a:buNone/>
            </a:pPr>
            <a:r>
              <a:rPr lang="en-CA" sz="1600" b="1" dirty="0">
                <a:solidFill>
                  <a:schemeClr val="bg1"/>
                </a:solidFill>
              </a:rPr>
              <a:t>Freezing level- </a:t>
            </a:r>
            <a:r>
              <a:rPr lang="en-CA" sz="1600" dirty="0">
                <a:solidFill>
                  <a:schemeClr val="bg1"/>
                </a:solidFill>
              </a:rPr>
              <a:t>freezing level contours are indicated on </a:t>
            </a:r>
            <a:r>
              <a:rPr lang="en-CA" sz="1600" dirty="0" err="1">
                <a:solidFill>
                  <a:schemeClr val="bg1"/>
                </a:solidFill>
              </a:rPr>
              <a:t>GFA</a:t>
            </a:r>
            <a:r>
              <a:rPr lang="en-CA" sz="1600" dirty="0">
                <a:solidFill>
                  <a:schemeClr val="bg1"/>
                </a:solidFill>
              </a:rPr>
              <a:t> by dashed lines. The height of the freezing level is indicated to the nearest multiple of 2 500 ft using the standard heights in hundreds of feet above sea level.</a:t>
            </a:r>
          </a:p>
          <a:p>
            <a:pPr marL="0" indent="0">
              <a:buNone/>
            </a:pPr>
            <a:r>
              <a:rPr lang="en-CA" sz="1600" b="1" dirty="0">
                <a:solidFill>
                  <a:schemeClr val="bg1"/>
                </a:solidFill>
              </a:rPr>
              <a:t>Low level jet (</a:t>
            </a:r>
            <a:r>
              <a:rPr lang="en-CA" sz="1600" b="1" dirty="0" err="1">
                <a:solidFill>
                  <a:schemeClr val="bg1"/>
                </a:solidFill>
              </a:rPr>
              <a:t>LLJ</a:t>
            </a:r>
            <a:r>
              <a:rPr lang="en-CA" sz="1600" b="1" dirty="0">
                <a:solidFill>
                  <a:schemeClr val="bg1"/>
                </a:solidFill>
              </a:rPr>
              <a:t>)- </a:t>
            </a:r>
            <a:r>
              <a:rPr lang="en-CA" sz="1600" dirty="0">
                <a:solidFill>
                  <a:schemeClr val="bg1"/>
                </a:solidFill>
              </a:rPr>
              <a:t>included on the </a:t>
            </a:r>
            <a:r>
              <a:rPr lang="en-CA" sz="1600" dirty="0" err="1">
                <a:solidFill>
                  <a:schemeClr val="bg1"/>
                </a:solidFill>
              </a:rPr>
              <a:t>GFA</a:t>
            </a:r>
            <a:r>
              <a:rPr lang="en-CA" sz="1600" dirty="0">
                <a:solidFill>
                  <a:schemeClr val="bg1"/>
                </a:solidFill>
              </a:rPr>
              <a:t> icing, turbulence and freezing level chart when it is expected to have a peak core speed of 50 </a:t>
            </a:r>
            <a:r>
              <a:rPr lang="en-CA" sz="1600" dirty="0" err="1">
                <a:solidFill>
                  <a:schemeClr val="bg1"/>
                </a:solidFill>
              </a:rPr>
              <a:t>kt</a:t>
            </a:r>
            <a:r>
              <a:rPr lang="en-CA" sz="1600" dirty="0">
                <a:solidFill>
                  <a:schemeClr val="bg1"/>
                </a:solidFill>
              </a:rPr>
              <a:t> or more. It may be included at speeds between 35 and 45 </a:t>
            </a:r>
            <a:r>
              <a:rPr lang="en-CA" sz="1600" dirty="0" err="1">
                <a:solidFill>
                  <a:schemeClr val="bg1"/>
                </a:solidFill>
              </a:rPr>
              <a:t>kt</a:t>
            </a:r>
            <a:r>
              <a:rPr lang="en-CA" sz="1600" dirty="0">
                <a:solidFill>
                  <a:schemeClr val="bg1"/>
                </a:solidFill>
              </a:rPr>
              <a:t> when significant associated turbulence or shear is expected. </a:t>
            </a:r>
          </a:p>
        </p:txBody>
      </p:sp>
    </p:spTree>
    <p:extLst>
      <p:ext uri="{BB962C8B-B14F-4D97-AF65-F5344CB8AC3E}">
        <p14:creationId xmlns:p14="http://schemas.microsoft.com/office/powerpoint/2010/main" val="726654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64810A-D740-42EC-AF9B-F48A574DDBE6}"/>
              </a:ext>
            </a:extLst>
          </p:cNvPr>
          <p:cNvSpPr>
            <a:spLocks noGrp="1"/>
          </p:cNvSpPr>
          <p:nvPr>
            <p:ph type="title"/>
          </p:nvPr>
        </p:nvSpPr>
        <p:spPr>
          <a:xfrm>
            <a:off x="410514" y="210630"/>
            <a:ext cx="10867086" cy="563811"/>
          </a:xfrm>
        </p:spPr>
        <p:txBody>
          <a:bodyPr>
            <a:normAutofit fontScale="90000"/>
          </a:bodyPr>
          <a:lstStyle/>
          <a:p>
            <a:r>
              <a:rPr lang="en-CA" dirty="0"/>
              <a:t>GRAPHIC AREA FORECAST AMENDMENTS </a:t>
            </a:r>
          </a:p>
        </p:txBody>
      </p:sp>
      <p:sp>
        <p:nvSpPr>
          <p:cNvPr id="3" name="Content Placeholder 2">
            <a:extLst>
              <a:ext uri="{FF2B5EF4-FFF2-40B4-BE49-F238E27FC236}">
                <a16:creationId xmlns="" xmlns:a16="http://schemas.microsoft.com/office/drawing/2014/main" id="{82A0A673-CE51-4FED-87C6-4D5674D07D27}"/>
              </a:ext>
            </a:extLst>
          </p:cNvPr>
          <p:cNvSpPr>
            <a:spLocks noGrp="1"/>
          </p:cNvSpPr>
          <p:nvPr>
            <p:ph sz="quarter" idx="13"/>
          </p:nvPr>
        </p:nvSpPr>
        <p:spPr>
          <a:xfrm>
            <a:off x="297954" y="855534"/>
            <a:ext cx="10363826" cy="898622"/>
          </a:xfrm>
        </p:spPr>
        <p:txBody>
          <a:bodyPr>
            <a:normAutofit/>
          </a:bodyPr>
          <a:lstStyle/>
          <a:p>
            <a:pPr>
              <a:buSzPct val="100000"/>
              <a:buFont typeface="Wingdings" panose="05000000000000000000" pitchFamily="2" charset="2"/>
              <a:buChar char="Ø"/>
            </a:pPr>
            <a:r>
              <a:rPr lang="en-CA" sz="1600" dirty="0">
                <a:solidFill>
                  <a:schemeClr val="bg1"/>
                </a:solidFill>
              </a:rPr>
              <a:t>Once issued a significant meteorological information (SIGMET) or </a:t>
            </a:r>
            <a:r>
              <a:rPr lang="en-CA" sz="1600" dirty="0" err="1">
                <a:solidFill>
                  <a:schemeClr val="bg1"/>
                </a:solidFill>
              </a:rPr>
              <a:t>AIRMET</a:t>
            </a:r>
            <a:r>
              <a:rPr lang="en-CA" sz="1600" dirty="0">
                <a:solidFill>
                  <a:schemeClr val="bg1"/>
                </a:solidFill>
              </a:rPr>
              <a:t> message automatically amends the current and relative </a:t>
            </a:r>
            <a:r>
              <a:rPr lang="en-CA" sz="1600" dirty="0" err="1">
                <a:solidFill>
                  <a:schemeClr val="bg1"/>
                </a:solidFill>
              </a:rPr>
              <a:t>GFA</a:t>
            </a:r>
            <a:r>
              <a:rPr lang="en-CA" sz="1600" dirty="0">
                <a:solidFill>
                  <a:schemeClr val="bg1"/>
                </a:solidFill>
              </a:rPr>
              <a:t>. The remark (</a:t>
            </a:r>
            <a:r>
              <a:rPr lang="en-CA" sz="1600" dirty="0" err="1">
                <a:solidFill>
                  <a:schemeClr val="bg1"/>
                </a:solidFill>
              </a:rPr>
              <a:t>RMK</a:t>
            </a:r>
            <a:r>
              <a:rPr lang="en-CA" sz="1600" dirty="0">
                <a:solidFill>
                  <a:schemeClr val="bg1"/>
                </a:solidFill>
              </a:rPr>
              <a:t>) found in the national version of those messages indicates the </a:t>
            </a:r>
            <a:r>
              <a:rPr lang="en-CA" sz="1600" dirty="0" err="1">
                <a:solidFill>
                  <a:schemeClr val="bg1"/>
                </a:solidFill>
              </a:rPr>
              <a:t>GFA</a:t>
            </a:r>
            <a:r>
              <a:rPr lang="en-CA" sz="1600" dirty="0">
                <a:solidFill>
                  <a:schemeClr val="bg1"/>
                </a:solidFill>
              </a:rPr>
              <a:t> region(s) to which the SIGMET or </a:t>
            </a:r>
            <a:r>
              <a:rPr lang="en-CA" sz="1600" dirty="0" err="1">
                <a:solidFill>
                  <a:schemeClr val="bg1"/>
                </a:solidFill>
              </a:rPr>
              <a:t>AIRMET</a:t>
            </a:r>
            <a:r>
              <a:rPr lang="en-CA" sz="1600" dirty="0">
                <a:solidFill>
                  <a:schemeClr val="bg1"/>
                </a:solidFill>
              </a:rPr>
              <a:t> applies. </a:t>
            </a:r>
          </a:p>
        </p:txBody>
      </p:sp>
      <p:sp>
        <p:nvSpPr>
          <p:cNvPr id="4" name="TextBox 3">
            <a:extLst>
              <a:ext uri="{FF2B5EF4-FFF2-40B4-BE49-F238E27FC236}">
                <a16:creationId xmlns="" xmlns:a16="http://schemas.microsoft.com/office/drawing/2014/main" id="{B6EB7E57-F263-4D95-BE9E-2DC1AB13740C}"/>
              </a:ext>
            </a:extLst>
          </p:cNvPr>
          <p:cNvSpPr txBox="1"/>
          <p:nvPr/>
        </p:nvSpPr>
        <p:spPr>
          <a:xfrm>
            <a:off x="410514" y="2341984"/>
            <a:ext cx="9713168" cy="646331"/>
          </a:xfrm>
          <a:prstGeom prst="rect">
            <a:avLst/>
          </a:prstGeom>
          <a:noFill/>
        </p:spPr>
        <p:txBody>
          <a:bodyPr wrap="square" rtlCol="0">
            <a:spAutoFit/>
          </a:bodyPr>
          <a:lstStyle/>
          <a:p>
            <a:r>
              <a:rPr lang="en-CA" sz="3600" dirty="0">
                <a:latin typeface="+mj-lt"/>
              </a:rPr>
              <a:t>GRAPHIC AREA FORECAST CORRECTIONS </a:t>
            </a:r>
          </a:p>
        </p:txBody>
      </p:sp>
      <p:sp>
        <p:nvSpPr>
          <p:cNvPr id="5" name="TextBox 4">
            <a:extLst>
              <a:ext uri="{FF2B5EF4-FFF2-40B4-BE49-F238E27FC236}">
                <a16:creationId xmlns="" xmlns:a16="http://schemas.microsoft.com/office/drawing/2014/main" id="{4C1705AC-9F6F-4A07-83E8-EC4616DF00EB}"/>
              </a:ext>
            </a:extLst>
          </p:cNvPr>
          <p:cNvSpPr txBox="1"/>
          <p:nvPr/>
        </p:nvSpPr>
        <p:spPr>
          <a:xfrm>
            <a:off x="410514" y="3136612"/>
            <a:ext cx="8770775" cy="584775"/>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CA" sz="1600" dirty="0">
                <a:solidFill>
                  <a:schemeClr val="bg1"/>
                </a:solidFill>
              </a:rPr>
              <a:t>When reissued, the correction code “</a:t>
            </a:r>
            <a:r>
              <a:rPr lang="en-CA" sz="1600" dirty="0" err="1">
                <a:solidFill>
                  <a:schemeClr val="bg1"/>
                </a:solidFill>
              </a:rPr>
              <a:t>CCA</a:t>
            </a:r>
            <a:r>
              <a:rPr lang="en-CA" sz="1600" dirty="0">
                <a:solidFill>
                  <a:schemeClr val="bg1"/>
                </a:solidFill>
              </a:rPr>
              <a:t>” is added to the first line of the title box to indicate the first correction, “</a:t>
            </a:r>
            <a:r>
              <a:rPr lang="en-CA" sz="1600" dirty="0" err="1">
                <a:solidFill>
                  <a:schemeClr val="bg1"/>
                </a:solidFill>
              </a:rPr>
              <a:t>CCB</a:t>
            </a:r>
            <a:r>
              <a:rPr lang="en-CA" sz="1600" dirty="0">
                <a:solidFill>
                  <a:schemeClr val="bg1"/>
                </a:solidFill>
              </a:rPr>
              <a:t>” for the second. “CCC” for the third, etc. </a:t>
            </a:r>
          </a:p>
        </p:txBody>
      </p:sp>
      <p:pic>
        <p:nvPicPr>
          <p:cNvPr id="7" name="Picture 6" descr="A screenshot of a cell phone&#10;&#10;Description automatically generated">
            <a:extLst>
              <a:ext uri="{FF2B5EF4-FFF2-40B4-BE49-F238E27FC236}">
                <a16:creationId xmlns="" xmlns:a16="http://schemas.microsoft.com/office/drawing/2014/main" id="{12F4CA47-DB12-416A-BA4F-D3084B86F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057" y="3576143"/>
            <a:ext cx="2381250" cy="2162175"/>
          </a:xfrm>
          <a:prstGeom prst="rect">
            <a:avLst/>
          </a:prstGeom>
        </p:spPr>
      </p:pic>
    </p:spTree>
    <p:extLst>
      <p:ext uri="{BB962C8B-B14F-4D97-AF65-F5344CB8AC3E}">
        <p14:creationId xmlns:p14="http://schemas.microsoft.com/office/powerpoint/2010/main" val="137597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83E38F-B7A8-4793-8A9E-3D8068DB9526}"/>
              </a:ext>
            </a:extLst>
          </p:cNvPr>
          <p:cNvSpPr>
            <a:spLocks noGrp="1"/>
          </p:cNvSpPr>
          <p:nvPr>
            <p:ph type="title"/>
          </p:nvPr>
        </p:nvSpPr>
        <p:spPr>
          <a:xfrm>
            <a:off x="2387882" y="2466026"/>
            <a:ext cx="10375215" cy="1507067"/>
          </a:xfrm>
        </p:spPr>
        <p:txBody>
          <a:bodyPr>
            <a:noAutofit/>
          </a:bodyPr>
          <a:lstStyle/>
          <a:p>
            <a:r>
              <a:rPr lang="en-CA" sz="13800" dirty="0"/>
              <a:t>The end </a:t>
            </a:r>
          </a:p>
        </p:txBody>
      </p:sp>
    </p:spTree>
    <p:extLst>
      <p:ext uri="{BB962C8B-B14F-4D97-AF65-F5344CB8AC3E}">
        <p14:creationId xmlns:p14="http://schemas.microsoft.com/office/powerpoint/2010/main" val="149741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9000">
              <a:schemeClr val="tx2"/>
            </a:gs>
            <a:gs pos="100000">
              <a:schemeClr val="bg2"/>
            </a:gs>
            <a:gs pos="100000">
              <a:srgbClr val="00B0F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3ECDD-4B78-431B-8EF6-2D37F096D7DA}"/>
              </a:ext>
            </a:extLst>
          </p:cNvPr>
          <p:cNvSpPr>
            <a:spLocks noGrp="1"/>
          </p:cNvSpPr>
          <p:nvPr>
            <p:ph type="title"/>
          </p:nvPr>
        </p:nvSpPr>
        <p:spPr>
          <a:xfrm>
            <a:off x="1315580" y="217765"/>
            <a:ext cx="10504508" cy="1208363"/>
          </a:xfrm>
        </p:spPr>
        <p:txBody>
          <a:bodyPr vert="horz" lIns="91440" tIns="45720" rIns="91440" bIns="45720" rtlCol="0" anchor="ctr">
            <a:noAutofit/>
          </a:bodyPr>
          <a:lstStyle/>
          <a:p>
            <a:r>
              <a:rPr lang="en-US" sz="4800" dirty="0"/>
              <a:t>Moisture in the Atmosphere </a:t>
            </a:r>
          </a:p>
        </p:txBody>
      </p:sp>
      <p:sp>
        <p:nvSpPr>
          <p:cNvPr id="3" name="TextBox 2">
            <a:extLst>
              <a:ext uri="{FF2B5EF4-FFF2-40B4-BE49-F238E27FC236}">
                <a16:creationId xmlns="" xmlns:a16="http://schemas.microsoft.com/office/drawing/2014/main" id="{62995C4C-2743-40A0-95DF-EC8ED3811899}"/>
              </a:ext>
            </a:extLst>
          </p:cNvPr>
          <p:cNvSpPr txBox="1"/>
          <p:nvPr/>
        </p:nvSpPr>
        <p:spPr>
          <a:xfrm>
            <a:off x="704675" y="1510018"/>
            <a:ext cx="10444294" cy="3077766"/>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bg1"/>
                </a:solidFill>
              </a:rPr>
              <a:t>C</a:t>
            </a:r>
            <a:r>
              <a:rPr lang="en-CA" sz="1600" dirty="0">
                <a:solidFill>
                  <a:schemeClr val="bg1"/>
                </a:solidFill>
              </a:rPr>
              <a:t>louds &amp; precipitation are obvious forms of water in the atmosphere, there is water vapour mixed with the air even on a bright day, cloudless day. The amount of water vapor varies &amp; although we cannot sense it as easily as air temperature, we can feel the difference in the humidity of a hot, muggy day as compared to that of a cold, crisp one.</a:t>
            </a:r>
          </a:p>
          <a:p>
            <a:pPr marL="285750" indent="-285750">
              <a:buFont typeface="Arial" panose="020B0604020202020204" pitchFamily="34" charset="0"/>
              <a:buChar char="•"/>
            </a:pPr>
            <a:endParaRPr lang="en-CA" sz="1600" dirty="0">
              <a:solidFill>
                <a:schemeClr val="bg1"/>
              </a:solidFill>
            </a:endParaRPr>
          </a:p>
          <a:p>
            <a:pPr marL="285750" indent="-285750">
              <a:buFont typeface="Arial" panose="020B0604020202020204" pitchFamily="34" charset="0"/>
              <a:buChar char="•"/>
            </a:pPr>
            <a:r>
              <a:rPr lang="en-CA" sz="1600" dirty="0">
                <a:solidFill>
                  <a:schemeClr val="bg1"/>
                </a:solidFill>
              </a:rPr>
              <a:t>An important exchange of energy occurs when water in the atmosphere changes between vapour &amp; cloud which is basic to the development of weather.</a:t>
            </a:r>
          </a:p>
          <a:p>
            <a:pPr marL="285750" indent="-285750">
              <a:buFont typeface="Arial" panose="020B0604020202020204" pitchFamily="34" charset="0"/>
              <a:buChar char="•"/>
            </a:pPr>
            <a:endParaRPr lang="en-CA" dirty="0"/>
          </a:p>
          <a:p>
            <a:endParaRPr lang="en-CA" sz="2000" dirty="0"/>
          </a:p>
          <a:p>
            <a:pPr marL="342900" indent="-342900">
              <a:buFont typeface="Arial" panose="020B0604020202020204" pitchFamily="34" charset="0"/>
              <a:buChar char="•"/>
            </a:pPr>
            <a:endParaRPr lang="en-CA" sz="2000" dirty="0"/>
          </a:p>
          <a:p>
            <a:r>
              <a:rPr lang="en-CA" dirty="0"/>
              <a:t>  </a:t>
            </a:r>
          </a:p>
        </p:txBody>
      </p:sp>
    </p:spTree>
    <p:extLst>
      <p:ext uri="{BB962C8B-B14F-4D97-AF65-F5344CB8AC3E}">
        <p14:creationId xmlns:p14="http://schemas.microsoft.com/office/powerpoint/2010/main" val="179829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DA485-00C7-4D87-90D2-12388C245C0E}"/>
              </a:ext>
            </a:extLst>
          </p:cNvPr>
          <p:cNvSpPr>
            <a:spLocks noGrp="1"/>
          </p:cNvSpPr>
          <p:nvPr>
            <p:ph type="title"/>
          </p:nvPr>
        </p:nvSpPr>
        <p:spPr>
          <a:xfrm>
            <a:off x="469026" y="5350933"/>
            <a:ext cx="9692970" cy="1507067"/>
          </a:xfrm>
        </p:spPr>
        <p:txBody>
          <a:bodyPr/>
          <a:lstStyle/>
          <a:p>
            <a:r>
              <a:rPr lang="en-CA" dirty="0"/>
              <a:t>The atmosphere and how it is heated </a:t>
            </a:r>
          </a:p>
        </p:txBody>
      </p:sp>
      <p:sp>
        <p:nvSpPr>
          <p:cNvPr id="3" name="Content Placeholder 2">
            <a:extLst>
              <a:ext uri="{FF2B5EF4-FFF2-40B4-BE49-F238E27FC236}">
                <a16:creationId xmlns="" xmlns:a16="http://schemas.microsoft.com/office/drawing/2014/main" id="{5B9E999B-A126-4E3E-A093-E5DE6CD8A71D}"/>
              </a:ext>
            </a:extLst>
          </p:cNvPr>
          <p:cNvSpPr>
            <a:spLocks noGrp="1"/>
          </p:cNvSpPr>
          <p:nvPr>
            <p:ph sz="quarter" idx="13"/>
          </p:nvPr>
        </p:nvSpPr>
        <p:spPr>
          <a:xfrm>
            <a:off x="133598" y="0"/>
            <a:ext cx="10363826" cy="3424107"/>
          </a:xfrm>
        </p:spPr>
        <p:txBody>
          <a:bodyPr/>
          <a:lstStyle/>
          <a:p>
            <a:r>
              <a:rPr lang="en-CA" sz="1600" b="1" dirty="0">
                <a:solidFill>
                  <a:schemeClr val="bg1"/>
                </a:solidFill>
              </a:rPr>
              <a:t>There are three main ways in which heat may be transferred from one place to another.</a:t>
            </a:r>
          </a:p>
          <a:p>
            <a:pPr marL="457200" indent="-457200">
              <a:buFont typeface="+mj-lt"/>
              <a:buAutoNum type="arabicPeriod"/>
            </a:pPr>
            <a:r>
              <a:rPr lang="en-CA" sz="1600" b="1" dirty="0">
                <a:solidFill>
                  <a:schemeClr val="bg1"/>
                </a:solidFill>
              </a:rPr>
              <a:t>Conduction: </a:t>
            </a:r>
            <a:r>
              <a:rPr lang="en-CA" sz="1600" dirty="0">
                <a:solidFill>
                  <a:schemeClr val="bg1"/>
                </a:solidFill>
              </a:rPr>
              <a:t>When heat gradually diffuses through an object, moving from the warmer toward the colder portions.</a:t>
            </a:r>
          </a:p>
          <a:p>
            <a:pPr marL="457200" indent="-457200">
              <a:buFont typeface="+mj-lt"/>
              <a:buAutoNum type="arabicPeriod"/>
            </a:pPr>
            <a:r>
              <a:rPr lang="en-CA" sz="1600" b="1" dirty="0">
                <a:solidFill>
                  <a:schemeClr val="bg1"/>
                </a:solidFill>
              </a:rPr>
              <a:t>Convention: </a:t>
            </a:r>
            <a:r>
              <a:rPr lang="en-CA" sz="1600" dirty="0">
                <a:solidFill>
                  <a:schemeClr val="bg1"/>
                </a:solidFill>
              </a:rPr>
              <a:t>If warm air rises &amp; streams through colder air. </a:t>
            </a:r>
          </a:p>
          <a:p>
            <a:pPr marL="457200" indent="-457200">
              <a:buFont typeface="+mj-lt"/>
              <a:buAutoNum type="arabicPeriod"/>
            </a:pPr>
            <a:r>
              <a:rPr lang="en-CA" sz="1600" b="1" dirty="0">
                <a:solidFill>
                  <a:schemeClr val="bg1"/>
                </a:solidFill>
              </a:rPr>
              <a:t>Radiation: </a:t>
            </a:r>
            <a:r>
              <a:rPr lang="en-CA" sz="1600" dirty="0">
                <a:solidFill>
                  <a:schemeClr val="bg1"/>
                </a:solidFill>
              </a:rPr>
              <a:t>method of transfer that heat reaches the earth from the sun. </a:t>
            </a:r>
          </a:p>
          <a:p>
            <a:pPr marL="457200" indent="-457200">
              <a:buFont typeface="+mj-lt"/>
              <a:buAutoNum type="arabicPeriod"/>
            </a:pPr>
            <a:endParaRPr lang="en-CA" sz="1600" dirty="0">
              <a:solidFill>
                <a:schemeClr val="bg1"/>
              </a:solidFill>
            </a:endParaRPr>
          </a:p>
          <a:p>
            <a:pPr>
              <a:buFont typeface="Wingdings" panose="05000000000000000000" pitchFamily="2" charset="2"/>
              <a:buChar char="ü"/>
            </a:pPr>
            <a:r>
              <a:rPr lang="en-CA" sz="1600" dirty="0">
                <a:solidFill>
                  <a:schemeClr val="bg1"/>
                </a:solidFill>
              </a:rPr>
              <a:t>In summary the atmosphere is heated from below. </a:t>
            </a:r>
          </a:p>
          <a:p>
            <a:endParaRPr lang="en-CA" dirty="0"/>
          </a:p>
        </p:txBody>
      </p:sp>
      <p:pic>
        <p:nvPicPr>
          <p:cNvPr id="5" name="Picture 4" descr="A picture containing X-ray film&#10;&#10;Description generated with very high confidence">
            <a:extLst>
              <a:ext uri="{FF2B5EF4-FFF2-40B4-BE49-F238E27FC236}">
                <a16:creationId xmlns="" xmlns:a16="http://schemas.microsoft.com/office/drawing/2014/main" id="{FE6EBD53-A8D6-4EFF-8E8E-84D8909EE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16032"/>
            <a:ext cx="3833202" cy="2499248"/>
          </a:xfrm>
          <a:prstGeom prst="rect">
            <a:avLst/>
          </a:prstGeom>
        </p:spPr>
      </p:pic>
      <p:sp>
        <p:nvSpPr>
          <p:cNvPr id="6" name="TextBox 5">
            <a:extLst>
              <a:ext uri="{FF2B5EF4-FFF2-40B4-BE49-F238E27FC236}">
                <a16:creationId xmlns="" xmlns:a16="http://schemas.microsoft.com/office/drawing/2014/main" id="{102C2A99-8340-4CC7-B7B4-501F385EED5F}"/>
              </a:ext>
            </a:extLst>
          </p:cNvPr>
          <p:cNvSpPr txBox="1"/>
          <p:nvPr/>
        </p:nvSpPr>
        <p:spPr>
          <a:xfrm>
            <a:off x="7122253" y="4821496"/>
            <a:ext cx="2578480" cy="261610"/>
          </a:xfrm>
          <a:prstGeom prst="rect">
            <a:avLst/>
          </a:prstGeom>
          <a:noFill/>
        </p:spPr>
        <p:txBody>
          <a:bodyPr wrap="square" rtlCol="0">
            <a:spAutoFit/>
          </a:bodyPr>
          <a:lstStyle/>
          <a:p>
            <a:r>
              <a:rPr lang="en-CA" sz="1100" dirty="0">
                <a:solidFill>
                  <a:schemeClr val="bg1"/>
                </a:solidFill>
              </a:rPr>
              <a:t>Heating of the Atmosphere</a:t>
            </a:r>
          </a:p>
        </p:txBody>
      </p:sp>
    </p:spTree>
    <p:extLst>
      <p:ext uri="{BB962C8B-B14F-4D97-AF65-F5344CB8AC3E}">
        <p14:creationId xmlns:p14="http://schemas.microsoft.com/office/powerpoint/2010/main" val="1613589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44E83D-67C6-47EA-9B4D-1479BD5B32AC}"/>
              </a:ext>
            </a:extLst>
          </p:cNvPr>
          <p:cNvSpPr>
            <a:spLocks noGrp="1"/>
          </p:cNvSpPr>
          <p:nvPr>
            <p:ph type="title"/>
          </p:nvPr>
        </p:nvSpPr>
        <p:spPr>
          <a:xfrm>
            <a:off x="675823" y="460616"/>
            <a:ext cx="8534400" cy="1507067"/>
          </a:xfrm>
        </p:spPr>
        <p:txBody>
          <a:bodyPr/>
          <a:lstStyle/>
          <a:p>
            <a:r>
              <a:rPr lang="en-CA" dirty="0"/>
              <a:t>Atmospheric cooling</a:t>
            </a:r>
          </a:p>
        </p:txBody>
      </p:sp>
      <p:sp>
        <p:nvSpPr>
          <p:cNvPr id="3" name="Content Placeholder 2">
            <a:extLst>
              <a:ext uri="{FF2B5EF4-FFF2-40B4-BE49-F238E27FC236}">
                <a16:creationId xmlns="" xmlns:a16="http://schemas.microsoft.com/office/drawing/2014/main" id="{2C94357E-B97C-4A31-B135-2703500C12E1}"/>
              </a:ext>
            </a:extLst>
          </p:cNvPr>
          <p:cNvSpPr>
            <a:spLocks noGrp="1"/>
          </p:cNvSpPr>
          <p:nvPr>
            <p:ph sz="quarter" idx="13"/>
          </p:nvPr>
        </p:nvSpPr>
        <p:spPr>
          <a:xfrm>
            <a:off x="675823" y="1967683"/>
            <a:ext cx="10363826" cy="3424107"/>
          </a:xfrm>
        </p:spPr>
        <p:txBody>
          <a:bodyPr/>
          <a:lstStyle/>
          <a:p>
            <a:r>
              <a:rPr lang="en-CA" sz="1600" dirty="0">
                <a:solidFill>
                  <a:schemeClr val="bg1"/>
                </a:solidFill>
              </a:rPr>
              <a:t>At night the temperature of the earth gradually decreases thereby cooling the air resting on it.</a:t>
            </a:r>
          </a:p>
          <a:p>
            <a:r>
              <a:rPr lang="en-CA" sz="1600" dirty="0">
                <a:solidFill>
                  <a:schemeClr val="bg1"/>
                </a:solidFill>
              </a:rPr>
              <a:t>During the day, the circulation of the air may be at such that it moves from a warm region over a cooler region, therefore the air is cooled.</a:t>
            </a:r>
          </a:p>
          <a:p>
            <a:r>
              <a:rPr lang="en-CA" sz="1600" dirty="0">
                <a:solidFill>
                  <a:schemeClr val="bg1"/>
                </a:solidFill>
              </a:rPr>
              <a:t>Cooling due to this process is called </a:t>
            </a:r>
            <a:r>
              <a:rPr lang="en-CA" sz="1600" i="1" dirty="0">
                <a:solidFill>
                  <a:schemeClr val="bg1"/>
                </a:solidFill>
              </a:rPr>
              <a:t>advection cooling. </a:t>
            </a:r>
          </a:p>
          <a:p>
            <a:r>
              <a:rPr lang="en-CA" sz="1600" dirty="0">
                <a:solidFill>
                  <a:schemeClr val="bg1"/>
                </a:solidFill>
              </a:rPr>
              <a:t>When rising air becomes saturated, further cooling by expansion will result in condensation of the water vapour with an accompanying release of heat. </a:t>
            </a:r>
          </a:p>
          <a:p>
            <a:pPr marL="0" indent="0">
              <a:buNone/>
            </a:pPr>
            <a:endParaRPr lang="en-CA" dirty="0"/>
          </a:p>
        </p:txBody>
      </p:sp>
    </p:spTree>
    <p:extLst>
      <p:ext uri="{BB962C8B-B14F-4D97-AF65-F5344CB8AC3E}">
        <p14:creationId xmlns:p14="http://schemas.microsoft.com/office/powerpoint/2010/main" val="366677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107668-9B1A-4FD6-B05F-7D063E824768}"/>
              </a:ext>
            </a:extLst>
          </p:cNvPr>
          <p:cNvSpPr>
            <a:spLocks noGrp="1"/>
          </p:cNvSpPr>
          <p:nvPr>
            <p:ph type="title"/>
          </p:nvPr>
        </p:nvSpPr>
        <p:spPr>
          <a:xfrm>
            <a:off x="730550" y="0"/>
            <a:ext cx="12315039" cy="1507067"/>
          </a:xfrm>
        </p:spPr>
        <p:txBody>
          <a:bodyPr/>
          <a:lstStyle/>
          <a:p>
            <a:r>
              <a:rPr lang="en-CA" sz="3200" dirty="0"/>
              <a:t>Table of heating &amp; cooling of the  Atmosphere </a:t>
            </a:r>
            <a:r>
              <a:rPr lang="en-CA" dirty="0"/>
              <a:t>	</a:t>
            </a:r>
          </a:p>
        </p:txBody>
      </p:sp>
      <p:graphicFrame>
        <p:nvGraphicFramePr>
          <p:cNvPr id="7" name="Content Placeholder 6">
            <a:extLst>
              <a:ext uri="{FF2B5EF4-FFF2-40B4-BE49-F238E27FC236}">
                <a16:creationId xmlns="" xmlns:a16="http://schemas.microsoft.com/office/drawing/2014/main" id="{19B01F45-083E-4397-B750-2B7B8816DE3E}"/>
              </a:ext>
            </a:extLst>
          </p:cNvPr>
          <p:cNvGraphicFramePr>
            <a:graphicFrameLocks noGrp="1"/>
          </p:cNvGraphicFramePr>
          <p:nvPr>
            <p:ph sz="quarter" idx="13"/>
            <p:extLst>
              <p:ext uri="{D42A27DB-BD31-4B8C-83A1-F6EECF244321}">
                <p14:modId xmlns:p14="http://schemas.microsoft.com/office/powerpoint/2010/main" val="2513457005"/>
              </p:ext>
            </p:extLst>
          </p:nvPr>
        </p:nvGraphicFramePr>
        <p:xfrm>
          <a:off x="1887521" y="1507067"/>
          <a:ext cx="8078600" cy="3594503"/>
        </p:xfrm>
        <a:graphic>
          <a:graphicData uri="http://schemas.openxmlformats.org/drawingml/2006/table">
            <a:tbl>
              <a:tblPr firstRow="1" bandRow="1">
                <a:tableStyleId>{073A0DAA-6AF3-43AB-8588-CEC1D06C72B9}</a:tableStyleId>
              </a:tblPr>
              <a:tblGrid>
                <a:gridCol w="4039300">
                  <a:extLst>
                    <a:ext uri="{9D8B030D-6E8A-4147-A177-3AD203B41FA5}">
                      <a16:colId xmlns="" xmlns:a16="http://schemas.microsoft.com/office/drawing/2014/main" val="2805616434"/>
                    </a:ext>
                  </a:extLst>
                </a:gridCol>
                <a:gridCol w="4039300">
                  <a:extLst>
                    <a:ext uri="{9D8B030D-6E8A-4147-A177-3AD203B41FA5}">
                      <a16:colId xmlns="" xmlns:a16="http://schemas.microsoft.com/office/drawing/2014/main" val="351674219"/>
                    </a:ext>
                  </a:extLst>
                </a:gridCol>
              </a:tblGrid>
              <a:tr h="809290">
                <a:tc>
                  <a:txBody>
                    <a:bodyPr/>
                    <a:lstStyle/>
                    <a:p>
                      <a:pPr algn="ctr"/>
                      <a:r>
                        <a:rPr lang="en-CA" sz="1600" dirty="0"/>
                        <a:t>Heating of the atmosphere</a:t>
                      </a:r>
                    </a:p>
                  </a:txBody>
                  <a:tcPr>
                    <a:solidFill>
                      <a:schemeClr val="bg2"/>
                    </a:solidFill>
                  </a:tcPr>
                </a:tc>
                <a:tc>
                  <a:txBody>
                    <a:bodyPr/>
                    <a:lstStyle/>
                    <a:p>
                      <a:pPr algn="ctr"/>
                      <a:r>
                        <a:rPr lang="en-CA" sz="1600" dirty="0"/>
                        <a:t>Cooling of the Atmosphere </a:t>
                      </a:r>
                    </a:p>
                  </a:txBody>
                  <a:tcPr>
                    <a:solidFill>
                      <a:schemeClr val="bg2"/>
                    </a:solidFill>
                  </a:tcPr>
                </a:tc>
                <a:extLst>
                  <a:ext uri="{0D108BD9-81ED-4DB2-BD59-A6C34878D82A}">
                    <a16:rowId xmlns="" xmlns:a16="http://schemas.microsoft.com/office/drawing/2014/main" val="3595731609"/>
                  </a:ext>
                </a:extLst>
              </a:tr>
              <a:tr h="1152963">
                <a:tc>
                  <a:txBody>
                    <a:bodyPr/>
                    <a:lstStyle/>
                    <a:p>
                      <a:r>
                        <a:rPr lang="en-CA" sz="1600" dirty="0"/>
                        <a:t>Radiation from the ground (effect spread aloft by convection &amp; mechanical turbulence).</a:t>
                      </a:r>
                    </a:p>
                  </a:txBody>
                  <a:tcPr/>
                </a:tc>
                <a:tc>
                  <a:txBody>
                    <a:bodyPr/>
                    <a:lstStyle/>
                    <a:p>
                      <a:r>
                        <a:rPr lang="en-CA" sz="1600" dirty="0"/>
                        <a:t>Contact with a surface which is cooling by radiation. </a:t>
                      </a:r>
                    </a:p>
                  </a:txBody>
                  <a:tcPr/>
                </a:tc>
                <a:extLst>
                  <a:ext uri="{0D108BD9-81ED-4DB2-BD59-A6C34878D82A}">
                    <a16:rowId xmlns="" xmlns:a16="http://schemas.microsoft.com/office/drawing/2014/main" val="1453838361"/>
                  </a:ext>
                </a:extLst>
              </a:tr>
              <a:tr h="809290">
                <a:tc>
                  <a:txBody>
                    <a:bodyPr/>
                    <a:lstStyle/>
                    <a:p>
                      <a:r>
                        <a:rPr lang="en-CA" sz="1600" dirty="0"/>
                        <a:t>Advection (in this case resulting from air moving over a relatively warm surface).</a:t>
                      </a:r>
                    </a:p>
                  </a:txBody>
                  <a:tcPr/>
                </a:tc>
                <a:tc>
                  <a:txBody>
                    <a:bodyPr/>
                    <a:lstStyle/>
                    <a:p>
                      <a:r>
                        <a:rPr lang="en-CA" sz="1600" dirty="0"/>
                        <a:t>Advection ( in this case resulting in the air moving over a relatively cold surface).</a:t>
                      </a:r>
                    </a:p>
                  </a:txBody>
                  <a:tcPr/>
                </a:tc>
                <a:extLst>
                  <a:ext uri="{0D108BD9-81ED-4DB2-BD59-A6C34878D82A}">
                    <a16:rowId xmlns="" xmlns:a16="http://schemas.microsoft.com/office/drawing/2014/main" val="3136269670"/>
                  </a:ext>
                </a:extLst>
              </a:tr>
              <a:tr h="809290">
                <a:tc>
                  <a:txBody>
                    <a:bodyPr/>
                    <a:lstStyle/>
                    <a:p>
                      <a:r>
                        <a:rPr lang="en-CA" sz="1600" dirty="0"/>
                        <a:t>Compression (associate with subsidence).</a:t>
                      </a:r>
                    </a:p>
                  </a:txBody>
                  <a:tcPr/>
                </a:tc>
                <a:tc>
                  <a:txBody>
                    <a:bodyPr/>
                    <a:lstStyle/>
                    <a:p>
                      <a:r>
                        <a:rPr lang="en-CA" sz="1600" dirty="0"/>
                        <a:t>Expansion (associated with rising air)</a:t>
                      </a:r>
                    </a:p>
                  </a:txBody>
                  <a:tcPr/>
                </a:tc>
                <a:extLst>
                  <a:ext uri="{0D108BD9-81ED-4DB2-BD59-A6C34878D82A}">
                    <a16:rowId xmlns="" xmlns:a16="http://schemas.microsoft.com/office/drawing/2014/main" val="2672619000"/>
                  </a:ext>
                </a:extLst>
              </a:tr>
            </a:tbl>
          </a:graphicData>
        </a:graphic>
      </p:graphicFrame>
    </p:spTree>
    <p:extLst>
      <p:ext uri="{BB962C8B-B14F-4D97-AF65-F5344CB8AC3E}">
        <p14:creationId xmlns:p14="http://schemas.microsoft.com/office/powerpoint/2010/main" val="21287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Custom 7">
      <a:dk1>
        <a:sysClr val="windowText" lastClr="000000"/>
      </a:dk1>
      <a:lt1>
        <a:sysClr val="window" lastClr="FFFFFF"/>
      </a:lt1>
      <a:dk2>
        <a:srgbClr val="00B0F0"/>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669</TotalTime>
  <Words>7648</Words>
  <Application>Microsoft Office PowerPoint</Application>
  <PresentationFormat>Widescreen</PresentationFormat>
  <Paragraphs>532</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Century Gothic</vt:lpstr>
      <vt:lpstr>Wingdings</vt:lpstr>
      <vt:lpstr>Wingdings 3</vt:lpstr>
      <vt:lpstr>Slice</vt:lpstr>
      <vt:lpstr>Ground School </vt:lpstr>
      <vt:lpstr> the atmosphere</vt:lpstr>
      <vt:lpstr>Atmosphere </vt:lpstr>
      <vt:lpstr>PowerPoint Presentation</vt:lpstr>
      <vt:lpstr>The icao standard atmosphere </vt:lpstr>
      <vt:lpstr>Moisture in the Atmosphere </vt:lpstr>
      <vt:lpstr>The atmosphere and how it is heated </vt:lpstr>
      <vt:lpstr>Atmospheric cooling</vt:lpstr>
      <vt:lpstr>Table of heating &amp; cooling of the  Atmosphere  </vt:lpstr>
      <vt:lpstr>Stable and unstable air </vt:lpstr>
      <vt:lpstr>Lifting processes</vt:lpstr>
      <vt:lpstr>Atmospheric pressure and air circulation </vt:lpstr>
      <vt:lpstr> Horizontal Pressure </vt:lpstr>
      <vt:lpstr>Pressure gradient </vt:lpstr>
      <vt:lpstr>CONSTANT PRESSURE CHARTS  </vt:lpstr>
      <vt:lpstr>Air masses &amp; Fronts</vt:lpstr>
      <vt:lpstr>The structure of fronts </vt:lpstr>
      <vt:lpstr>Surface weather changes associated with cold fronts </vt:lpstr>
      <vt:lpstr>Surface weather changes associated with cold fronts</vt:lpstr>
      <vt:lpstr>Cold fronts</vt:lpstr>
      <vt:lpstr>Flight Problems Associated with cold fronts </vt:lpstr>
      <vt:lpstr>Weather at the warm front </vt:lpstr>
      <vt:lpstr>Weather at the warm front </vt:lpstr>
      <vt:lpstr>Weather at the warm front </vt:lpstr>
      <vt:lpstr>How to recognize active warm fronts during flight </vt:lpstr>
      <vt:lpstr>FLIGHT PROBLEMS ASSOCIATED WITH THE WARM FRONT </vt:lpstr>
      <vt:lpstr>Weather at trowals &amp; upper fronts</vt:lpstr>
      <vt:lpstr>Clouds, precipitation &amp; fog</vt:lpstr>
      <vt:lpstr>Clouds </vt:lpstr>
      <vt:lpstr>clouds</vt:lpstr>
      <vt:lpstr>PowerPoint Presentation</vt:lpstr>
      <vt:lpstr>Precipitation &amp; Clouds  </vt:lpstr>
      <vt:lpstr>Fog</vt:lpstr>
      <vt:lpstr>Aircraft icing </vt:lpstr>
      <vt:lpstr>V I s I b I l t y  </vt:lpstr>
      <vt:lpstr>Restrictions to Visibility </vt:lpstr>
      <vt:lpstr>turbulence</vt:lpstr>
      <vt:lpstr>Mountain waves </vt:lpstr>
      <vt:lpstr>Stages of thunderstorms </vt:lpstr>
      <vt:lpstr>Thunderstorms </vt:lpstr>
      <vt:lpstr>Wind </vt:lpstr>
      <vt:lpstr>PowerPoint Presentation</vt:lpstr>
      <vt:lpstr>wind</vt:lpstr>
      <vt:lpstr>Wind </vt:lpstr>
      <vt:lpstr> wind shear </vt:lpstr>
      <vt:lpstr>How to read weather </vt:lpstr>
      <vt:lpstr>Graphic area forecasts(gfa)</vt:lpstr>
      <vt:lpstr>COVERAGE AREA </vt:lpstr>
      <vt:lpstr>UNITS OF MEASURE </vt:lpstr>
      <vt:lpstr>TITLE BOX </vt:lpstr>
      <vt:lpstr>Clouds </vt:lpstr>
      <vt:lpstr>Isobars</vt:lpstr>
      <vt:lpstr>ICING, TURBULENCE AND FREEZING LEVEL CHART </vt:lpstr>
      <vt:lpstr>PowerPoint Presentation</vt:lpstr>
      <vt:lpstr>GRAPHIC AREA FORECAST AMENDMENTS </vt:lpstr>
      <vt:lpstr>The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School </dc:title>
  <dc:creator>Joinair Helicopters Inc</dc:creator>
  <cp:lastModifiedBy>Joinair Helicopters Inc</cp:lastModifiedBy>
  <cp:revision>49</cp:revision>
  <dcterms:created xsi:type="dcterms:W3CDTF">2018-10-17T18:52:50Z</dcterms:created>
  <dcterms:modified xsi:type="dcterms:W3CDTF">2019-01-10T22:34:29Z</dcterms:modified>
</cp:coreProperties>
</file>